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B+Ot31dKwDT+aX5XvkBcdw==" hashData="3qKsob27X33yvuf5iFcwJD8lgWbjbrVYJyO6LqFXg2vuetxBV6cgqG2ACKLC7osLNQDUJ6PKIGoGv/ZZCILd2A=="/>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190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7F1A55-B040-48C8-87BD-B7A6A9A4FD2E}"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F1A55-B040-48C8-87BD-B7A6A9A4FD2E}"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57F1A55-B040-48C8-87BD-B7A6A9A4FD2E}"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F1A55-B040-48C8-87BD-B7A6A9A4FD2E}"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7F1A55-B040-48C8-87BD-B7A6A9A4FD2E}"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357F1A55-B040-48C8-87BD-B7A6A9A4FD2E}"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CA5DCF5-605D-45FC-AEDB-D210D3D9CC1A}" type="slidenum">
              <a:rPr lang="en-ZA" smtClean="0"/>
              <a:t>‹#›</a:t>
            </a:fld>
            <a:endParaRPr lang="en-ZA"/>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7F1A55-B040-48C8-87BD-B7A6A9A4FD2E}" type="datetimeFigureOut">
              <a:rPr lang="en-ZA" smtClean="0"/>
              <a:t>2019/11/23</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7F1A55-B040-48C8-87BD-B7A6A9A4FD2E}" type="datetimeFigureOut">
              <a:rPr lang="en-ZA" smtClean="0"/>
              <a:t>2019/11/23</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57F1A55-B040-48C8-87BD-B7A6A9A4FD2E}" type="datetimeFigureOut">
              <a:rPr lang="en-ZA" smtClean="0"/>
              <a:t>2019/11/23</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57F1A55-B040-48C8-87BD-B7A6A9A4FD2E}"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CA5DCF5-605D-45FC-AEDB-D210D3D9CC1A}" type="slidenum">
              <a:rPr lang="en-ZA" smtClean="0"/>
              <a:t>‹#›</a:t>
            </a:fld>
            <a:endParaRPr lang="en-ZA"/>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7F1A55-B040-48C8-87BD-B7A6A9A4FD2E}"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CA5DCF5-605D-45FC-AEDB-D210D3D9CC1A}" type="slidenum">
              <a:rPr lang="en-ZA" smtClean="0"/>
              <a:t>‹#›</a:t>
            </a:fld>
            <a:endParaRPr lang="en-ZA"/>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57F1A55-B040-48C8-87BD-B7A6A9A4FD2E}" type="datetimeFigureOut">
              <a:rPr lang="en-ZA" smtClean="0"/>
              <a:t>2019/11/23</a:t>
            </a:fld>
            <a:endParaRPr lang="en-ZA"/>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ZA"/>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CA5DCF5-605D-45FC-AEDB-D210D3D9CC1A}" type="slidenum">
              <a:rPr lang="en-ZA" smtClean="0"/>
              <a:t>‹#›</a:t>
            </a:fld>
            <a:endParaRPr lang="en-ZA"/>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ZA" b="1" dirty="0">
                <a:solidFill>
                  <a:schemeClr val="bg1"/>
                </a:solidFill>
              </a:rPr>
              <a:t>JAMES – JUST DO IT.</a:t>
            </a:r>
          </a:p>
        </p:txBody>
      </p:sp>
    </p:spTree>
    <p:extLst>
      <p:ext uri="{BB962C8B-B14F-4D97-AF65-F5344CB8AC3E}">
        <p14:creationId xmlns:p14="http://schemas.microsoft.com/office/powerpoint/2010/main" val="1859577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a:solidFill>
                  <a:schemeClr val="tx1"/>
                </a:solidFill>
                <a:latin typeface="Arial" pitchFamily="34" charset="0"/>
                <a:cs typeface="Arial" pitchFamily="34" charset="0"/>
              </a:rPr>
              <a:t>The letter of James is highly practical and teaches us how to work out on a daily basis and do all the wonderful things that we confess to believe. It is extremely realistic, with very little focus on doctrine and much focus on duty. Through this letter God is actually demanding that our faith goes to action, that truth must be worked out in </a:t>
            </a:r>
            <a:r>
              <a:rPr lang="en-US" dirty="0" err="1">
                <a:solidFill>
                  <a:schemeClr val="tx1"/>
                </a:solidFill>
                <a:latin typeface="Arial" pitchFamily="34" charset="0"/>
                <a:cs typeface="Arial" pitchFamily="34" charset="0"/>
              </a:rPr>
              <a:t>behaviour</a:t>
            </a:r>
            <a:r>
              <a:rPr lang="en-US" dirty="0">
                <a:solidFill>
                  <a:schemeClr val="tx1"/>
                </a:solidFill>
                <a:latin typeface="Arial" pitchFamily="34" charset="0"/>
                <a:cs typeface="Arial" pitchFamily="34" charset="0"/>
              </a:rPr>
              <a:t>. The key word in the letter of James is ‘do’. Being a disciple of Christ, it is imperative that what we believe will be seen in our lives by the way we conduct ourselves.</a:t>
            </a:r>
            <a:endParaRPr lang="nl-NL"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2243772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0" indent="0">
              <a:buNone/>
            </a:pPr>
            <a:r>
              <a:rPr lang="en-US" sz="3200" dirty="0">
                <a:solidFill>
                  <a:schemeClr val="tx1"/>
                </a:solidFill>
                <a:latin typeface="Arial" pitchFamily="34" charset="0"/>
                <a:cs typeface="Arial" pitchFamily="34" charset="0"/>
              </a:rPr>
              <a:t>James shows us that it is actually possible to believe the right things, yet to live the wrong way! But he will also shows us how to turn right beliefs into right </a:t>
            </a:r>
            <a:r>
              <a:rPr lang="en-US" sz="3200" dirty="0" err="1">
                <a:solidFill>
                  <a:schemeClr val="tx1"/>
                </a:solidFill>
                <a:latin typeface="Arial" pitchFamily="34" charset="0"/>
                <a:cs typeface="Arial" pitchFamily="34" charset="0"/>
              </a:rPr>
              <a:t>behaviour</a:t>
            </a:r>
            <a:r>
              <a:rPr lang="en-US" sz="3200" dirty="0">
                <a:solidFill>
                  <a:schemeClr val="tx1"/>
                </a:solidFill>
                <a:latin typeface="Arial" pitchFamily="34" charset="0"/>
                <a:cs typeface="Arial" pitchFamily="34" charset="0"/>
              </a:rPr>
              <a:t>. In other words how our creed is to determine our conduct. We will not find pious platitudes in this letter, but we can expect a string of hard-hitting, specific and practical instructions to help us live an authentic Christian life.</a:t>
            </a:r>
            <a:endParaRPr lang="nl-NL" sz="32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3325796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sz="2800" dirty="0">
                <a:solidFill>
                  <a:schemeClr val="tx1"/>
                </a:solidFill>
                <a:latin typeface="Arial" pitchFamily="34" charset="0"/>
                <a:cs typeface="Arial" pitchFamily="34" charset="0"/>
              </a:rPr>
              <a:t>James is full of practical counsel that can’t be put in a neat order or diagram. One gets the impression of a Father having a chat with his son, going over some critical issues. Here we have pearls of wisdom that haven’t been strung. Yet in some ways this serves the purpose of the letter, for it is a letter urging us to action rather than analysis.</a:t>
            </a:r>
            <a:endParaRPr lang="nl-NL" sz="28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2501922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en-US" sz="2800" dirty="0">
                <a:solidFill>
                  <a:schemeClr val="tx1"/>
                </a:solidFill>
                <a:latin typeface="Arial" pitchFamily="34" charset="0"/>
                <a:cs typeface="Arial" pitchFamily="34" charset="0"/>
              </a:rPr>
              <a:t>This practical gems of wisdom added together give strong reminders of the Book of Proverbs in the Old Testament. Like the letter of James it has little structure and focuses on the day-to-day issues in life. Godly wisdom is to know when and how to apply the truth - with the guidance of the Holy Spirit obviously - to any given situation or relationship. The letter of James is packed with such wisdom – this way of wisdom that starts out with a step of holy fear. We are all in desperate need of wisdom and this letter contribute generously to our arsenal.</a:t>
            </a:r>
            <a:endParaRPr lang="nl-NL" sz="28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4012234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buNone/>
            </a:pPr>
            <a:r>
              <a:rPr lang="en-US" sz="3600" i="1" dirty="0">
                <a:solidFill>
                  <a:schemeClr val="tx1"/>
                </a:solidFill>
                <a:latin typeface="Arial" pitchFamily="34" charset="0"/>
                <a:cs typeface="Arial" pitchFamily="34" charset="0"/>
              </a:rPr>
              <a:t>James, servant of God and of the Lord, Jesus Christ, sends greeting to the Twelve Displaced Tribes.</a:t>
            </a:r>
          </a:p>
          <a:p>
            <a:pPr marL="0" indent="0">
              <a:buNone/>
            </a:pPr>
            <a:r>
              <a:rPr lang="en-US" sz="3600" i="1" dirty="0">
                <a:solidFill>
                  <a:schemeClr val="tx1"/>
                </a:solidFill>
                <a:latin typeface="Arial" pitchFamily="34" charset="0"/>
                <a:cs typeface="Arial" pitchFamily="34" charset="0"/>
              </a:rPr>
              <a:t>When all kinds of trials and temptations crowd into your lives, my brothers, don’t resent them as intruders, but welcome them as friends! Realize that they come to test your faith and produce in you the quality of endurance.</a:t>
            </a:r>
            <a:endParaRPr lang="nl-NL" sz="3600" i="1"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3115008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r>
              <a:rPr lang="en-US" sz="2600" i="1" dirty="0">
                <a:solidFill>
                  <a:schemeClr val="tx1"/>
                </a:solidFill>
                <a:latin typeface="Arial" pitchFamily="34" charset="0"/>
                <a:cs typeface="Arial" pitchFamily="34" charset="0"/>
              </a:rPr>
              <a:t>But let the process go on until that endurance is fully developed, and you will find you have become men of mature character with the right sort of independence. And if, in the process, any of you does not know how to meet any particular problem he has only to ask God – Who gives generously to all men without making them feel foolish or guilty – and he may be quite sure that the necessary wisdom will be given him.</a:t>
            </a:r>
            <a:endParaRPr lang="nl-NL" sz="2600" i="1"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4009167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0" indent="0">
              <a:buNone/>
            </a:pPr>
            <a:r>
              <a:rPr lang="en-US" sz="3600" i="1" dirty="0">
                <a:solidFill>
                  <a:schemeClr val="tx1"/>
                </a:solidFill>
                <a:latin typeface="Arial" pitchFamily="34" charset="0"/>
                <a:cs typeface="Arial" pitchFamily="34" charset="0"/>
              </a:rPr>
              <a:t>But he must ask in sincere faith without secret doubts as to whether he really wants God’s help or not. The man who trusts God, but with inward reservations, is like a wave of the sea, carried forward by the wind one moment and driven back the next. That sort of man cannot hope to receive anything from God, and the life of a man of divided loyalty will reveal instability at every turn. The brother who is poor may be glad because God has called him to the true riches. The rich may be glad that God has shown him his spiritual poverty.</a:t>
            </a:r>
            <a:endParaRPr lang="nl-NL" sz="3600" i="1"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a:bodyPr>
          <a:lstStyle/>
          <a:p>
            <a:r>
              <a:rPr lang="en-US" sz="3600" dirty="0">
                <a:solidFill>
                  <a:schemeClr val="tx1"/>
                </a:solidFill>
                <a:latin typeface="Arial" pitchFamily="34" charset="0"/>
                <a:cs typeface="Arial" pitchFamily="34" charset="0"/>
              </a:rPr>
              <a:t>1. THE FOREWORD – ABOUT THE MAN</a:t>
            </a:r>
            <a:endParaRPr lang="en-ZA" sz="3600" dirty="0"/>
          </a:p>
        </p:txBody>
      </p:sp>
    </p:spTree>
    <p:extLst>
      <p:ext uri="{BB962C8B-B14F-4D97-AF65-F5344CB8AC3E}">
        <p14:creationId xmlns:p14="http://schemas.microsoft.com/office/powerpoint/2010/main" val="36080656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en-US" sz="3600" i="1" dirty="0">
                <a:solidFill>
                  <a:schemeClr val="tx1"/>
                </a:solidFill>
                <a:latin typeface="Arial" pitchFamily="34" charset="0"/>
                <a:cs typeface="Arial" pitchFamily="34" charset="0"/>
              </a:rPr>
              <a:t>For the rich man, as such, will wither away as surely as summer flowers. One day the sunrise brings a scorching wind; the grass withers at once and so do all the flowers – all that lovely sight is destroyed. Just as surely will the rich man and all his extravagant ways fall into the blight of decay.</a:t>
            </a:r>
            <a:endParaRPr lang="nl-NL" sz="3600" i="1"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sz="4000" dirty="0">
                <a:solidFill>
                  <a:schemeClr val="tx1"/>
                </a:solidFill>
                <a:latin typeface="Arial" pitchFamily="34" charset="0"/>
                <a:cs typeface="Arial" pitchFamily="34" charset="0"/>
              </a:rPr>
              <a:t>1. THE FOREWORD – ABOUT THE MAN</a:t>
            </a:r>
            <a:endParaRPr lang="en-ZA" sz="4000" dirty="0"/>
          </a:p>
        </p:txBody>
      </p:sp>
    </p:spTree>
    <p:extLst>
      <p:ext uri="{BB962C8B-B14F-4D97-AF65-F5344CB8AC3E}">
        <p14:creationId xmlns:p14="http://schemas.microsoft.com/office/powerpoint/2010/main" val="3887647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en-US" sz="3600" i="1" dirty="0">
                <a:solidFill>
                  <a:schemeClr val="tx1"/>
                </a:solidFill>
                <a:latin typeface="Arial" pitchFamily="34" charset="0"/>
                <a:cs typeface="Arial" pitchFamily="34" charset="0"/>
              </a:rPr>
              <a:t>The man who patiently endures the temptations and trials that come to him is the truly happy man. For once his testing is complete he will receive the crown of life which the Lord has promised to all who love Him. A man must not say when he is tempted, ‘God is tempting me.’</a:t>
            </a:r>
            <a:endParaRPr lang="nl-NL" sz="3600" i="1"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sz="4000" dirty="0">
                <a:solidFill>
                  <a:schemeClr val="tx1"/>
                </a:solidFill>
                <a:latin typeface="Arial" pitchFamily="34" charset="0"/>
                <a:cs typeface="Arial" pitchFamily="34" charset="0"/>
              </a:rPr>
              <a:t>1. THE FOREWORD – ABOUT THE MAN</a:t>
            </a:r>
            <a:endParaRPr lang="en-ZA" sz="4000" dirty="0"/>
          </a:p>
        </p:txBody>
      </p:sp>
    </p:spTree>
    <p:extLst>
      <p:ext uri="{BB962C8B-B14F-4D97-AF65-F5344CB8AC3E}">
        <p14:creationId xmlns:p14="http://schemas.microsoft.com/office/powerpoint/2010/main" val="1167581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r>
              <a:rPr lang="en-US" sz="2900" i="1" dirty="0">
                <a:solidFill>
                  <a:schemeClr val="tx1"/>
                </a:solidFill>
                <a:latin typeface="Arial" pitchFamily="34" charset="0"/>
                <a:cs typeface="Arial" pitchFamily="34" charset="0"/>
              </a:rPr>
              <a:t>For God has no dealings with evil, and does not Himself tempt anyone. No, a man’s temptation is due to the pull of his own inward desires, which can be enormously attractive. His own desire takes hold of him, and that produces sin. And sin in the long run means death – make no mistake about that, brothers of mine!</a:t>
            </a:r>
            <a:endParaRPr lang="nl-NL" sz="2900" i="1"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sz="4000" dirty="0">
                <a:solidFill>
                  <a:schemeClr val="tx1"/>
                </a:solidFill>
                <a:latin typeface="Arial" pitchFamily="34" charset="0"/>
                <a:cs typeface="Arial" pitchFamily="34" charset="0"/>
              </a:rPr>
              <a:t>1. THE FOREWORD – ABOUT THE MAN</a:t>
            </a:r>
            <a:endParaRPr lang="en-ZA" sz="4000" dirty="0"/>
          </a:p>
        </p:txBody>
      </p:sp>
    </p:spTree>
    <p:extLst>
      <p:ext uri="{BB962C8B-B14F-4D97-AF65-F5344CB8AC3E}">
        <p14:creationId xmlns:p14="http://schemas.microsoft.com/office/powerpoint/2010/main" val="2726651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62500" lnSpcReduction="20000"/>
          </a:bodyPr>
          <a:lstStyle/>
          <a:p>
            <a:pPr marL="0" indent="0">
              <a:buNone/>
            </a:pPr>
            <a:r>
              <a:rPr lang="en-US" sz="3200" dirty="0">
                <a:solidFill>
                  <a:schemeClr val="tx1"/>
                </a:solidFill>
                <a:latin typeface="Arial" pitchFamily="34" charset="0"/>
                <a:cs typeface="Arial" pitchFamily="34" charset="0"/>
              </a:rPr>
              <a:t>1. THE FOREWORD – ABOUT THE MAN.</a:t>
            </a:r>
          </a:p>
          <a:p>
            <a:pPr marL="0" indent="0">
              <a:buNone/>
            </a:pPr>
            <a:r>
              <a:rPr lang="en-US" sz="3200" dirty="0">
                <a:solidFill>
                  <a:schemeClr val="tx1"/>
                </a:solidFill>
                <a:latin typeface="Arial" pitchFamily="34" charset="0"/>
                <a:cs typeface="Arial" pitchFamily="34" charset="0"/>
              </a:rPr>
              <a:t>	1.1 INTRODUCTION TO THE LETTER</a:t>
            </a:r>
          </a:p>
          <a:p>
            <a:pPr marL="0" indent="0">
              <a:buNone/>
            </a:pPr>
            <a:r>
              <a:rPr lang="en-US" sz="3200" dirty="0">
                <a:solidFill>
                  <a:schemeClr val="tx1"/>
                </a:solidFill>
                <a:latin typeface="Arial" pitchFamily="34" charset="0"/>
                <a:cs typeface="Arial" pitchFamily="34" charset="0"/>
              </a:rPr>
              <a:t>	1.2 AUTHORSHIP &amp; STYLE</a:t>
            </a:r>
          </a:p>
          <a:p>
            <a:pPr marL="0" indent="0">
              <a:buNone/>
            </a:pPr>
            <a:r>
              <a:rPr lang="en-US" sz="3200" dirty="0">
                <a:solidFill>
                  <a:schemeClr val="tx1"/>
                </a:solidFill>
                <a:latin typeface="Arial" pitchFamily="34" charset="0"/>
                <a:cs typeface="Arial" pitchFamily="34" charset="0"/>
              </a:rPr>
              <a:t>	1.3 THE ORIGINAL AUDIENCE</a:t>
            </a:r>
          </a:p>
          <a:p>
            <a:pPr marL="0" indent="0">
              <a:buNone/>
            </a:pPr>
            <a:r>
              <a:rPr lang="en-US" sz="3200" dirty="0">
                <a:solidFill>
                  <a:schemeClr val="tx1"/>
                </a:solidFill>
                <a:latin typeface="Arial" pitchFamily="34" charset="0"/>
                <a:cs typeface="Arial" pitchFamily="34" charset="0"/>
              </a:rPr>
              <a:t>2. THE FILLING – ABOUT THE LETTER.</a:t>
            </a:r>
          </a:p>
          <a:p>
            <a:pPr marL="0" indent="0">
              <a:buNone/>
            </a:pPr>
            <a:r>
              <a:rPr lang="en-US" sz="3200" dirty="0">
                <a:solidFill>
                  <a:schemeClr val="tx1"/>
                </a:solidFill>
                <a:latin typeface="Arial" pitchFamily="34" charset="0"/>
                <a:cs typeface="Arial" pitchFamily="34" charset="0"/>
              </a:rPr>
              <a:t>	2.1 OUR WEALTH</a:t>
            </a:r>
          </a:p>
          <a:p>
            <a:pPr marL="0" indent="0">
              <a:buNone/>
            </a:pPr>
            <a:r>
              <a:rPr lang="en-US" sz="3200" dirty="0">
                <a:solidFill>
                  <a:schemeClr val="tx1"/>
                </a:solidFill>
                <a:latin typeface="Arial" pitchFamily="34" charset="0"/>
                <a:cs typeface="Arial" pitchFamily="34" charset="0"/>
              </a:rPr>
              <a:t>	2.2 OUR WORDS</a:t>
            </a:r>
          </a:p>
          <a:p>
            <a:pPr marL="0" indent="0">
              <a:buNone/>
            </a:pPr>
            <a:r>
              <a:rPr lang="en-US" sz="3200" dirty="0">
                <a:solidFill>
                  <a:schemeClr val="tx1"/>
                </a:solidFill>
                <a:latin typeface="Arial" pitchFamily="34" charset="0"/>
                <a:cs typeface="Arial" pitchFamily="34" charset="0"/>
              </a:rPr>
              <a:t>	2.3 OUR WORLD</a:t>
            </a:r>
          </a:p>
          <a:p>
            <a:pPr marL="0" indent="0">
              <a:buNone/>
            </a:pPr>
            <a:r>
              <a:rPr lang="en-US" sz="3200" dirty="0">
                <a:solidFill>
                  <a:schemeClr val="tx1"/>
                </a:solidFill>
                <a:latin typeface="Arial" pitchFamily="34" charset="0"/>
                <a:cs typeface="Arial" pitchFamily="34" charset="0"/>
              </a:rPr>
              <a:t>	2.4 OUR WISDOM</a:t>
            </a:r>
          </a:p>
          <a:p>
            <a:pPr marL="0" indent="0">
              <a:buNone/>
            </a:pPr>
            <a:r>
              <a:rPr lang="en-US" sz="3200" dirty="0">
                <a:solidFill>
                  <a:schemeClr val="tx1"/>
                </a:solidFill>
                <a:latin typeface="Arial" pitchFamily="34" charset="0"/>
                <a:cs typeface="Arial" pitchFamily="34" charset="0"/>
              </a:rPr>
              <a:t>	2.5 OUR PROBLEM</a:t>
            </a:r>
          </a:p>
          <a:p>
            <a:pPr marL="0" indent="0">
              <a:buNone/>
            </a:pPr>
            <a:r>
              <a:rPr lang="en-US" sz="3200" dirty="0">
                <a:solidFill>
                  <a:schemeClr val="tx1"/>
                </a:solidFill>
                <a:latin typeface="Arial" pitchFamily="34" charset="0"/>
                <a:cs typeface="Arial" pitchFamily="34" charset="0"/>
              </a:rPr>
              <a:t>3. THE FUTURE – ABOUT US.</a:t>
            </a:r>
            <a:endParaRPr lang="en-ZA" sz="32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nl-NL" dirty="0">
                <a:solidFill>
                  <a:schemeClr val="tx1"/>
                </a:solidFill>
                <a:latin typeface="Arial" pitchFamily="34" charset="0"/>
                <a:cs typeface="Arial" pitchFamily="34" charset="0"/>
              </a:rPr>
              <a:t>JAMES – JUST DO IT.</a:t>
            </a:r>
          </a:p>
        </p:txBody>
      </p:sp>
    </p:spTree>
    <p:extLst>
      <p:ext uri="{BB962C8B-B14F-4D97-AF65-F5344CB8AC3E}">
        <p14:creationId xmlns:p14="http://schemas.microsoft.com/office/powerpoint/2010/main" val="10497584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buNone/>
            </a:pPr>
            <a:r>
              <a:rPr lang="en-US" sz="3600" i="1" dirty="0">
                <a:solidFill>
                  <a:schemeClr val="tx1"/>
                </a:solidFill>
                <a:latin typeface="Arial" pitchFamily="34" charset="0"/>
                <a:cs typeface="Arial" pitchFamily="34" charset="0"/>
              </a:rPr>
              <a:t>But every good endowment that we possess and every complete gift that we have received must come from above, from the Father of all lights, with Whom there is never the slightest variation or shadow of inconsistency. By His own wish He made us His own sons through the word of Truth, that we might be, so to speak, the first specimens of His new creation.</a:t>
            </a:r>
            <a:endParaRPr lang="nl-NL" sz="3600" i="1"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sz="4000" dirty="0">
                <a:solidFill>
                  <a:schemeClr val="tx1"/>
                </a:solidFill>
                <a:latin typeface="Arial" pitchFamily="34" charset="0"/>
                <a:cs typeface="Arial" pitchFamily="34" charset="0"/>
              </a:rPr>
              <a:t>1. THE FOREWORD – ABOUT THE MAN</a:t>
            </a:r>
            <a:endParaRPr lang="en-ZA" sz="4000" dirty="0"/>
          </a:p>
        </p:txBody>
      </p:sp>
    </p:spTree>
    <p:extLst>
      <p:ext uri="{BB962C8B-B14F-4D97-AF65-F5344CB8AC3E}">
        <p14:creationId xmlns:p14="http://schemas.microsoft.com/office/powerpoint/2010/main" val="15209204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buNone/>
            </a:pPr>
            <a:r>
              <a:rPr lang="en-US" sz="3600" i="1" dirty="0">
                <a:solidFill>
                  <a:schemeClr val="tx1"/>
                </a:solidFill>
                <a:latin typeface="Arial" pitchFamily="34" charset="0"/>
                <a:cs typeface="Arial" pitchFamily="34" charset="0"/>
              </a:rPr>
              <a:t>In view of what He has made us then, dear brothers, let every man be quick to listen but slow to use his tongue, and slow to lose his temper. For man’s temper is never the means of achieving God’s true goodness. Have done, then, with impurity and every other evil which touches the lives of others, and humbly accept the message that God has sown in your hearts, and which can save your souls.</a:t>
            </a:r>
            <a:endParaRPr lang="nl-NL" sz="3600" i="1"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sz="4000" dirty="0">
                <a:solidFill>
                  <a:schemeClr val="tx1"/>
                </a:solidFill>
                <a:latin typeface="Arial" pitchFamily="34" charset="0"/>
                <a:cs typeface="Arial" pitchFamily="34" charset="0"/>
              </a:rPr>
              <a:t>1. THE FOREWORD – ABOUT THE MAN</a:t>
            </a:r>
            <a:endParaRPr lang="en-ZA" sz="4000" dirty="0"/>
          </a:p>
        </p:txBody>
      </p:sp>
    </p:spTree>
    <p:extLst>
      <p:ext uri="{BB962C8B-B14F-4D97-AF65-F5344CB8AC3E}">
        <p14:creationId xmlns:p14="http://schemas.microsoft.com/office/powerpoint/2010/main" val="12070521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buNone/>
            </a:pPr>
            <a:r>
              <a:rPr lang="en-US" sz="3600" i="1" dirty="0">
                <a:solidFill>
                  <a:schemeClr val="tx1"/>
                </a:solidFill>
                <a:latin typeface="Arial" pitchFamily="34" charset="0"/>
                <a:cs typeface="Arial" pitchFamily="34" charset="0"/>
              </a:rPr>
              <a:t>Don’t, I beg you, merely hear the message but put it into practice; otherwise you are merely deluding yourselves. The man who simply hears and does nothing about it is like a man catching the reflection of his own face in a mirror. He sees himself, it is true, but he goes on with whatever he was doing without the slightest recollection of what sort of person he saw in the mirror.</a:t>
            </a:r>
            <a:endParaRPr lang="nl-NL" sz="3600" i="1"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sz="4000" dirty="0">
                <a:solidFill>
                  <a:schemeClr val="tx1"/>
                </a:solidFill>
                <a:latin typeface="Arial" pitchFamily="34" charset="0"/>
                <a:cs typeface="Arial" pitchFamily="34" charset="0"/>
              </a:rPr>
              <a:t>1. THE FOREWORD – ABOUT THE MAN</a:t>
            </a:r>
            <a:endParaRPr lang="en-ZA" sz="4000" dirty="0"/>
          </a:p>
        </p:txBody>
      </p:sp>
    </p:spTree>
    <p:extLst>
      <p:ext uri="{BB962C8B-B14F-4D97-AF65-F5344CB8AC3E}">
        <p14:creationId xmlns:p14="http://schemas.microsoft.com/office/powerpoint/2010/main" val="26561984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buNone/>
            </a:pPr>
            <a:r>
              <a:rPr lang="en-US" sz="3600" i="1" dirty="0">
                <a:solidFill>
                  <a:schemeClr val="tx1"/>
                </a:solidFill>
                <a:latin typeface="Arial" pitchFamily="34" charset="0"/>
                <a:cs typeface="Arial" pitchFamily="34" charset="0"/>
              </a:rPr>
              <a:t>But the man who looks into the prefect mirror of God’s Law, the Law of liberty, and makes a habit of so doing, is not the man who sees and forgets. He puts the Law into practice and he wins true happiness. If anyone appears to be ‘religious’ but cannot control his tongue, he deceives himself and we may be sure that his religion is useless.</a:t>
            </a:r>
            <a:endParaRPr lang="nl-NL" sz="3600" i="1"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sz="4000" dirty="0">
                <a:solidFill>
                  <a:schemeClr val="tx1"/>
                </a:solidFill>
                <a:latin typeface="Arial" pitchFamily="34" charset="0"/>
                <a:cs typeface="Arial" pitchFamily="34" charset="0"/>
              </a:rPr>
              <a:t>1. THE FOREWORD – ABOUT THE MAN</a:t>
            </a:r>
            <a:endParaRPr lang="en-ZA" sz="4000" dirty="0"/>
          </a:p>
        </p:txBody>
      </p:sp>
    </p:spTree>
    <p:extLst>
      <p:ext uri="{BB962C8B-B14F-4D97-AF65-F5344CB8AC3E}">
        <p14:creationId xmlns:p14="http://schemas.microsoft.com/office/powerpoint/2010/main" val="30755381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3600" i="1" dirty="0">
                <a:solidFill>
                  <a:schemeClr val="tx1"/>
                </a:solidFill>
                <a:latin typeface="Arial" pitchFamily="34" charset="0"/>
                <a:cs typeface="Arial" pitchFamily="34" charset="0"/>
              </a:rPr>
              <a:t>Religion that is pure and genuine in the sight of God the Father will show itself by such things as visiting orphans and widows in their distress and keeping oneself uncontaminated by the world.’</a:t>
            </a:r>
            <a:endParaRPr lang="nl-NL" sz="3600" i="1"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sz="4000" dirty="0">
                <a:solidFill>
                  <a:schemeClr val="tx1"/>
                </a:solidFill>
                <a:latin typeface="Arial" pitchFamily="34" charset="0"/>
                <a:cs typeface="Arial" pitchFamily="34" charset="0"/>
              </a:rPr>
              <a:t>1. THE FOREWORD – ABOUT THE MAN</a:t>
            </a:r>
            <a:endParaRPr lang="en-ZA" sz="4000" dirty="0"/>
          </a:p>
        </p:txBody>
      </p:sp>
    </p:spTree>
    <p:extLst>
      <p:ext uri="{BB962C8B-B14F-4D97-AF65-F5344CB8AC3E}">
        <p14:creationId xmlns:p14="http://schemas.microsoft.com/office/powerpoint/2010/main" val="3468080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70000" lnSpcReduction="20000"/>
          </a:bodyPr>
          <a:lstStyle/>
          <a:p>
            <a:pPr marL="0" indent="0">
              <a:buNone/>
            </a:pPr>
            <a:r>
              <a:rPr lang="en-US" sz="3200" dirty="0">
                <a:solidFill>
                  <a:schemeClr val="tx1"/>
                </a:solidFill>
                <a:latin typeface="Arial" pitchFamily="34" charset="0"/>
                <a:cs typeface="Arial" pitchFamily="34" charset="0"/>
              </a:rPr>
              <a:t>1.1 INTRODUCTION TO THE LETTER.</a:t>
            </a:r>
          </a:p>
          <a:p>
            <a:pPr marL="0" indent="0">
              <a:buNone/>
            </a:pPr>
            <a:endParaRPr lang="en-US" sz="2900" dirty="0">
              <a:solidFill>
                <a:schemeClr val="tx1"/>
              </a:solidFill>
              <a:latin typeface="Arial" pitchFamily="34" charset="0"/>
              <a:cs typeface="Arial" pitchFamily="34" charset="0"/>
            </a:endParaRPr>
          </a:p>
          <a:p>
            <a:pPr marL="0" indent="0">
              <a:buNone/>
            </a:pPr>
            <a:r>
              <a:rPr lang="en-US" sz="3200" dirty="0">
                <a:solidFill>
                  <a:schemeClr val="tx1"/>
                </a:solidFill>
                <a:latin typeface="Arial" pitchFamily="34" charset="0"/>
                <a:cs typeface="Arial" pitchFamily="34" charset="0"/>
              </a:rPr>
              <a:t>When Christian believers gather together in local churches, everything that can go wrong sooner or later does. Outsiders, on observing this, conclude that there is nothing to the ‘religion business’ except, perhaps, business – and dishonest business at that. Insiders see it differently. Just as a hospital collects the sick under one roof and labels them as such, the church collects sinners that become saints. Many of the people outside the hospital are every bit as sick as the ones inside, but their illnesses are either undiagnosed or disguised.</a:t>
            </a:r>
            <a:endParaRPr lang="en-ZA" sz="32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pPr marL="0" indent="0"/>
            <a:r>
              <a:rPr lang="en-US" dirty="0">
                <a:solidFill>
                  <a:schemeClr val="tx1"/>
                </a:solidFill>
                <a:latin typeface="Arial" pitchFamily="34" charset="0"/>
                <a:cs typeface="Arial" pitchFamily="34" charset="0"/>
              </a:rPr>
              <a:t>1. THE FOREWORD – ABOUT THE MAN</a:t>
            </a:r>
          </a:p>
        </p:txBody>
      </p:sp>
    </p:spTree>
    <p:extLst>
      <p:ext uri="{BB962C8B-B14F-4D97-AF65-F5344CB8AC3E}">
        <p14:creationId xmlns:p14="http://schemas.microsoft.com/office/powerpoint/2010/main" val="1072993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en-US" sz="3200" dirty="0">
                <a:solidFill>
                  <a:schemeClr val="tx1"/>
                </a:solidFill>
                <a:latin typeface="Arial" pitchFamily="34" charset="0"/>
                <a:cs typeface="Arial" pitchFamily="34" charset="0"/>
              </a:rPr>
              <a:t>And so it is similar with sinners outside the church. In their rejection of the truth they stumble in the dark and in their deception criticize the church as mere religious ritual. So Christian churches are not, as a rule, model communities of good </a:t>
            </a:r>
            <a:r>
              <a:rPr lang="en-US" sz="3200" dirty="0" err="1">
                <a:solidFill>
                  <a:schemeClr val="tx1"/>
                </a:solidFill>
                <a:latin typeface="Arial" pitchFamily="34" charset="0"/>
                <a:cs typeface="Arial" pitchFamily="34" charset="0"/>
              </a:rPr>
              <a:t>behaviour</a:t>
            </a:r>
            <a:r>
              <a:rPr lang="en-US" sz="3200" dirty="0">
                <a:solidFill>
                  <a:schemeClr val="tx1"/>
                </a:solidFill>
                <a:latin typeface="Arial" pitchFamily="34" charset="0"/>
                <a:cs typeface="Arial" pitchFamily="34" charset="0"/>
              </a:rPr>
              <a:t>. They are, rather, places where human </a:t>
            </a:r>
            <a:r>
              <a:rPr lang="en-US" sz="3200" dirty="0" err="1">
                <a:solidFill>
                  <a:schemeClr val="tx1"/>
                </a:solidFill>
                <a:latin typeface="Arial" pitchFamily="34" charset="0"/>
                <a:cs typeface="Arial" pitchFamily="34" charset="0"/>
              </a:rPr>
              <a:t>misbehaviour</a:t>
            </a:r>
            <a:r>
              <a:rPr lang="en-US" sz="3200" dirty="0">
                <a:solidFill>
                  <a:schemeClr val="tx1"/>
                </a:solidFill>
                <a:latin typeface="Arial" pitchFamily="34" charset="0"/>
                <a:cs typeface="Arial" pitchFamily="34" charset="0"/>
              </a:rPr>
              <a:t> is brought out in the open, challenged and dealt with.</a:t>
            </a:r>
            <a:endParaRPr lang="en-ZA" sz="32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74231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en-US" sz="3600" dirty="0">
                <a:solidFill>
                  <a:schemeClr val="tx1"/>
                </a:solidFill>
                <a:latin typeface="Arial" pitchFamily="34" charset="0"/>
                <a:cs typeface="Arial" pitchFamily="34" charset="0"/>
              </a:rPr>
              <a:t>The letter of James shows one of the church’s early pastors and leaders </a:t>
            </a:r>
            <a:r>
              <a:rPr lang="en-US" sz="3600" dirty="0" err="1">
                <a:solidFill>
                  <a:schemeClr val="tx1"/>
                </a:solidFill>
                <a:latin typeface="Arial" pitchFamily="34" charset="0"/>
                <a:cs typeface="Arial" pitchFamily="34" charset="0"/>
              </a:rPr>
              <a:t>skilfully</a:t>
            </a:r>
            <a:r>
              <a:rPr lang="en-US" sz="3600" dirty="0">
                <a:solidFill>
                  <a:schemeClr val="tx1"/>
                </a:solidFill>
                <a:latin typeface="Arial" pitchFamily="34" charset="0"/>
                <a:cs typeface="Arial" pitchFamily="34" charset="0"/>
              </a:rPr>
              <a:t> going about his work of confronting, diagnosing, and dealing with areas of misbelieve and </a:t>
            </a:r>
            <a:r>
              <a:rPr lang="en-US" sz="3600" dirty="0" err="1">
                <a:solidFill>
                  <a:schemeClr val="tx1"/>
                </a:solidFill>
                <a:latin typeface="Arial" pitchFamily="34" charset="0"/>
                <a:cs typeface="Arial" pitchFamily="34" charset="0"/>
              </a:rPr>
              <a:t>misbehaviour</a:t>
            </a:r>
            <a:r>
              <a:rPr lang="en-US" sz="3600" dirty="0">
                <a:solidFill>
                  <a:schemeClr val="tx1"/>
                </a:solidFill>
                <a:latin typeface="Arial" pitchFamily="34" charset="0"/>
                <a:cs typeface="Arial" pitchFamily="34" charset="0"/>
              </a:rPr>
              <a:t> that had turned up in congregations committed to his care.</a:t>
            </a:r>
            <a:endParaRPr lang="en-ZA" sz="36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3872177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r>
              <a:rPr lang="en-US" sz="3200" dirty="0">
                <a:solidFill>
                  <a:schemeClr val="tx1"/>
                </a:solidFill>
                <a:latin typeface="Arial" pitchFamily="34" charset="0"/>
                <a:cs typeface="Arial" pitchFamily="34" charset="0"/>
              </a:rPr>
              <a:t>Deep and living wisdom is on display here, wisdom both rare and essential. Wisdom is not primarily knowing the truth, although it certainly includes that; it is skill in living – applying the truth. For, what good is truth if we don’t know how to live it?</a:t>
            </a:r>
            <a:endParaRPr lang="nl-NL" sz="32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2637179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en-US" sz="3200" dirty="0">
                <a:solidFill>
                  <a:schemeClr val="tx1"/>
                </a:solidFill>
                <a:latin typeface="Arial" pitchFamily="34" charset="0"/>
                <a:cs typeface="Arial" pitchFamily="34" charset="0"/>
              </a:rPr>
              <a:t>According to church history, James carried the nickname ‘Old Camel Knees’ because of thick calluses built up on his knees from many years of determined prayer. This life of prayer was the foundation of the wisdom revealed to him, which teaches us that prayer is always foundational to wisdom.</a:t>
            </a:r>
            <a:endParaRPr lang="nl-NL" sz="32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2164531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en-US" sz="3200" dirty="0">
                <a:solidFill>
                  <a:schemeClr val="tx1"/>
                </a:solidFill>
                <a:latin typeface="Arial" pitchFamily="34" charset="0"/>
                <a:cs typeface="Arial" pitchFamily="34" charset="0"/>
              </a:rPr>
              <a:t>Many people today dismiss the Scriptures of the Bible by simply saying: ‘It’s too difficult to understand.’ In other words they stumble over a mental excuse, while in reality the greatest problem that we have with the teaching of the Bible is that it is all to straight forward and demand our obedience.</a:t>
            </a:r>
            <a:endParaRPr lang="nl-NL" sz="32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2280881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a:solidFill>
                  <a:schemeClr val="tx1"/>
                </a:solidFill>
                <a:latin typeface="Arial" pitchFamily="34" charset="0"/>
                <a:cs typeface="Arial" pitchFamily="34" charset="0"/>
              </a:rPr>
              <a:t>In other words it’s more of a moral challenge than a mental one. While there are certain portions of the Scriptures that most definitely need careful and skillful studying in the context that it was written and said, the Book of James is frightfully plain and simple in cutting to the core and implications of what we are exactly saved for. Once you have read it, you can’t plead ignorance! It is one of the easiest books in the Bible to understand and one of the hardest to undertake.</a:t>
            </a:r>
            <a:r>
              <a:rPr lang="nl-NL" dirty="0">
                <a:solidFill>
                  <a:schemeClr val="tx1"/>
                </a:solidFill>
                <a:latin typeface="Arial" pitchFamily="34" charset="0"/>
                <a:cs typeface="Arial" pitchFamily="34" charset="0"/>
              </a:rPr>
              <a:t>.</a:t>
            </a:r>
          </a:p>
        </p:txBody>
      </p:sp>
      <p:sp>
        <p:nvSpPr>
          <p:cNvPr id="3" name="Title 2"/>
          <p:cNvSpPr>
            <a:spLocks noGrp="1"/>
          </p:cNvSpPr>
          <p:nvPr>
            <p:ph type="title"/>
          </p:nvPr>
        </p:nvSpPr>
        <p:spPr/>
        <p:txBody>
          <a:bodyPr>
            <a:normAutofit fontScale="90000"/>
          </a:bodyPr>
          <a:lstStyle/>
          <a:p>
            <a:r>
              <a:rPr lang="en-US" dirty="0">
                <a:solidFill>
                  <a:schemeClr val="tx1"/>
                </a:solidFill>
                <a:latin typeface="Arial" pitchFamily="34" charset="0"/>
                <a:cs typeface="Arial" pitchFamily="34" charset="0"/>
              </a:rPr>
              <a:t>1. THE FOREWORD – ABOUT THE MAN</a:t>
            </a:r>
            <a:endParaRPr lang="en-ZA" dirty="0"/>
          </a:p>
        </p:txBody>
      </p:sp>
    </p:spTree>
    <p:extLst>
      <p:ext uri="{BB962C8B-B14F-4D97-AF65-F5344CB8AC3E}">
        <p14:creationId xmlns:p14="http://schemas.microsoft.com/office/powerpoint/2010/main" val="7329519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1908</Words>
  <Application>Microsoft Macintosh PowerPoint</Application>
  <PresentationFormat>On-screen Show (4:3)</PresentationFormat>
  <Paragraphs>60</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Candara</vt:lpstr>
      <vt:lpstr>Symbol</vt:lpstr>
      <vt:lpstr>Waveform</vt:lpstr>
      <vt:lpstr>JAMES – JUST DO IT.</vt:lpstr>
      <vt:lpstr>JAMES – JUST DO IT.</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lpstr>1. THE FOREWORD – ABOUT THE MAN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JAMES – JUST DO IT.</dc:title>
  <cp:lastModifiedBy>Microsoft Office User</cp:lastModifiedBy>
  <cp:revision>1</cp:revision>
  <dcterms:modified xsi:type="dcterms:W3CDTF">2019-11-23T15:43:06Z</dcterms:modified>
</cp:coreProperties>
</file>