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D8oxnN/U6iMHtOZIP2T1EQ==" hashData="MDv1Q1erZMcsWaRj6khlD0yf9GU118g/WsEfntmFlJ9pw5izEsGUvM2Vpq693gKKC1lPG40UsLcxifcAdJsiuA=="/>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9"/>
    <p:restoredTop sz="94645"/>
  </p:normalViewPr>
  <p:slideViewPr>
    <p:cSldViewPr>
      <p:cViewPr varScale="1">
        <p:scale>
          <a:sx n="152" d="100"/>
          <a:sy n="152" d="100"/>
        </p:scale>
        <p:origin x="230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3C02B5-6AE0-4FF4-A2F2-C4A55598DB3E}" type="datetimeFigureOut">
              <a:rPr lang="en-US" smtClean="0"/>
              <a:t>1/16/20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AE635-62D3-4F07-AE45-6D8AC050FF9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C02B5-6AE0-4FF4-A2F2-C4A55598DB3E}" type="datetimeFigureOut">
              <a:rPr lang="en-US" smtClean="0"/>
              <a:t>1/16/20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AE635-62D3-4F07-AE45-6D8AC050FF9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F3C02B5-6AE0-4FF4-A2F2-C4A55598DB3E}" type="datetimeFigureOut">
              <a:rPr lang="en-US" smtClean="0"/>
              <a:t>1/16/20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AE635-62D3-4F07-AE45-6D8AC050FF96}"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C02B5-6AE0-4FF4-A2F2-C4A55598DB3E}" type="datetimeFigureOut">
              <a:rPr lang="en-US" smtClean="0"/>
              <a:t>1/16/20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AE635-62D3-4F07-AE45-6D8AC050FF96}"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3C02B5-6AE0-4FF4-A2F2-C4A55598DB3E}" type="datetimeFigureOut">
              <a:rPr lang="en-US" smtClean="0"/>
              <a:t>1/16/20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AE635-62D3-4F07-AE45-6D8AC050FF9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6F3C02B5-6AE0-4FF4-A2F2-C4A55598DB3E}" type="datetimeFigureOut">
              <a:rPr lang="en-US" smtClean="0"/>
              <a:t>1/16/20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AE635-62D3-4F07-AE45-6D8AC050FF96}"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3C02B5-6AE0-4FF4-A2F2-C4A55598DB3E}" type="datetimeFigureOut">
              <a:rPr lang="en-US" smtClean="0"/>
              <a:t>1/16/20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1AE635-62D3-4F07-AE45-6D8AC050FF9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F3C02B5-6AE0-4FF4-A2F2-C4A55598DB3E}" type="datetimeFigureOut">
              <a:rPr lang="en-US" smtClean="0"/>
              <a:t>1/16/20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1AE635-62D3-4F07-AE45-6D8AC050FF9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F3C02B5-6AE0-4FF4-A2F2-C4A55598DB3E}" type="datetimeFigureOut">
              <a:rPr lang="en-US" smtClean="0"/>
              <a:t>1/16/20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1AE635-62D3-4F07-AE45-6D8AC050FF9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F3C02B5-6AE0-4FF4-A2F2-C4A55598DB3E}" type="datetimeFigureOut">
              <a:rPr lang="en-US" smtClean="0"/>
              <a:t>1/16/20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AE635-62D3-4F07-AE45-6D8AC050FF96}"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3C02B5-6AE0-4FF4-A2F2-C4A55598DB3E}" type="datetimeFigureOut">
              <a:rPr lang="en-US" smtClean="0"/>
              <a:t>1/16/20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AE635-62D3-4F07-AE45-6D8AC050FF96}"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F3C02B5-6AE0-4FF4-A2F2-C4A55598DB3E}" type="datetimeFigureOut">
              <a:rPr lang="en-US" smtClean="0"/>
              <a:t>1/16/20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71AE635-62D3-4F07-AE45-6D8AC050FF96}"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981200"/>
            <a:ext cx="8305800" cy="2062103"/>
          </a:xfrm>
          <a:prstGeom prst="rect">
            <a:avLst/>
          </a:prstGeom>
        </p:spPr>
        <p:txBody>
          <a:bodyPr wrap="square">
            <a:spAutoFit/>
          </a:bodyPr>
          <a:lstStyle/>
          <a:p>
            <a:r>
              <a:rPr lang="nl-NL" sz="3200" b="1" dirty="0">
                <a:solidFill>
                  <a:schemeClr val="bg1"/>
                </a:solidFill>
              </a:rPr>
              <a:t>Dan 2:1-49</a:t>
            </a:r>
            <a:r>
              <a:rPr lang="nl-NL" sz="3200" dirty="0">
                <a:solidFill>
                  <a:schemeClr val="bg1"/>
                </a:solidFill>
              </a:rPr>
              <a:t>. ‘</a:t>
            </a:r>
            <a:r>
              <a:rPr lang="nl-NL" sz="3200" i="1" dirty="0">
                <a:solidFill>
                  <a:schemeClr val="bg1"/>
                </a:solidFill>
              </a:rPr>
              <a:t>En in die tweede jaar van die regering van </a:t>
            </a:r>
            <a:r>
              <a:rPr lang="en-US" sz="3200" i="1" dirty="0" err="1">
                <a:solidFill>
                  <a:schemeClr val="bg1"/>
                </a:solidFill>
              </a:rPr>
              <a:t>Nebukadnésar</a:t>
            </a:r>
            <a:r>
              <a:rPr lang="en-US" sz="3200" i="1" dirty="0">
                <a:solidFill>
                  <a:schemeClr val="bg1"/>
                </a:solidFill>
              </a:rPr>
              <a:t>, het </a:t>
            </a:r>
            <a:r>
              <a:rPr lang="en-US" sz="3200" i="1" dirty="0" err="1">
                <a:solidFill>
                  <a:schemeClr val="bg1"/>
                </a:solidFill>
              </a:rPr>
              <a:t>Nebukadnésar</a:t>
            </a:r>
            <a:r>
              <a:rPr lang="en-US" sz="3200" i="1" dirty="0">
                <a:solidFill>
                  <a:schemeClr val="bg1"/>
                </a:solidFill>
              </a:rPr>
              <a:t> ‘n </a:t>
            </a:r>
            <a:r>
              <a:rPr lang="en-US" sz="3200" i="1" dirty="0" err="1">
                <a:solidFill>
                  <a:schemeClr val="bg1"/>
                </a:solidFill>
              </a:rPr>
              <a:t>droom</a:t>
            </a:r>
            <a:r>
              <a:rPr lang="en-US" sz="3200" i="1" dirty="0">
                <a:solidFill>
                  <a:schemeClr val="bg1"/>
                </a:solidFill>
              </a:rPr>
              <a:t> </a:t>
            </a:r>
            <a:r>
              <a:rPr lang="en-US" sz="3200" i="1" dirty="0" err="1">
                <a:solidFill>
                  <a:schemeClr val="bg1"/>
                </a:solidFill>
              </a:rPr>
              <a:t>gehad</a:t>
            </a:r>
            <a:r>
              <a:rPr lang="en-US" sz="3200" i="1" dirty="0">
                <a:solidFill>
                  <a:schemeClr val="bg1"/>
                </a:solidFill>
              </a:rPr>
              <a:t>, </a:t>
            </a:r>
            <a:r>
              <a:rPr lang="en-US" sz="3200" i="1" dirty="0" err="1">
                <a:solidFill>
                  <a:schemeClr val="bg1"/>
                </a:solidFill>
              </a:rPr>
              <a:t>sodat</a:t>
            </a:r>
            <a:r>
              <a:rPr lang="en-US" sz="3200" i="1" dirty="0">
                <a:solidFill>
                  <a:schemeClr val="bg1"/>
                </a:solidFill>
              </a:rPr>
              <a:t> </a:t>
            </a:r>
            <a:r>
              <a:rPr lang="nl-NL" sz="3200" i="1" dirty="0">
                <a:solidFill>
                  <a:schemeClr val="bg1"/>
                </a:solidFill>
              </a:rPr>
              <a:t>sy gees onrustig geword het en dit met sy slaap gedaan </a:t>
            </a:r>
            <a:r>
              <a:rPr lang="en-US" sz="3200" i="1" dirty="0">
                <a:solidFill>
                  <a:schemeClr val="bg1"/>
                </a:solidFill>
              </a:rPr>
              <a:t>was.</a:t>
            </a:r>
            <a:r>
              <a:rPr lang="en-US" sz="3200" dirty="0">
                <a:solidFill>
                  <a:schemeClr val="bg1"/>
                </a:solidFill>
              </a:rPr>
              <a:t>’</a:t>
            </a:r>
          </a:p>
        </p:txBody>
      </p:sp>
    </p:spTree>
    <p:extLst>
      <p:ext uri="{BB962C8B-B14F-4D97-AF65-F5344CB8AC3E}">
        <p14:creationId xmlns:p14="http://schemas.microsoft.com/office/powerpoint/2010/main" val="1009905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3970318"/>
          </a:xfrm>
          <a:prstGeom prst="rect">
            <a:avLst/>
          </a:prstGeom>
        </p:spPr>
        <p:txBody>
          <a:bodyPr wrap="square">
            <a:spAutoFit/>
          </a:bodyPr>
          <a:lstStyle/>
          <a:p>
            <a:r>
              <a:rPr lang="nl-NL" sz="2800" i="1" dirty="0">
                <a:solidFill>
                  <a:schemeClr val="bg1"/>
                </a:solidFill>
              </a:rPr>
              <a:t>‘Daarom het Daniël ingegaan na Ariog, wat die koning</a:t>
            </a:r>
          </a:p>
          <a:p>
            <a:r>
              <a:rPr lang="nl-NL" sz="2800" i="1" dirty="0">
                <a:solidFill>
                  <a:schemeClr val="bg1"/>
                </a:solidFill>
              </a:rPr>
              <a:t>aangestel het om die wyse manne van Babel om te bring; hy het gegaan en vir hom só gesê: Moenie die wyse manne van Babel ombring nie; bring my in voor die koning, dan sal ek aan die koning die uitlegging te kenne gee. Toe het Ariog Daniël haastig voor die koning</a:t>
            </a:r>
          </a:p>
          <a:p>
            <a:r>
              <a:rPr lang="nl-NL" sz="2800" i="1" dirty="0">
                <a:solidFill>
                  <a:schemeClr val="bg1"/>
                </a:solidFill>
              </a:rPr>
              <a:t>ingebring en só vir hom gesê: Ek het ‘n man onder die</a:t>
            </a:r>
          </a:p>
          <a:p>
            <a:r>
              <a:rPr lang="nl-NL" sz="2800" i="1" dirty="0">
                <a:solidFill>
                  <a:schemeClr val="bg1"/>
                </a:solidFill>
              </a:rPr>
              <a:t>ballinge van Juda gevind wat die koning die uitlegging</a:t>
            </a:r>
          </a:p>
          <a:p>
            <a:r>
              <a:rPr lang="nl-NL" sz="2800" i="1" dirty="0">
                <a:solidFill>
                  <a:schemeClr val="bg1"/>
                </a:solidFill>
              </a:rPr>
              <a:t>bekend sal maak.’</a:t>
            </a:r>
            <a:endParaRPr lang="en-US" sz="2800" i="1" dirty="0">
              <a:solidFill>
                <a:schemeClr val="bg1"/>
              </a:solidFill>
            </a:endParaRPr>
          </a:p>
        </p:txBody>
      </p:sp>
    </p:spTree>
    <p:extLst>
      <p:ext uri="{BB962C8B-B14F-4D97-AF65-F5344CB8AC3E}">
        <p14:creationId xmlns:p14="http://schemas.microsoft.com/office/powerpoint/2010/main" val="3169595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4401205"/>
          </a:xfrm>
          <a:prstGeom prst="rect">
            <a:avLst/>
          </a:prstGeom>
        </p:spPr>
        <p:txBody>
          <a:bodyPr wrap="square">
            <a:spAutoFit/>
          </a:bodyPr>
          <a:lstStyle/>
          <a:p>
            <a:r>
              <a:rPr lang="nl-NL" sz="2800" i="1" dirty="0">
                <a:solidFill>
                  <a:schemeClr val="bg1"/>
                </a:solidFill>
              </a:rPr>
              <a:t>‘Die koning het geantwoord en aan Daniël, wie se naam</a:t>
            </a:r>
          </a:p>
          <a:p>
            <a:r>
              <a:rPr lang="nl-NL" sz="2800" i="1" dirty="0">
                <a:solidFill>
                  <a:schemeClr val="bg1"/>
                </a:solidFill>
              </a:rPr>
              <a:t>Béltsasar was, gesê: Is jy in staat om aan my die droom</a:t>
            </a:r>
          </a:p>
          <a:p>
            <a:r>
              <a:rPr lang="nl-NL" sz="2800" i="1" dirty="0">
                <a:solidFill>
                  <a:schemeClr val="bg1"/>
                </a:solidFill>
              </a:rPr>
              <a:t>wat ek gesien het, en sy uitlegging bekend te maak?</a:t>
            </a:r>
          </a:p>
          <a:p>
            <a:r>
              <a:rPr lang="nl-NL" sz="2800" i="1" dirty="0">
                <a:solidFill>
                  <a:schemeClr val="bg1"/>
                </a:solidFill>
              </a:rPr>
              <a:t>Daniël het in teenwoordigheid van die koning geantwoord en gesê: Die geheim waarna die koning vra, kan die wyse manne, die besweerders, die geleerdes, die waarsêers nie aan die koning te kenne gee nie. Maar daar is ‘n God in die hemel wat geheime openbaar, en Hy het koning Nebukadnésar bekend gemaak wat aan die einde van die dae sal gebeur.’</a:t>
            </a:r>
            <a:endParaRPr lang="en-US" sz="2800" i="1" dirty="0">
              <a:solidFill>
                <a:schemeClr val="bg1"/>
              </a:solidFill>
            </a:endParaRPr>
          </a:p>
        </p:txBody>
      </p:sp>
    </p:spTree>
    <p:extLst>
      <p:ext uri="{BB962C8B-B14F-4D97-AF65-F5344CB8AC3E}">
        <p14:creationId xmlns:p14="http://schemas.microsoft.com/office/powerpoint/2010/main" val="185148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636455"/>
            <a:ext cx="8305800" cy="2554545"/>
          </a:xfrm>
          <a:prstGeom prst="rect">
            <a:avLst/>
          </a:prstGeom>
        </p:spPr>
        <p:txBody>
          <a:bodyPr wrap="square">
            <a:spAutoFit/>
          </a:bodyPr>
          <a:lstStyle/>
          <a:p>
            <a:r>
              <a:rPr lang="nl-NL" sz="3200" i="1" dirty="0">
                <a:solidFill>
                  <a:schemeClr val="bg1"/>
                </a:solidFill>
              </a:rPr>
              <a:t>‘U droom en die gesigte van u hoof op u bed was dit: Wat u betref, o koning, u gedagtes op u bed het opgestyg oor wat hierna sal gebeur, en die Openbaarder van die geheime het u bekend gemaak wat sal gebeur.’</a:t>
            </a:r>
            <a:endParaRPr lang="en-US" sz="3200" i="1" dirty="0">
              <a:solidFill>
                <a:schemeClr val="bg1"/>
              </a:solidFill>
            </a:endParaRPr>
          </a:p>
        </p:txBody>
      </p:sp>
    </p:spTree>
    <p:extLst>
      <p:ext uri="{BB962C8B-B14F-4D97-AF65-F5344CB8AC3E}">
        <p14:creationId xmlns:p14="http://schemas.microsoft.com/office/powerpoint/2010/main" val="3992911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525012"/>
            <a:ext cx="8305800" cy="3046988"/>
          </a:xfrm>
          <a:prstGeom prst="rect">
            <a:avLst/>
          </a:prstGeom>
        </p:spPr>
        <p:txBody>
          <a:bodyPr wrap="square">
            <a:spAutoFit/>
          </a:bodyPr>
          <a:lstStyle/>
          <a:p>
            <a:r>
              <a:rPr lang="nl-NL" sz="3200" i="1" dirty="0">
                <a:solidFill>
                  <a:schemeClr val="bg1"/>
                </a:solidFill>
              </a:rPr>
              <a:t>‘En wat my betref, hierdie geheim is my geopenbaar, nie deur ‘n wysheid wat in my sou wees meer as in al die lewendes nie, maar met die bedoeling dat die uitlegging aan die koning bekend gemaak sal word en u die gedagtes van u hart kan ken.’</a:t>
            </a:r>
            <a:endParaRPr lang="en-US" sz="3200" i="1" dirty="0">
              <a:solidFill>
                <a:schemeClr val="bg1"/>
              </a:solidFill>
            </a:endParaRPr>
          </a:p>
        </p:txBody>
      </p:sp>
    </p:spTree>
    <p:extLst>
      <p:ext uri="{BB962C8B-B14F-4D97-AF65-F5344CB8AC3E}">
        <p14:creationId xmlns:p14="http://schemas.microsoft.com/office/powerpoint/2010/main" val="1117264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4401205"/>
          </a:xfrm>
          <a:prstGeom prst="rect">
            <a:avLst/>
          </a:prstGeom>
        </p:spPr>
        <p:txBody>
          <a:bodyPr wrap="square">
            <a:spAutoFit/>
          </a:bodyPr>
          <a:lstStyle/>
          <a:p>
            <a:r>
              <a:rPr lang="nl-NL" sz="2800" i="1" dirty="0">
                <a:solidFill>
                  <a:schemeClr val="bg1"/>
                </a:solidFill>
              </a:rPr>
              <a:t>‘U, o koning, het ‘n gesig gehad - kyk, daar was ‘n groot beeld; hierdie beeld was hoog, en sy glans was buitengewoon; dit het voor u gestaan en sy voorkoms was vreeslik. Wat die beeld betref, sy hoof was van goeie goud, sy bors en sy arms van silwer, sy buik en sy lendene van koper, sy bene van yster, sy voete gedeeltelik van yster en gedeeltelik van klei. U het gekyk totdat daar sonder toedoen van mensehande ‘n klip losraak wat die beeld getref het aan sy voete van yster en van klei en dit fyngestamp het.’</a:t>
            </a:r>
            <a:endParaRPr lang="en-US" sz="2800" i="1" dirty="0">
              <a:solidFill>
                <a:schemeClr val="bg1"/>
              </a:solidFill>
            </a:endParaRPr>
          </a:p>
        </p:txBody>
      </p:sp>
    </p:spTree>
    <p:extLst>
      <p:ext uri="{BB962C8B-B14F-4D97-AF65-F5344CB8AC3E}">
        <p14:creationId xmlns:p14="http://schemas.microsoft.com/office/powerpoint/2010/main" val="2276128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032570"/>
            <a:ext cx="8305800" cy="3539430"/>
          </a:xfrm>
          <a:prstGeom prst="rect">
            <a:avLst/>
          </a:prstGeom>
        </p:spPr>
        <p:txBody>
          <a:bodyPr wrap="square">
            <a:spAutoFit/>
          </a:bodyPr>
          <a:lstStyle/>
          <a:p>
            <a:r>
              <a:rPr lang="nl-NL" sz="3200" i="1" dirty="0">
                <a:solidFill>
                  <a:schemeClr val="bg1"/>
                </a:solidFill>
              </a:rPr>
              <a:t>‘Toe is tegelykertyd die yster, die klei, die koper, die silwer en die goud fyngestamp, en dit het soos kaf geword van die dorsvloere in die somer, wat die wind wegneem, sodat daar geen spoor van gevind is nie; maar die klip wat die beeld getref het, het ‘n groot rots geword wat die hele aarde gevul het.’</a:t>
            </a:r>
            <a:endParaRPr lang="en-US" sz="3200" i="1" dirty="0">
              <a:solidFill>
                <a:schemeClr val="bg1"/>
              </a:solidFill>
            </a:endParaRPr>
          </a:p>
        </p:txBody>
      </p:sp>
    </p:spTree>
    <p:extLst>
      <p:ext uri="{BB962C8B-B14F-4D97-AF65-F5344CB8AC3E}">
        <p14:creationId xmlns:p14="http://schemas.microsoft.com/office/powerpoint/2010/main" val="339461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032570"/>
            <a:ext cx="8305800" cy="3539430"/>
          </a:xfrm>
          <a:prstGeom prst="rect">
            <a:avLst/>
          </a:prstGeom>
        </p:spPr>
        <p:txBody>
          <a:bodyPr wrap="square">
            <a:spAutoFit/>
          </a:bodyPr>
          <a:lstStyle/>
          <a:p>
            <a:r>
              <a:rPr lang="nl-NL" sz="2800" i="1" dirty="0">
                <a:solidFill>
                  <a:schemeClr val="bg1"/>
                </a:solidFill>
              </a:rPr>
              <a:t>‘Dit is die droom; sy uitlegging sal ons sal ons nou voor</a:t>
            </a:r>
          </a:p>
          <a:p>
            <a:r>
              <a:rPr lang="nl-NL" sz="2800" i="1" dirty="0">
                <a:solidFill>
                  <a:schemeClr val="bg1"/>
                </a:solidFill>
              </a:rPr>
              <a:t>die koning sê: U, o koning, koning van die konings, aan</a:t>
            </a:r>
          </a:p>
          <a:p>
            <a:r>
              <a:rPr lang="nl-NL" sz="2800" i="1" dirty="0">
                <a:solidFill>
                  <a:schemeClr val="bg1"/>
                </a:solidFill>
              </a:rPr>
              <a:t>wie die God van die hemel die koningskap, die krag en die sterkte en die eer verleen het, en in wie se hand Hy in die hele bewoonde wêreld die mensekinders, die diere van die veld en die voëls van die hemel gegee het, sodat Hy u as heerser oor hulle almal aangestel het - ú is die hoof van goud.’</a:t>
            </a:r>
            <a:endParaRPr lang="en-US" sz="3200" i="1" dirty="0">
              <a:solidFill>
                <a:schemeClr val="bg1"/>
              </a:solidFill>
            </a:endParaRPr>
          </a:p>
        </p:txBody>
      </p:sp>
    </p:spTree>
    <p:extLst>
      <p:ext uri="{BB962C8B-B14F-4D97-AF65-F5344CB8AC3E}">
        <p14:creationId xmlns:p14="http://schemas.microsoft.com/office/powerpoint/2010/main" val="1202782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685800"/>
            <a:ext cx="8305800" cy="4154984"/>
          </a:xfrm>
          <a:prstGeom prst="rect">
            <a:avLst/>
          </a:prstGeom>
        </p:spPr>
        <p:txBody>
          <a:bodyPr wrap="square">
            <a:spAutoFit/>
          </a:bodyPr>
          <a:lstStyle/>
          <a:p>
            <a:r>
              <a:rPr lang="nl-NL" sz="2400" i="1" dirty="0">
                <a:solidFill>
                  <a:schemeClr val="bg1"/>
                </a:solidFill>
              </a:rPr>
              <a:t>‘En ná u sal daar ‘n ander koninkryk opstaan, geringer as dié van u; daarna ‘n ander, ‘n derde koninkryk, van koper, wat oor die hele aarde sal heers; en die vierde koninkryk sal hard wees soos yster, juis omdat yster alles fynstamp en verpletter; en soos die yster wat vergruis, sal hy dit alles fynstamp en vergruis. En dat die voete en die tone, soos u gesien het, deels van pottebakkersklei en deels van yster was - dit sal ‘n verdeelde koninkryk wees, en van die hardheid van die yster sal daarin wees, omdat u die yster met kleigrond gemeng gesien het. En dat die tone van die voete deels van yster en deels van klei is - ’n gedeelte van die koninkryk sal hard en ‘n gedeelte sal bros wees.’</a:t>
            </a:r>
            <a:endParaRPr lang="en-US" sz="2800" i="1" dirty="0">
              <a:solidFill>
                <a:schemeClr val="bg1"/>
              </a:solidFill>
            </a:endParaRPr>
          </a:p>
        </p:txBody>
      </p:sp>
    </p:spTree>
    <p:extLst>
      <p:ext uri="{BB962C8B-B14F-4D97-AF65-F5344CB8AC3E}">
        <p14:creationId xmlns:p14="http://schemas.microsoft.com/office/powerpoint/2010/main" val="1788244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685800"/>
            <a:ext cx="8305800" cy="4524315"/>
          </a:xfrm>
          <a:prstGeom prst="rect">
            <a:avLst/>
          </a:prstGeom>
        </p:spPr>
        <p:txBody>
          <a:bodyPr wrap="square">
            <a:spAutoFit/>
          </a:bodyPr>
          <a:lstStyle/>
          <a:p>
            <a:r>
              <a:rPr lang="nl-NL" sz="2400" i="1" dirty="0">
                <a:solidFill>
                  <a:schemeClr val="bg1"/>
                </a:solidFill>
              </a:rPr>
              <a:t>‘Dat u die yster gemeng met kleigrond gesien het - hulle</a:t>
            </a:r>
          </a:p>
          <a:p>
            <a:r>
              <a:rPr lang="nl-NL" sz="2400" i="1" dirty="0">
                <a:solidFill>
                  <a:schemeClr val="bg1"/>
                </a:solidFill>
              </a:rPr>
              <a:t>sal deur menslike gemeenskap onder mekaar vermeng</a:t>
            </a:r>
          </a:p>
          <a:p>
            <a:r>
              <a:rPr lang="nl-NL" sz="2400" i="1" dirty="0">
                <a:solidFill>
                  <a:schemeClr val="bg1"/>
                </a:solidFill>
              </a:rPr>
              <a:t>raak, maar hulle sal nie aanmekaar vasklewe nie, net</a:t>
            </a:r>
          </a:p>
          <a:p>
            <a:r>
              <a:rPr lang="nl-NL" sz="2400" i="1" dirty="0">
                <a:solidFill>
                  <a:schemeClr val="bg1"/>
                </a:solidFill>
              </a:rPr>
              <a:t>soos yster nie met klei meng nie. Maar in die dae van dié</a:t>
            </a:r>
          </a:p>
          <a:p>
            <a:r>
              <a:rPr lang="nl-NL" sz="2400" i="1" dirty="0">
                <a:solidFill>
                  <a:schemeClr val="bg1"/>
                </a:solidFill>
              </a:rPr>
              <a:t>konings sal die God van die hemel ‘n koninkryk verwek</a:t>
            </a:r>
          </a:p>
          <a:p>
            <a:r>
              <a:rPr lang="nl-NL" sz="2400" i="1" dirty="0">
                <a:solidFill>
                  <a:schemeClr val="bg1"/>
                </a:solidFill>
              </a:rPr>
              <a:t>wat in ewigheid nie vernietig sal word nie, en die</a:t>
            </a:r>
          </a:p>
          <a:p>
            <a:r>
              <a:rPr lang="nl-NL" sz="2400" i="1" dirty="0">
                <a:solidFill>
                  <a:schemeClr val="bg1"/>
                </a:solidFill>
              </a:rPr>
              <a:t>heerskappy daarvan sal aan geen ander volk oorgelaat</a:t>
            </a:r>
          </a:p>
          <a:p>
            <a:r>
              <a:rPr lang="nl-NL" sz="2400" i="1" dirty="0">
                <a:solidFill>
                  <a:schemeClr val="bg1"/>
                </a:solidFill>
              </a:rPr>
              <a:t>word nie; dit sal al daardie koninkryke verbrysel en daar</a:t>
            </a:r>
          </a:p>
          <a:p>
            <a:r>
              <a:rPr lang="nl-NL" sz="2400" i="1" dirty="0">
                <a:solidFill>
                  <a:schemeClr val="bg1"/>
                </a:solidFill>
              </a:rPr>
              <a:t>‘n einde aan maak, maar self sal dit vir ewig bestaan – net soos u gesien het dat sonder toedoen van mensehande ‘n klip van die berg af losgeraak het wat die yster, die koper, die klei, die silwer en die goud erbrysel het.’</a:t>
            </a:r>
            <a:endParaRPr lang="en-US" sz="2800" i="1" dirty="0">
              <a:solidFill>
                <a:schemeClr val="bg1"/>
              </a:solidFill>
            </a:endParaRPr>
          </a:p>
        </p:txBody>
      </p:sp>
    </p:spTree>
    <p:extLst>
      <p:ext uri="{BB962C8B-B14F-4D97-AF65-F5344CB8AC3E}">
        <p14:creationId xmlns:p14="http://schemas.microsoft.com/office/powerpoint/2010/main" val="2017938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685800"/>
            <a:ext cx="8305800" cy="3970318"/>
          </a:xfrm>
          <a:prstGeom prst="rect">
            <a:avLst/>
          </a:prstGeom>
        </p:spPr>
        <p:txBody>
          <a:bodyPr wrap="square">
            <a:spAutoFit/>
          </a:bodyPr>
          <a:lstStyle/>
          <a:p>
            <a:r>
              <a:rPr lang="nl-NL" sz="2800" i="1" dirty="0">
                <a:solidFill>
                  <a:schemeClr val="bg1"/>
                </a:solidFill>
              </a:rPr>
              <a:t>‘Die grote God het aan die koning bekend gemaak wat</a:t>
            </a:r>
          </a:p>
          <a:p>
            <a:r>
              <a:rPr lang="nl-NL" sz="2800" i="1" dirty="0">
                <a:solidFill>
                  <a:schemeClr val="bg1"/>
                </a:solidFill>
              </a:rPr>
              <a:t>hierna sal gebeur; en die droom is waar en sy uitlegging</a:t>
            </a:r>
          </a:p>
          <a:p>
            <a:r>
              <a:rPr lang="nl-NL" sz="2800" i="1" dirty="0">
                <a:solidFill>
                  <a:schemeClr val="bg1"/>
                </a:solidFill>
              </a:rPr>
              <a:t>betroubaar. Toe het koning Nebukadnésar op sy aangesig geval en Daniël aanbid en bevel gegee om aan hom ‘n spysoffer en reukoffers te bring. Die koning het Daniël geantwoord en gesê: Waarlik, julle God is die God van die gode en die Here van die konings en die Openbaarder van geheimenisse, daarom was jy in staat om hierdie geheim te openbaar.’</a:t>
            </a:r>
            <a:endParaRPr lang="en-US" sz="3200" i="1" dirty="0">
              <a:solidFill>
                <a:schemeClr val="bg1"/>
              </a:solidFill>
            </a:endParaRPr>
          </a:p>
        </p:txBody>
      </p:sp>
    </p:spTree>
    <p:extLst>
      <p:ext uri="{BB962C8B-B14F-4D97-AF65-F5344CB8AC3E}">
        <p14:creationId xmlns:p14="http://schemas.microsoft.com/office/powerpoint/2010/main" val="2800548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981200"/>
            <a:ext cx="8305800" cy="2062103"/>
          </a:xfrm>
          <a:prstGeom prst="rect">
            <a:avLst/>
          </a:prstGeom>
        </p:spPr>
        <p:txBody>
          <a:bodyPr wrap="square">
            <a:spAutoFit/>
          </a:bodyPr>
          <a:lstStyle/>
          <a:p>
            <a:r>
              <a:rPr lang="nl-NL" sz="3200" b="1" dirty="0">
                <a:solidFill>
                  <a:schemeClr val="bg1"/>
                </a:solidFill>
              </a:rPr>
              <a:t>‘</a:t>
            </a:r>
            <a:r>
              <a:rPr lang="nl-NL" sz="3200" i="1" dirty="0">
                <a:solidFill>
                  <a:schemeClr val="bg1"/>
                </a:solidFill>
              </a:rPr>
              <a:t>Toe het die koning bevel gegee om die geleerdes en die besweerders en die towenaars en die Chaldeërs te roep, om vir die koning sy droom uit te lê.’</a:t>
            </a:r>
            <a:endParaRPr lang="en-US" sz="3200" i="1" dirty="0">
              <a:solidFill>
                <a:schemeClr val="bg1"/>
              </a:solidFill>
            </a:endParaRPr>
          </a:p>
        </p:txBody>
      </p:sp>
    </p:spTree>
    <p:extLst>
      <p:ext uri="{BB962C8B-B14F-4D97-AF65-F5344CB8AC3E}">
        <p14:creationId xmlns:p14="http://schemas.microsoft.com/office/powerpoint/2010/main" val="3205368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768727"/>
            <a:ext cx="8305800" cy="4031873"/>
          </a:xfrm>
          <a:prstGeom prst="rect">
            <a:avLst/>
          </a:prstGeom>
        </p:spPr>
        <p:txBody>
          <a:bodyPr wrap="square">
            <a:spAutoFit/>
          </a:bodyPr>
          <a:lstStyle/>
          <a:p>
            <a:r>
              <a:rPr lang="nl-NL" sz="3200" i="1" dirty="0">
                <a:solidFill>
                  <a:schemeClr val="bg1"/>
                </a:solidFill>
              </a:rPr>
              <a:t>‘Toe het die koning Daniël verhef en hom baie, groot geskenke gegee en hom aangestel as heerser oor die hele provinsie Babel en as hoofowerste oor al die wyse manne van Babel. En op versoek van Daniël het die koning Sadrag, Mesag en Abednégo aangestel oor die bestuur van die provinsie Babel, maar Daniël was in die paleis van die koning.’</a:t>
            </a:r>
            <a:endParaRPr lang="en-US" sz="3600" i="1" dirty="0">
              <a:solidFill>
                <a:schemeClr val="bg1"/>
              </a:solidFill>
            </a:endParaRPr>
          </a:p>
        </p:txBody>
      </p:sp>
    </p:spTree>
    <p:extLst>
      <p:ext uri="{BB962C8B-B14F-4D97-AF65-F5344CB8AC3E}">
        <p14:creationId xmlns:p14="http://schemas.microsoft.com/office/powerpoint/2010/main" val="1370757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2590800"/>
            <a:ext cx="8305800" cy="584775"/>
          </a:xfrm>
          <a:prstGeom prst="rect">
            <a:avLst/>
          </a:prstGeom>
        </p:spPr>
        <p:txBody>
          <a:bodyPr wrap="square">
            <a:spAutoFit/>
          </a:bodyPr>
          <a:lstStyle/>
          <a:p>
            <a:pPr algn="ctr"/>
            <a:r>
              <a:rPr lang="en-US" sz="3200" b="1" dirty="0"/>
              <a:t>SEEK FIRST THE KINGDOM OF GOD II.</a:t>
            </a:r>
            <a:endParaRPr lang="en-US" sz="3600" i="1" dirty="0">
              <a:solidFill>
                <a:schemeClr val="bg1"/>
              </a:solidFill>
            </a:endParaRPr>
          </a:p>
        </p:txBody>
      </p:sp>
    </p:spTree>
    <p:extLst>
      <p:ext uri="{BB962C8B-B14F-4D97-AF65-F5344CB8AC3E}">
        <p14:creationId xmlns:p14="http://schemas.microsoft.com/office/powerpoint/2010/main" val="1299601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2590800"/>
            <a:ext cx="8305800" cy="1077218"/>
          </a:xfrm>
          <a:prstGeom prst="rect">
            <a:avLst/>
          </a:prstGeom>
        </p:spPr>
        <p:txBody>
          <a:bodyPr wrap="square">
            <a:spAutoFit/>
          </a:bodyPr>
          <a:lstStyle/>
          <a:p>
            <a:pPr algn="ctr"/>
            <a:r>
              <a:rPr lang="nl-NL" sz="3200" i="1" dirty="0"/>
              <a:t>Die ALTERNATIEWE AGGRESSIEWE</a:t>
            </a:r>
          </a:p>
          <a:p>
            <a:pPr algn="ctr"/>
            <a:r>
              <a:rPr lang="nl-NL" sz="3200" i="1" dirty="0"/>
              <a:t>ANTAGONISTIESE KONINKRYK van SATAN.</a:t>
            </a:r>
            <a:endParaRPr lang="en-US" sz="3200" i="1" dirty="0"/>
          </a:p>
        </p:txBody>
      </p:sp>
    </p:spTree>
    <p:extLst>
      <p:ext uri="{BB962C8B-B14F-4D97-AF65-F5344CB8AC3E}">
        <p14:creationId xmlns:p14="http://schemas.microsoft.com/office/powerpoint/2010/main" val="158969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1105029"/>
            <a:ext cx="8305800" cy="4524315"/>
          </a:xfrm>
          <a:prstGeom prst="rect">
            <a:avLst/>
          </a:prstGeom>
        </p:spPr>
        <p:txBody>
          <a:bodyPr wrap="square">
            <a:spAutoFit/>
          </a:bodyPr>
          <a:lstStyle/>
          <a:p>
            <a:pPr algn="ctr"/>
            <a:r>
              <a:rPr lang="nl-NL" sz="3200" i="1" dirty="0"/>
              <a:t>1. Dis ‘n koninkryk van DUISTERNIS.</a:t>
            </a:r>
          </a:p>
          <a:p>
            <a:pPr algn="ctr"/>
            <a:r>
              <a:rPr lang="nl-NL" sz="3200" i="1" dirty="0"/>
              <a:t>2. Dis ‘n koninkryk van DOOD.</a:t>
            </a:r>
          </a:p>
          <a:p>
            <a:pPr algn="ctr"/>
            <a:r>
              <a:rPr lang="nl-NL" sz="3200" i="1" dirty="0"/>
              <a:t>3. Dis ‘n koninkryk van DESEPSIE.</a:t>
            </a:r>
          </a:p>
          <a:p>
            <a:pPr algn="ctr"/>
            <a:r>
              <a:rPr lang="nl-NL" sz="3200" i="1" dirty="0"/>
              <a:t>4. Dis ‘n koninkryk van DIVISIE.</a:t>
            </a:r>
          </a:p>
          <a:p>
            <a:pPr algn="ctr"/>
            <a:r>
              <a:rPr lang="nl-NL" sz="3200" i="1" dirty="0"/>
              <a:t>5. Dis ‘n koninkryk van DEPRESSIE.</a:t>
            </a:r>
          </a:p>
          <a:p>
            <a:pPr algn="ctr"/>
            <a:r>
              <a:rPr lang="nl-NL" sz="3200" i="1" dirty="0"/>
              <a:t>6. Dis ‘n koninkryk van DREK.</a:t>
            </a:r>
          </a:p>
          <a:p>
            <a:pPr algn="ctr"/>
            <a:r>
              <a:rPr lang="nl-NL" sz="3200" i="1" dirty="0"/>
              <a:t>7</a:t>
            </a:r>
            <a:r>
              <a:rPr lang="en-US" sz="3200" i="1" dirty="0"/>
              <a:t>. </a:t>
            </a:r>
            <a:r>
              <a:rPr lang="nl-NL" sz="3200" i="1" dirty="0"/>
              <a:t>Dis ‘n koninkryk van DRUK op Israel.</a:t>
            </a:r>
          </a:p>
          <a:p>
            <a:pPr algn="ctr"/>
            <a:endParaRPr lang="nl-NL" sz="3200" i="1" dirty="0"/>
          </a:p>
          <a:p>
            <a:pPr algn="ctr"/>
            <a:endParaRPr lang="nl-NL" sz="3200" i="1" dirty="0"/>
          </a:p>
        </p:txBody>
      </p:sp>
    </p:spTree>
    <p:extLst>
      <p:ext uri="{BB962C8B-B14F-4D97-AF65-F5344CB8AC3E}">
        <p14:creationId xmlns:p14="http://schemas.microsoft.com/office/powerpoint/2010/main" val="1159853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1337370"/>
            <a:ext cx="8305800" cy="3539430"/>
          </a:xfrm>
          <a:prstGeom prst="rect">
            <a:avLst/>
          </a:prstGeom>
        </p:spPr>
        <p:txBody>
          <a:bodyPr wrap="square">
            <a:spAutoFit/>
          </a:bodyPr>
          <a:lstStyle/>
          <a:p>
            <a:pPr algn="ctr"/>
            <a:r>
              <a:rPr lang="nl-NL" sz="3200" b="1" i="1" dirty="0"/>
              <a:t>Gen 6:5-6 &amp; 12. </a:t>
            </a:r>
            <a:r>
              <a:rPr lang="nl-NL" sz="3200" i="1" dirty="0"/>
              <a:t>‘Toe die HERE sien dat die boosheid van die mens op die aarde groot was en al die versinsels wat hy in sy hart bedink, altyddeur net sleg was, het dit die HERE berou dat Hy die mens op die aarde gemaak het, en daar was smart in Sy hart.’</a:t>
            </a:r>
          </a:p>
          <a:p>
            <a:pPr algn="ctr"/>
            <a:endParaRPr lang="nl-NL" sz="3200" i="1" dirty="0"/>
          </a:p>
        </p:txBody>
      </p:sp>
    </p:spTree>
    <p:extLst>
      <p:ext uri="{BB962C8B-B14F-4D97-AF65-F5344CB8AC3E}">
        <p14:creationId xmlns:p14="http://schemas.microsoft.com/office/powerpoint/2010/main" val="3929365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2133600"/>
            <a:ext cx="8305800" cy="1569660"/>
          </a:xfrm>
          <a:prstGeom prst="rect">
            <a:avLst/>
          </a:prstGeom>
        </p:spPr>
        <p:txBody>
          <a:bodyPr wrap="square">
            <a:spAutoFit/>
          </a:bodyPr>
          <a:lstStyle/>
          <a:p>
            <a:pPr algn="ctr"/>
            <a:r>
              <a:rPr lang="nl-NL" sz="3200" i="1" dirty="0"/>
              <a:t>‘Toe sien God die aarde aan, en - dit was verdorwe, want alle vlees het sy wandel op die aarde verderwe.’</a:t>
            </a:r>
          </a:p>
        </p:txBody>
      </p:sp>
    </p:spTree>
    <p:extLst>
      <p:ext uri="{BB962C8B-B14F-4D97-AF65-F5344CB8AC3E}">
        <p14:creationId xmlns:p14="http://schemas.microsoft.com/office/powerpoint/2010/main" val="4092926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1524000"/>
            <a:ext cx="8305800" cy="3046988"/>
          </a:xfrm>
          <a:prstGeom prst="rect">
            <a:avLst/>
          </a:prstGeom>
        </p:spPr>
        <p:txBody>
          <a:bodyPr wrap="square">
            <a:spAutoFit/>
          </a:bodyPr>
          <a:lstStyle/>
          <a:p>
            <a:pPr algn="ctr"/>
            <a:r>
              <a:rPr lang="nl-NL" sz="3200" b="1" i="1" dirty="0"/>
              <a:t>Jes 2:4. </a:t>
            </a:r>
            <a:r>
              <a:rPr lang="nl-NL" sz="3200" i="1" dirty="0"/>
              <a:t>‘En Hy sal oordeel tussen die nasies en regspreek oor baie volke; en hulle sal van hul swaarde pikke smee en van hul spiese snoeimesse; nie meer sal nasie teen nasie die swaard ophef nie, en hulle sal nie meer leer om oorlog te voer nie.’</a:t>
            </a:r>
          </a:p>
        </p:txBody>
      </p:sp>
    </p:spTree>
    <p:extLst>
      <p:ext uri="{BB962C8B-B14F-4D97-AF65-F5344CB8AC3E}">
        <p14:creationId xmlns:p14="http://schemas.microsoft.com/office/powerpoint/2010/main" val="3838468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1747897"/>
            <a:ext cx="8305800" cy="2062103"/>
          </a:xfrm>
          <a:prstGeom prst="rect">
            <a:avLst/>
          </a:prstGeom>
        </p:spPr>
        <p:txBody>
          <a:bodyPr wrap="square">
            <a:spAutoFit/>
          </a:bodyPr>
          <a:lstStyle/>
          <a:p>
            <a:pPr algn="ctr"/>
            <a:r>
              <a:rPr lang="nl-NL" sz="3200" b="1" i="1" dirty="0"/>
              <a:t>Ps 97:1-3. </a:t>
            </a:r>
            <a:r>
              <a:rPr lang="nl-NL" sz="3200" i="1" dirty="0"/>
              <a:t>‘Die HERE is Koning; laat die aarde juig; laat baie eilande bly wees! Wolke en donkerheid is rondom Hom; geregtigheid en reg is die grondslag van sy troon.’</a:t>
            </a:r>
          </a:p>
        </p:txBody>
      </p:sp>
    </p:spTree>
    <p:extLst>
      <p:ext uri="{BB962C8B-B14F-4D97-AF65-F5344CB8AC3E}">
        <p14:creationId xmlns:p14="http://schemas.microsoft.com/office/powerpoint/2010/main" val="2152378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335" y="2504182"/>
            <a:ext cx="8305800" cy="1077218"/>
          </a:xfrm>
          <a:prstGeom prst="rect">
            <a:avLst/>
          </a:prstGeom>
        </p:spPr>
        <p:txBody>
          <a:bodyPr wrap="square">
            <a:spAutoFit/>
          </a:bodyPr>
          <a:lstStyle/>
          <a:p>
            <a:pPr algn="ctr"/>
            <a:r>
              <a:rPr lang="nl-NL" sz="3200" i="1" dirty="0"/>
              <a:t>‘Die hemele verkondig sy geregtigheid, en al die volke sien sy heerlikheid.’</a:t>
            </a:r>
          </a:p>
        </p:txBody>
      </p:sp>
    </p:spTree>
    <p:extLst>
      <p:ext uri="{BB962C8B-B14F-4D97-AF65-F5344CB8AC3E}">
        <p14:creationId xmlns:p14="http://schemas.microsoft.com/office/powerpoint/2010/main" val="425821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219200"/>
            <a:ext cx="8305800" cy="3539430"/>
          </a:xfrm>
          <a:prstGeom prst="rect">
            <a:avLst/>
          </a:prstGeom>
        </p:spPr>
        <p:txBody>
          <a:bodyPr wrap="square">
            <a:spAutoFit/>
          </a:bodyPr>
          <a:lstStyle/>
          <a:p>
            <a:r>
              <a:rPr lang="nl-NL" sz="3200" i="1" dirty="0">
                <a:solidFill>
                  <a:schemeClr val="bg1"/>
                </a:solidFill>
              </a:rPr>
              <a:t>‘Toe hulle kom en voor die koning gaan staan, sê die koning vir hulle: Ek het ‘n droom gehad, en my gees is onrustig om die droom te verstaan. Toe het die Chaldeërs met die koning gespreek: Mag die koning vir altyd lewe! Vertel u dienaars die droom, en ons sal die uitlegging te</a:t>
            </a:r>
          </a:p>
          <a:p>
            <a:r>
              <a:rPr lang="nl-NL" sz="3200" i="1" dirty="0">
                <a:solidFill>
                  <a:schemeClr val="bg1"/>
                </a:solidFill>
              </a:rPr>
              <a:t>kenne gee.’</a:t>
            </a:r>
            <a:endParaRPr lang="en-US" sz="3200" i="1" dirty="0">
              <a:solidFill>
                <a:schemeClr val="bg1"/>
              </a:solidFill>
            </a:endParaRPr>
          </a:p>
        </p:txBody>
      </p:sp>
    </p:spTree>
    <p:extLst>
      <p:ext uri="{BB962C8B-B14F-4D97-AF65-F5344CB8AC3E}">
        <p14:creationId xmlns:p14="http://schemas.microsoft.com/office/powerpoint/2010/main" val="2296288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1219200"/>
            <a:ext cx="8305800" cy="3046988"/>
          </a:xfrm>
          <a:prstGeom prst="rect">
            <a:avLst/>
          </a:prstGeom>
        </p:spPr>
        <p:txBody>
          <a:bodyPr wrap="square">
            <a:spAutoFit/>
          </a:bodyPr>
          <a:lstStyle/>
          <a:p>
            <a:r>
              <a:rPr lang="nl-NL" sz="3200" i="1" dirty="0">
                <a:solidFill>
                  <a:schemeClr val="bg1"/>
                </a:solidFill>
              </a:rPr>
              <a:t>‘Die koning het geantwoord en aan die Chaldeërs gesê:</a:t>
            </a:r>
          </a:p>
          <a:p>
            <a:r>
              <a:rPr lang="nl-NL" sz="3200" i="1" dirty="0">
                <a:solidFill>
                  <a:schemeClr val="bg1"/>
                </a:solidFill>
              </a:rPr>
              <a:t>Die saak staan by my vas: as julle die droom en sy</a:t>
            </a:r>
          </a:p>
          <a:p>
            <a:r>
              <a:rPr lang="nl-NL" sz="3200" i="1" dirty="0">
                <a:solidFill>
                  <a:schemeClr val="bg1"/>
                </a:solidFill>
              </a:rPr>
              <a:t>uitlegging nie aan my bekend maak nie, sal julle in stukke</a:t>
            </a:r>
          </a:p>
          <a:p>
            <a:r>
              <a:rPr lang="nl-NL" sz="3200" i="1" dirty="0">
                <a:solidFill>
                  <a:schemeClr val="bg1"/>
                </a:solidFill>
              </a:rPr>
              <a:t>gekap en van julle huise mishope gemaak word.’</a:t>
            </a:r>
            <a:endParaRPr lang="en-US" sz="3200" i="1" dirty="0">
              <a:solidFill>
                <a:schemeClr val="bg1"/>
              </a:solidFill>
            </a:endParaRPr>
          </a:p>
        </p:txBody>
      </p:sp>
    </p:spTree>
    <p:extLst>
      <p:ext uri="{BB962C8B-B14F-4D97-AF65-F5344CB8AC3E}">
        <p14:creationId xmlns:p14="http://schemas.microsoft.com/office/powerpoint/2010/main" val="3051554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4524315"/>
          </a:xfrm>
          <a:prstGeom prst="rect">
            <a:avLst/>
          </a:prstGeom>
        </p:spPr>
        <p:txBody>
          <a:bodyPr wrap="square">
            <a:spAutoFit/>
          </a:bodyPr>
          <a:lstStyle/>
          <a:p>
            <a:r>
              <a:rPr lang="nl-NL" sz="2400" i="1" dirty="0">
                <a:solidFill>
                  <a:schemeClr val="bg1"/>
                </a:solidFill>
              </a:rPr>
              <a:t>‘Maar as julle die droom en sy uitlegging te kenne gee, sal julle geskenke en gawes en groot eer van my ontvang; gee my daarom die droom en sy uitlegging te kenne. Hulle het vir die</a:t>
            </a:r>
          </a:p>
          <a:p>
            <a:r>
              <a:rPr lang="nl-NL" sz="2400" i="1" dirty="0">
                <a:solidFill>
                  <a:schemeClr val="bg1"/>
                </a:solidFill>
              </a:rPr>
              <a:t>tweede maal geantwoord en gesê: Laat die koning die droom aan sy dienaars vertel; dan sal ons die uitlegging te kenne gee. Die koning het geantwoord en gesê: Ek weet verseker dat julle</a:t>
            </a:r>
          </a:p>
          <a:p>
            <a:r>
              <a:rPr lang="nl-NL" sz="2400" i="1" dirty="0">
                <a:solidFill>
                  <a:schemeClr val="bg1"/>
                </a:solidFill>
              </a:rPr>
              <a:t>tyd wil win, omdat julle sien dat die saak by my vasstaan;</a:t>
            </a:r>
          </a:p>
          <a:p>
            <a:r>
              <a:rPr lang="nl-NL" sz="2400" i="1" dirty="0">
                <a:solidFill>
                  <a:schemeClr val="bg1"/>
                </a:solidFill>
              </a:rPr>
              <a:t>want as julle my die droom nie bekend maak nie, is julle</a:t>
            </a:r>
          </a:p>
          <a:p>
            <a:r>
              <a:rPr lang="nl-NL" sz="2400" i="1" dirty="0">
                <a:solidFill>
                  <a:schemeClr val="bg1"/>
                </a:solidFill>
              </a:rPr>
              <a:t>vonnis een en dieselfde; julle het naamlik afgespreek om ‘n</a:t>
            </a:r>
          </a:p>
          <a:p>
            <a:r>
              <a:rPr lang="nl-NL" sz="2400" i="1" dirty="0">
                <a:solidFill>
                  <a:schemeClr val="bg1"/>
                </a:solidFill>
              </a:rPr>
              <a:t>leuenagtige en bedrieglike woord voor my te spreek totdat die</a:t>
            </a:r>
          </a:p>
          <a:p>
            <a:r>
              <a:rPr lang="nl-NL" sz="2400" i="1" dirty="0">
                <a:solidFill>
                  <a:schemeClr val="bg1"/>
                </a:solidFill>
              </a:rPr>
              <a:t>tyd weer verander; daarom, vertel my die droom, dan sal ek</a:t>
            </a:r>
          </a:p>
          <a:p>
            <a:r>
              <a:rPr lang="nl-NL" sz="2400" i="1" dirty="0">
                <a:solidFill>
                  <a:schemeClr val="bg1"/>
                </a:solidFill>
              </a:rPr>
              <a:t>weet of julle my sy uitlegging kan te kenne gee.’</a:t>
            </a:r>
            <a:endParaRPr lang="en-US" sz="2400" i="1" dirty="0">
              <a:solidFill>
                <a:schemeClr val="bg1"/>
              </a:solidFill>
            </a:endParaRPr>
          </a:p>
        </p:txBody>
      </p:sp>
    </p:spTree>
    <p:extLst>
      <p:ext uri="{BB962C8B-B14F-4D97-AF65-F5344CB8AC3E}">
        <p14:creationId xmlns:p14="http://schemas.microsoft.com/office/powerpoint/2010/main" val="2437985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685800"/>
            <a:ext cx="8305800" cy="3970318"/>
          </a:xfrm>
          <a:prstGeom prst="rect">
            <a:avLst/>
          </a:prstGeom>
        </p:spPr>
        <p:txBody>
          <a:bodyPr wrap="square">
            <a:spAutoFit/>
          </a:bodyPr>
          <a:lstStyle/>
          <a:p>
            <a:r>
              <a:rPr lang="nl-NL" sz="2800" i="1" dirty="0">
                <a:solidFill>
                  <a:schemeClr val="bg1"/>
                </a:solidFill>
              </a:rPr>
              <a:t>‘Die Chaldeërs het voor die koning geantwoord en gesê: Daar is geen mens op die aardbodem wat die koning se saak sou kan te kenne gee nie; daarom het dan ook geen koning, groot of magtig, ooit so iets van enige geleerde of besweerder of Chaldeër verlang nie. Ja, die saak wat die koning verlang, is swaar, en daar is niemand anders wat dit voor die koning sou kan te kenne gee nie, behalwe die gode wie se woning nie by die vlees is nie.’</a:t>
            </a:r>
            <a:endParaRPr lang="en-US" sz="2800" i="1" dirty="0">
              <a:solidFill>
                <a:schemeClr val="bg1"/>
              </a:solidFill>
            </a:endParaRPr>
          </a:p>
        </p:txBody>
      </p:sp>
    </p:spTree>
    <p:extLst>
      <p:ext uri="{BB962C8B-B14F-4D97-AF65-F5344CB8AC3E}">
        <p14:creationId xmlns:p14="http://schemas.microsoft.com/office/powerpoint/2010/main" val="3637078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4832092"/>
          </a:xfrm>
          <a:prstGeom prst="rect">
            <a:avLst/>
          </a:prstGeom>
        </p:spPr>
        <p:txBody>
          <a:bodyPr wrap="square">
            <a:spAutoFit/>
          </a:bodyPr>
          <a:lstStyle/>
          <a:p>
            <a:r>
              <a:rPr lang="nl-NL" sz="2800" i="1" dirty="0">
                <a:solidFill>
                  <a:schemeClr val="bg1"/>
                </a:solidFill>
              </a:rPr>
              <a:t>‘Hieroor het die koning toornig en baie kwaad geword en bevel gegee om al die wyse manne van Babel om te bring. Toe die bevel uitgevaardig is en die wyse manne gedood sou word, het hulle ook Daniël en sy metgeselle gesoek om gedood te word. Daarop het Daniël aan Ariog, die owerste van die koninklike lyfwag wat uitgetrek het om die wyse manne van Babel dood te maak, ‘n slim en verstandige antwoord gegee. Hy antwoord en sê vir Ariog, die bevelhebber van die koning: Waarom is die bevel van die kant van die koning so streng?’</a:t>
            </a:r>
            <a:endParaRPr lang="en-US" sz="2800" i="1" dirty="0">
              <a:solidFill>
                <a:schemeClr val="bg1"/>
              </a:solidFill>
            </a:endParaRPr>
          </a:p>
        </p:txBody>
      </p:sp>
    </p:spTree>
    <p:extLst>
      <p:ext uri="{BB962C8B-B14F-4D97-AF65-F5344CB8AC3E}">
        <p14:creationId xmlns:p14="http://schemas.microsoft.com/office/powerpoint/2010/main" val="69675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3970318"/>
          </a:xfrm>
          <a:prstGeom prst="rect">
            <a:avLst/>
          </a:prstGeom>
        </p:spPr>
        <p:txBody>
          <a:bodyPr wrap="square">
            <a:spAutoFit/>
          </a:bodyPr>
          <a:lstStyle/>
          <a:p>
            <a:r>
              <a:rPr lang="nl-NL" sz="2800" i="1" dirty="0">
                <a:solidFill>
                  <a:schemeClr val="bg1"/>
                </a:solidFill>
              </a:rPr>
              <a:t>‘Toe het Ariog aan Daniël die saak meegedeel. Daarop het Daniël ingegaan en die koning versoek dat hy hom tyd moes gee om die uitlegging aan die koning te kenne te gee. Toe gaan Daniël na sy huis en maak aan Hanánja,</a:t>
            </a:r>
          </a:p>
          <a:p>
            <a:r>
              <a:rPr lang="nl-NL" sz="2800" i="1" dirty="0">
                <a:solidFill>
                  <a:schemeClr val="bg1"/>
                </a:solidFill>
              </a:rPr>
              <a:t>Mísael en Asárja, sy metgeselle, die saak bekend, en dat</a:t>
            </a:r>
          </a:p>
          <a:p>
            <a:r>
              <a:rPr lang="nl-NL" sz="2800" i="1" dirty="0">
                <a:solidFill>
                  <a:schemeClr val="bg1"/>
                </a:solidFill>
              </a:rPr>
              <a:t>hulle barmhartigheid van die God van die hemel moes</a:t>
            </a:r>
          </a:p>
          <a:p>
            <a:r>
              <a:rPr lang="nl-NL" sz="2800" i="1" dirty="0">
                <a:solidFill>
                  <a:schemeClr val="bg1"/>
                </a:solidFill>
              </a:rPr>
              <a:t>afsmeek oor hierdie geheim, sodat hulle Daniël en sy</a:t>
            </a:r>
          </a:p>
          <a:p>
            <a:r>
              <a:rPr lang="nl-NL" sz="2800" i="1" dirty="0">
                <a:solidFill>
                  <a:schemeClr val="bg1"/>
                </a:solidFill>
              </a:rPr>
              <a:t>metgeselle saam met die orige wyse manne van Babel nie sou ombring nie.’</a:t>
            </a:r>
            <a:endParaRPr lang="en-US" sz="2800" i="1" dirty="0">
              <a:solidFill>
                <a:schemeClr val="bg1"/>
              </a:solidFill>
            </a:endParaRPr>
          </a:p>
        </p:txBody>
      </p:sp>
    </p:spTree>
    <p:extLst>
      <p:ext uri="{BB962C8B-B14F-4D97-AF65-F5344CB8AC3E}">
        <p14:creationId xmlns:p14="http://schemas.microsoft.com/office/powerpoint/2010/main" val="1546899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7036" y="457200"/>
            <a:ext cx="8305800" cy="4154984"/>
          </a:xfrm>
          <a:prstGeom prst="rect">
            <a:avLst/>
          </a:prstGeom>
        </p:spPr>
        <p:txBody>
          <a:bodyPr wrap="square">
            <a:spAutoFit/>
          </a:bodyPr>
          <a:lstStyle/>
          <a:p>
            <a:r>
              <a:rPr lang="nl-NL" sz="2400" i="1" dirty="0">
                <a:solidFill>
                  <a:schemeClr val="bg1"/>
                </a:solidFill>
              </a:rPr>
              <a:t>‘Daarop is in ‘n naggesig die geheim aan Daniël geopenbaar. Toe het Daniël die God van die hemel geloof. Daniël het toe gespreek en gesê: Mag die Naam van God geprys word van ewigheid tot ewigheid, want die wysheid en die krag is syne. Hy tog verander die tye en die geleenthede; Hy sit konings af en stel konings aan; Hy verleen wysheid aan die wyse manne en kennis aan die wat insig het; Hy openbaar ondeurgrondelike en verborge dinge; Hy weet wat in die duister is, en die lig woon by Hom. U, God van my vaders, loof en prys ek, want U het my wysheid en krag verleen, en nou het U my bekend gemaak wat ons van U afgesmeek het, want die saak van die koning het U ons bekend gemaak.’</a:t>
            </a:r>
            <a:endParaRPr lang="en-US" sz="2400" i="1" dirty="0">
              <a:solidFill>
                <a:schemeClr val="bg1"/>
              </a:solidFill>
            </a:endParaRPr>
          </a:p>
        </p:txBody>
      </p:sp>
    </p:spTree>
    <p:extLst>
      <p:ext uri="{BB962C8B-B14F-4D97-AF65-F5344CB8AC3E}">
        <p14:creationId xmlns:p14="http://schemas.microsoft.com/office/powerpoint/2010/main" val="27869556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0</TotalTime>
  <Words>2087</Words>
  <Application>Microsoft Macintosh PowerPoint</Application>
  <PresentationFormat>On-screen Show (4:3)</PresentationFormat>
  <Paragraphs>69</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Candara</vt:lpstr>
      <vt:lpstr>Symbol</vt:lpstr>
      <vt:lpstr>Waveform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Hitachi Power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Lotz, Jamandus</dc:creator>
  <cp:lastModifiedBy>Microsoft Office User</cp:lastModifiedBy>
  <cp:revision>5</cp:revision>
  <dcterms:created xsi:type="dcterms:W3CDTF">2018-10-26T13:56:25Z</dcterms:created>
  <dcterms:modified xsi:type="dcterms:W3CDTF">2020-01-16T09:46:04Z</dcterms:modified>
</cp:coreProperties>
</file>