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314" r:id="rId3"/>
    <p:sldId id="315" r:id="rId4"/>
    <p:sldId id="316" r:id="rId5"/>
    <p:sldId id="317" r:id="rId6"/>
    <p:sldId id="318" r:id="rId7"/>
    <p:sldId id="319" r:id="rId8"/>
    <p:sldId id="320" r:id="rId9"/>
    <p:sldId id="321" r:id="rId10"/>
    <p:sldId id="322" r:id="rId11"/>
    <p:sldId id="323" r:id="rId12"/>
    <p:sldId id="324" r:id="rId13"/>
    <p:sldId id="325" r:id="rId14"/>
    <p:sldId id="326" r:id="rId15"/>
    <p:sldId id="327" r:id="rId16"/>
    <p:sldId id="329" r:id="rId17"/>
    <p:sldId id="330" r:id="rId18"/>
    <p:sldId id="331" r:id="rId19"/>
    <p:sldId id="332" r:id="rId20"/>
    <p:sldId id="333" r:id="rId21"/>
    <p:sldId id="334" r:id="rId22"/>
    <p:sldId id="335" r:id="rId23"/>
    <p:sldId id="336" r:id="rId24"/>
    <p:sldId id="337" r:id="rId25"/>
    <p:sldId id="338" r:id="rId26"/>
    <p:sldId id="339" r:id="rId27"/>
    <p:sldId id="340" r:id="rId28"/>
    <p:sldId id="341" r:id="rId29"/>
    <p:sldId id="34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3yZ7eUuWhzyuQ2naAreCg==" hashData="5qa8xlKUGNhLp20muOyunY2q9vHXA2unS1iVP8kgJdJIjfPSx9dVNPPGSbjEm1jMP1Q3d29kpH5asNJlUwaQN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34" autoAdjust="0"/>
    <p:restoredTop sz="87347"/>
  </p:normalViewPr>
  <p:slideViewPr>
    <p:cSldViewPr snapToGrid="0" snapToObjects="1">
      <p:cViewPr varScale="1">
        <p:scale>
          <a:sx n="111" d="100"/>
          <a:sy n="111" d="100"/>
        </p:scale>
        <p:origin x="1464" y="20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2/9/20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074164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2/9/20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2/9/20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61946"/>
            <a:ext cx="6951800" cy="4023360"/>
          </a:xfrm>
          <a:prstGeom prst="rect">
            <a:avLst/>
          </a:prstGeom>
        </p:spPr>
        <p:txBody>
          <a:bodyP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WHY WE WORSHIP 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en-US" sz="3300" i="1" dirty="0">
                <a:solidFill>
                  <a:schemeClr val="tx1"/>
                </a:solidFill>
                <a:effectLst>
                  <a:outerShdw blurRad="38100" dist="38100" dir="2700000" algn="tl">
                    <a:srgbClr val="000000">
                      <a:alpha val="43137"/>
                    </a:srgbClr>
                  </a:outerShdw>
                </a:effectLst>
                <a:latin typeface="Century Gothic" panose="020B0502020202020204" pitchFamily="34" charset="0"/>
              </a:rPr>
              <a:t>WORSHIP IS OUR RESPONSE AFTER GOD’S REVELATION.</a:t>
            </a:r>
            <a:r>
              <a:rPr lang="nl-NL" sz="3300" i="1" dirty="0">
                <a:solidFill>
                  <a:schemeClr val="tx1"/>
                </a:solidFill>
                <a:effectLst>
                  <a:outerShdw blurRad="38100" dist="38100" dir="2700000" algn="tl">
                    <a:srgbClr val="000000">
                      <a:alpha val="43137"/>
                    </a:srgbClr>
                  </a:outerShdw>
                </a:effectLst>
                <a:latin typeface="Century Gothic" panose="020B0502020202020204" pitchFamily="34" charset="0"/>
              </a:rPr>
              <a:t> </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54413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KOM, laat ons jubel tot eer van die Here , laat ons juig ter ere van die rots van ons heil! Laat ons sy aangesig tegemoetgaan met lof, met lofsange Hom toejuig! Want die Here is 'n grote God, ja, 'n groot Koning bo al die gode. In wie se hand die diepste plekke van die aarde is, en die toppe van die berge is syne.</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PSALMS 95:1-11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809293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Aan wie die see behoort wat Hy self gemaak het, en die droë land wat sy hande geformeer het. Kom, laat ons aanbid en neerbuk; laat ons kniel voor die Here wat ons gemaak het. Want Hy is onse God, en ons is die volk van sy weide en die skape van sy hand. Ag, as julle vandag maar na sy stem wou luister!</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PSALMS 95:1-11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19156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500" i="1" dirty="0">
                <a:solidFill>
                  <a:schemeClr val="tx1"/>
                </a:solidFill>
                <a:effectLst>
                  <a:outerShdw blurRad="38100" dist="38100" dir="2700000" algn="tl">
                    <a:srgbClr val="000000">
                      <a:alpha val="43137"/>
                    </a:srgbClr>
                  </a:outerShdw>
                </a:effectLst>
                <a:latin typeface="Century Gothic" panose="020B0502020202020204" pitchFamily="34" charset="0"/>
              </a:rPr>
              <a:t>Verhard julle hart nie soos by Mériba, soos op die dag van Massa in die woestyn nie; waar julle vaders My versoek het, My beproef het, alhoewel hulle my werk gesien het. Veertig jaar het Ek 'n afkeer gehad van hierdie geslag en gesê: Hulle is 'n volk met 'n dwalende hart, en hulle ken my weë nie; sodat Ek in my toorn gesweer het: Waarlik, hulle sal in my rus nie ingaan nie! </a:t>
            </a:r>
            <a:endParaRPr lang="en-ZA" sz="35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PSALMS 95:1-11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351202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500" i="1" dirty="0">
                <a:solidFill>
                  <a:schemeClr val="tx1"/>
                </a:solidFill>
                <a:effectLst>
                  <a:outerShdw blurRad="38100" dist="38100" dir="2700000" algn="tl">
                    <a:srgbClr val="000000">
                      <a:alpha val="43137"/>
                    </a:srgbClr>
                  </a:outerShdw>
                </a:effectLst>
                <a:latin typeface="Century Gothic" panose="020B0502020202020204" pitchFamily="34" charset="0"/>
              </a:rPr>
              <a:t>Laat ons ons dan beywer om in te gaan in dié rus, sodat niemand in dieselfde voorbeeld van ongehoorsaamheid mag val nie. Want die woord van God is lewend en kragtig en skerper as enige tweesnydende swaard, en dring deur tot die skeiding van siel en gees en van gewrigte en murg, en is 'n beoordelaar van die oorlegginge en gedagtes van die hart. </a:t>
            </a:r>
            <a:endParaRPr lang="en-ZA" sz="35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4:11-13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324970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En daar is geen skepsel onsigbaar voor Hom nie, maar alles is oop en bloot voor die oë van Hom met wie ons te doen het. </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4:11-13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432212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400" i="1" dirty="0">
                <a:solidFill>
                  <a:schemeClr val="tx1"/>
                </a:solidFill>
                <a:effectLst>
                  <a:outerShdw blurRad="38100" dist="38100" dir="2700000" algn="tl">
                    <a:srgbClr val="000000">
                      <a:alpha val="43137"/>
                    </a:srgbClr>
                  </a:outerShdw>
                </a:effectLst>
                <a:latin typeface="Century Gothic" panose="020B0502020202020204" pitchFamily="34" charset="0"/>
              </a:rPr>
              <a:t>Want julle het nie gekom by 'n tasbare berg nie en 'n brandende vuur en donkerheid en duisternis en storm en basuingeklank en die geluid van woorde waarby die hoorders gesmeek het dat hulle geen woord meer sou toegevoeg word nie — want hulle kon die gebod nie verdra nie: selfs as 'n dier die berg aanraak, moet dit gestenig word of met 'n pyl neergeskiet word. </a:t>
            </a:r>
            <a:endParaRPr lang="en-ZA" sz="34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12:18-29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813263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En Moses, so vreeslik was die gesig, het gesê: Ek is verskrik en ek sidder. Maar julle het gekom by die berg Sion en die stad van die lewende God, die hemelse Jerusalem en tienduisende engele, by die feestelike vergadering en die gemeente van eersgeborenes wat in die hemele opgeskrywe is, en by God, die Regter van almal,</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12:18-29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90377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en by die geeste van die volmaakte regverdiges, en by Jesus, die Middelaar van die nuwe testament, en die bloed van die besprenkeling wat van beter dinge spreek as Abel. Pas op dat julle Hom wat spreek, nie afwys nie; want as húlle nie ontvlug het nie wat Hom afgewys het toe Hy op aarde 'n goddelike waarskuwing gegee het,</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12:18-29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394553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500" i="1" dirty="0">
                <a:solidFill>
                  <a:schemeClr val="tx1"/>
                </a:solidFill>
                <a:effectLst>
                  <a:outerShdw blurRad="38100" dist="38100" dir="2700000" algn="tl">
                    <a:srgbClr val="000000">
                      <a:alpha val="43137"/>
                    </a:srgbClr>
                  </a:outerShdw>
                </a:effectLst>
                <a:latin typeface="Century Gothic" panose="020B0502020202020204" pitchFamily="34" charset="0"/>
              </a:rPr>
              <a:t>veel minder óns wat ons van Hom afkeer nou dat Hy uit die hemele spreek. Toe het sy stem die aarde geskud; maar nou het Hy belowe en gesê: Nog een maal laat Ek nie alleen die aarde nie, maar ook die hemel bewe. En hierdie woord: nog een maal, wys duidelik op die verandering van die wankelbare dinge as geskape dinge, sodat die onwankelbare kan bly.</a:t>
            </a:r>
            <a:endParaRPr lang="en-ZA" sz="35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12:18-29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55599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Worship is to find out what God wants from us and then to respond in obedience to that, it’s not to give Him what we think will be acceptable to Him.</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51388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500" i="1" dirty="0">
                <a:solidFill>
                  <a:schemeClr val="tx1"/>
                </a:solidFill>
                <a:effectLst>
                  <a:outerShdw blurRad="38100" dist="38100" dir="2700000" algn="tl">
                    <a:srgbClr val="000000">
                      <a:alpha val="43137"/>
                    </a:srgbClr>
                  </a:outerShdw>
                </a:effectLst>
                <a:latin typeface="Century Gothic" panose="020B0502020202020204" pitchFamily="34" charset="0"/>
              </a:rPr>
              <a:t>Daarom, omdat ons 'n onwankelbare koninkryk ontvang, laat ons dankbaar wees, en so God welbehaaglik dien met eerbied en vrees. Want onse God is 'n verterende vuur. </a:t>
            </a:r>
            <a:endParaRPr lang="en-ZA" sz="35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12:18-29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110461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Bybel interpretasie beginsel van eersgenoemdes…</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478235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En Abraham sê aan sy dienaars: Bly julle hier met die esel; ek en die seun wil daarheen gaan om te aanbid en dan na julle terugkom.</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GÉNESIS 22:5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840756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AANBIDDING per definisie &amp; Beginsel van Eersgenoemdes beteken &amp; behels dus OPOFFERING.</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28398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Maar die koning het Arauna geantwoord: Nee, maar ek wil dit verseker van jou koop vir sy prys; en ek wil nie verniet aan die Here my God brandoffers bring nie. En Dawid het die dorsvloer en die beeste gekoop vir vyftig sikkels silwer. </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II SAMUEL 24:24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228314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Want ons het hier geen blywende stad nie, maar ons soek die toekomstige. Laat ons dan gedurig deur Hom aan God 'n lofoffer bring, dit is die vrug van die lippe wat sy Naam bely. Vergeet die weldadigheid en mededeelsaamheid nie, want God het 'n welbehae aan sulke offers. </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HEBREËRS 13:14-16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512551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Maar daar kom 'n uur, en dit is nou, wanneer die ware aanbidders die Vader in gees en waarheid sal aanbid; want die Vader soek ook mense wat Hom só aanbid. God is Gees; en die wat Hom aanbid, moet in gees en waarheid aanbid. </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JOHANNES 4:23-24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49712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Hoor, julle wat ver is, wat Ek gedoen het; en julle wat naby is, erken my mag! Die sondaars in Sion bewe, siddering het die roekelose aangegryp. Hulle sê: Wie van ons kan woon by 'n verterende vuur, wie van ons kan woon by 'n ewige gloed? Hy wat in geregtigheid wandel en spreek wat reg is, wat gewin deur afpersinge versmaad, </a:t>
            </a: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JESAJA 33:13-17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258962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wat sy hande uitskud om geen omkoopgeskenk aan te gryp nie, wat sy oor toestop om van geen bloedskuld te hoor nie, en sy oë sluit om wat sleg is, nie te sien nie — hy sal op hoogtes woon, rotsvestings is sy burg; sy brood word hom gegee, sy water is gewis. Jou oë sal die Koning in sy skoonheid aanskou, dit sal 'n wyd uitgestrekte land sien. </a:t>
            </a:r>
          </a:p>
          <a:p>
            <a:pPr marL="0" indent="0">
              <a:buClr>
                <a:srgbClr val="31B6FD"/>
              </a:buClr>
              <a:buNone/>
            </a:pPr>
            <a:endPar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JESAJA 33:13-17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1713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61946"/>
            <a:ext cx="6951800" cy="4023360"/>
          </a:xfrm>
          <a:prstGeom prst="rect">
            <a:avLst/>
          </a:prstGeom>
        </p:spPr>
        <p:txBody>
          <a:bodyP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WHY WE WORSHIP 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2148114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WORSHIP in Engels is ‘n VERKORTING of VERBUIGING van die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woord</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‘worth-ship’ wat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beteken</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‘how to show someone what they are worth to us.’</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2532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WORSHIP (AANBIDDING) Gr: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latreuo</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beteken</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SERVICE, DIENS of BEDIENING. But also ‘to have the attitude of a servant paying attention, accepting a person’s superiority and authority over you and responding to them appropriately as subjects of a king would.</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16372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WORSHIP Gr: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proskuneo</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rPr>
              <a:t>letterlik</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rPr>
              <a:t> ‘to place yourself lower than’. But also: ‘To draw near to kiss in utter adoration.’</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023422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Ek haat, Ek versmaad julle feeste en het geen welgevalle aan julle feestye nie. Want al bring julle vir My brandoffers saam met julle spysoffers, Ek het daar geen welbehae in nie, en die dankoffer van julle vetgemaakte kalwers sien Ek nie met welgevalle aan nie. Verwyder van My die geraas van jou liedere!</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AMOS 5:21-27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76770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En na die geluid van jou harpe wil Ek nie luister nie. Maar laat die reg aanrol soos watergolwe, en geregtigheid soos 'n standhoudende stroom. Het julle aan My slagoffers en spysoffers gebring veertig jaar lank in die woestyn, o huis van Israel, en ook gedra Sakkut, julle koning, en Kewan, julle beelde, julle stergod wat julle vir julle gemaak het?</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AMOS 5:21-27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99784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rPr>
              <a:t>Daarom sal Ek julle anderkant Damaskus in ballingskap wegvoer, sê die Here wie se Naam God van die leërskare is. </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AMOS 5:21-27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604129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Clr>
                <a:srgbClr val="31B6FD"/>
              </a:buClr>
              <a:buNone/>
            </a:pPr>
            <a:r>
              <a:rPr lang="nl-NL" sz="3300" i="1" dirty="0">
                <a:solidFill>
                  <a:schemeClr val="tx1"/>
                </a:solidFill>
                <a:effectLst>
                  <a:outerShdw blurRad="38100" dist="38100" dir="2700000" algn="tl">
                    <a:srgbClr val="000000">
                      <a:alpha val="43137"/>
                    </a:srgbClr>
                  </a:outerShdw>
                </a:effectLst>
                <a:latin typeface="Century Gothic" panose="020B0502020202020204" pitchFamily="34" charset="0"/>
              </a:rPr>
              <a:t>Maar God het Hom afgewend en hulle oorgegee om die leër van die hemel te dien, soos geskrywe is in die boek van die profete: Julle het tog nie aan My slagoffers en offers gebring gedurende veertig jaar in die woestyn nie, o huis van Israel? Ja, julle het die tent van Molog opgeneem en die ster van julle god Remfan, die beelde wat julle gemaak het om hulle te aanbid. En Ek sal julle anderkant Babilon wegvoer. </a:t>
            </a:r>
            <a:endParaRPr lang="en-ZA" sz="33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7:42-43 </a:t>
            </a:r>
            <a:r>
              <a:rPr lang="en-ZA" sz="2400" b="1" i="1" dirty="0">
                <a:solidFill>
                  <a:prstClr val="black"/>
                </a:solidFill>
                <a:effectLst>
                  <a:outerShdw blurRad="38100" dist="38100" dir="2700000" algn="tl">
                    <a:srgbClr val="000000">
                      <a:alpha val="43137"/>
                    </a:srgbClr>
                  </a:outerShdw>
                </a:effectLst>
                <a:latin typeface="Century Gothic" panose="020B0502020202020204" pitchFamily="34" charset="0"/>
                <a:cs typeface="Arial" pitchFamily="34" charset="0"/>
              </a:rPr>
              <a:t>AOV</a:t>
            </a:r>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567002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1544</Words>
  <Application>Microsoft Macintosh PowerPoint</Application>
  <PresentationFormat>Widescreen</PresentationFormat>
  <Paragraphs>92</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Century Gothic</vt:lpstr>
      <vt:lpstr>Symbol</vt:lpstr>
      <vt:lpstr>Office Theme</vt:lpstr>
      <vt:lpstr>WHY WE WORSHIP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WE WORSHIP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DIVINE DESIGN IV</dc:title>
  <dc:creator>Microsoft Office User</dc:creator>
  <cp:lastModifiedBy>Microsoft Office User</cp:lastModifiedBy>
  <cp:revision>43</cp:revision>
  <dcterms:created xsi:type="dcterms:W3CDTF">2019-11-08T20:02:32Z</dcterms:created>
  <dcterms:modified xsi:type="dcterms:W3CDTF">2020-02-09T16:06:30Z</dcterms:modified>
</cp:coreProperties>
</file>