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314" r:id="rId3"/>
    <p:sldId id="326" r:id="rId4"/>
    <p:sldId id="327" r:id="rId5"/>
    <p:sldId id="328" r:id="rId6"/>
    <p:sldId id="330" r:id="rId7"/>
    <p:sldId id="329" r:id="rId8"/>
    <p:sldId id="331" r:id="rId9"/>
    <p:sldId id="332" r:id="rId10"/>
    <p:sldId id="333" r:id="rId11"/>
    <p:sldId id="334" r:id="rId12"/>
    <p:sldId id="335" r:id="rId13"/>
    <p:sldId id="336" r:id="rId14"/>
    <p:sldId id="337" r:id="rId15"/>
    <p:sldId id="32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nE4lNjWWNHN8WWRruHkpwA==" hashData="gnW7opc3tFYZD5OebK8Y9sM4pDxI99LQPAi8V5jsAVK5EoODX21NuShgHZlQQIPqckYrIvmCHqsgIXSsazGYu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12" autoAdjust="0"/>
    <p:restoredTop sz="87309"/>
  </p:normalViewPr>
  <p:slideViewPr>
    <p:cSldViewPr snapToGrid="0" snapToObjects="1">
      <p:cViewPr varScale="1">
        <p:scale>
          <a:sx n="140" d="100"/>
          <a:sy n="140" d="100"/>
        </p:scale>
        <p:origin x="1840" y="19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3/8/20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Hebreërs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TIMÓTHEÜS</a:t>
            </a:r>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575244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572794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297201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749368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30409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270596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074164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599746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931667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784145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111265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287136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352320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33154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3/8/20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3/8/20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661946"/>
            <a:ext cx="6951800" cy="4023360"/>
          </a:xfrm>
          <a:prstGeom prst="rect">
            <a:avLst/>
          </a:prstGeom>
        </p:spPr>
        <p:txBody>
          <a:bodyPr>
            <a:noAutofit/>
          </a:bodyPr>
          <a:lstStyle/>
          <a:p>
            <a:pPr lvl="0">
              <a:lnSpc>
                <a:spcPct val="100000"/>
              </a:lnSpc>
              <a:spcBef>
                <a:spcPts val="0"/>
              </a:spcBef>
            </a:pPr>
            <a:r>
              <a:rPr lang="en-US"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WHY WE WORSHIP IV</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300"/>
              <a:buNone/>
            </a:pPr>
            <a:r>
              <a:rPr lang="en-US" sz="3300" i="1" dirty="0">
                <a:solidFill>
                  <a:schemeClr val="dk1"/>
                </a:solidFill>
                <a:latin typeface="Century Gothic"/>
                <a:ea typeface="Century Gothic"/>
                <a:cs typeface="Century Gothic"/>
                <a:sym typeface="Century Gothic"/>
              </a:rPr>
              <a:t>Think about other parts of life: Before we play sports, we warm up, before a big presentation at work, we review our notes, before we take a major test, we study, we prepare. Why should we assume that we can show up on Sunday with no spiritual preparation whatsoever?</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177614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307757" y="1435608"/>
            <a:ext cx="11629319"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300"/>
              <a:buNone/>
            </a:pPr>
            <a:r>
              <a:rPr lang="en-US" sz="3300" i="1" dirty="0">
                <a:solidFill>
                  <a:schemeClr val="dk1"/>
                </a:solidFill>
                <a:latin typeface="Century Gothic"/>
                <a:ea typeface="Century Gothic"/>
                <a:cs typeface="Century Gothic"/>
                <a:sym typeface="Century Gothic"/>
              </a:rPr>
              <a:t>Preparing for Sunday involves making both spiritual and practical decisions. On the practical side, a great Sunday starts Saturday night. It begins with carefully deciding what you do and don’t do the night before. One of the wisest decisions you can make is to get to sleep on time so that you’re rested and ready for the next morning. Besides getting adequate sleep, ask yourself what activities will put you in a God-focused state of mind. What’s going to draw you closer to a spirit of prayer and worship.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755265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chemeClr val="dk1"/>
              </a:buClr>
              <a:buSzPts val="1100"/>
              <a:buNone/>
            </a:pPr>
            <a:r>
              <a:rPr lang="en-US" sz="3300" i="1" dirty="0">
                <a:solidFill>
                  <a:schemeClr val="dk1"/>
                </a:solidFill>
                <a:latin typeface="Century Gothic"/>
                <a:ea typeface="Century Gothic"/>
                <a:cs typeface="Century Gothic"/>
                <a:sym typeface="Century Gothic"/>
              </a:rPr>
              <a:t>When you walk into church, remember the eternal significance of what you’re joining. You are gathering with the people of God. You’ve come to worship God and He will be present by His Holy Spirit. As the meeting starts, remember, you are not here to be entertained.</a:t>
            </a:r>
          </a:p>
          <a:p>
            <a:pPr marL="0" lvl="0" indent="0">
              <a:spcBef>
                <a:spcPts val="0"/>
              </a:spcBef>
              <a:buClr>
                <a:srgbClr val="31B6FD"/>
              </a:buClr>
              <a:buSzPts val="3300"/>
              <a:buNone/>
            </a:pPr>
            <a:endParaRPr lang="en-US" sz="33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8129063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300"/>
              <a:buNone/>
            </a:pPr>
            <a:r>
              <a:rPr lang="en-US" sz="3300" i="1" dirty="0">
                <a:solidFill>
                  <a:schemeClr val="dk1"/>
                </a:solidFill>
                <a:latin typeface="Century Gothic"/>
                <a:ea typeface="Century Gothic"/>
                <a:cs typeface="Century Gothic"/>
                <a:sym typeface="Century Gothic"/>
              </a:rPr>
              <a:t>You are not part of an audience, you’re part of an active congregation. You stand before the Audience of One, the Living God. What matters is not whether you have a good voice or whether you like the song or the style of music, what matters isn’t even what you feel.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989468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300"/>
              <a:buNone/>
            </a:pPr>
            <a:r>
              <a:rPr lang="en-US" sz="3300" i="1" dirty="0">
                <a:solidFill>
                  <a:schemeClr val="dk1"/>
                </a:solidFill>
                <a:latin typeface="Century Gothic"/>
                <a:ea typeface="Century Gothic"/>
                <a:cs typeface="Century Gothic"/>
                <a:sym typeface="Century Gothic"/>
              </a:rPr>
              <a:t>Worshipping with song is a chance to sing truth and express praise and gratefulness to God. So don’t be dictated by your feelings in this moment, instead focus your mind on the truth of what you sing and the Lord to whom you’re singing. God is observing and receiving your worship. In light of the wonderful gracious God He is, give it your all.</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1536322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661946"/>
            <a:ext cx="6951800" cy="4023360"/>
          </a:xfrm>
          <a:prstGeom prst="rect">
            <a:avLst/>
          </a:prstGeom>
        </p:spPr>
        <p:txBody>
          <a:bodyPr>
            <a:noAutofit/>
          </a:bodyPr>
          <a:lstStyle/>
          <a:p>
            <a:pPr lvl="0">
              <a:lnSpc>
                <a:spcPct val="100000"/>
              </a:lnSpc>
              <a:spcBef>
                <a:spcPts val="0"/>
              </a:spcBef>
            </a:pPr>
            <a:r>
              <a:rPr lang="en-US"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WHY WE WORSHIP IV</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4884405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300"/>
              <a:buNone/>
            </a:pPr>
            <a:r>
              <a:rPr lang="en-US" sz="3600" i="1" dirty="0">
                <a:solidFill>
                  <a:schemeClr val="dk1"/>
                </a:solidFill>
                <a:latin typeface="Century Gothic"/>
                <a:ea typeface="Century Gothic"/>
                <a:cs typeface="Century Gothic"/>
                <a:sym typeface="Century Gothic"/>
              </a:rPr>
              <a:t>WORSHIP is ‘n VERKORTING of VERBUIGING van die </a:t>
            </a:r>
            <a:r>
              <a:rPr lang="en-US" sz="3600" i="1" dirty="0" err="1">
                <a:solidFill>
                  <a:schemeClr val="dk1"/>
                </a:solidFill>
                <a:latin typeface="Century Gothic"/>
                <a:ea typeface="Century Gothic"/>
                <a:cs typeface="Century Gothic"/>
                <a:sym typeface="Century Gothic"/>
              </a:rPr>
              <a:t>woord</a:t>
            </a:r>
            <a:r>
              <a:rPr lang="en-US" sz="3600" i="1" dirty="0">
                <a:solidFill>
                  <a:schemeClr val="dk1"/>
                </a:solidFill>
                <a:latin typeface="Century Gothic"/>
                <a:ea typeface="Century Gothic"/>
                <a:cs typeface="Century Gothic"/>
                <a:sym typeface="Century Gothic"/>
              </a:rPr>
              <a:t> ‘worth-ship’ wat </a:t>
            </a:r>
            <a:r>
              <a:rPr lang="en-US" sz="3600" i="1" dirty="0" err="1">
                <a:solidFill>
                  <a:schemeClr val="dk1"/>
                </a:solidFill>
                <a:latin typeface="Century Gothic"/>
                <a:ea typeface="Century Gothic"/>
                <a:cs typeface="Century Gothic"/>
                <a:sym typeface="Century Gothic"/>
              </a:rPr>
              <a:t>beteken</a:t>
            </a:r>
            <a:r>
              <a:rPr lang="en-US" sz="3600" i="1" dirty="0">
                <a:solidFill>
                  <a:schemeClr val="dk1"/>
                </a:solidFill>
                <a:latin typeface="Century Gothic"/>
                <a:ea typeface="Century Gothic"/>
                <a:cs typeface="Century Gothic"/>
                <a:sym typeface="Century Gothic"/>
              </a:rPr>
              <a:t> ‘how to show someone what they are worth to us.’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151388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300"/>
              <a:buNone/>
            </a:pPr>
            <a:r>
              <a:rPr lang="en-US" sz="3600" i="1" dirty="0">
                <a:solidFill>
                  <a:schemeClr val="dk1"/>
                </a:solidFill>
                <a:latin typeface="Century Gothic"/>
                <a:ea typeface="Century Gothic"/>
                <a:cs typeface="Century Gothic"/>
                <a:sym typeface="Century Gothic"/>
              </a:rPr>
              <a:t>‘Worship is to find out what God wants from us and then to respond in obedience to that. It is not to give him what we think will be acceptable to Him.’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46340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266007" y="1435608"/>
            <a:ext cx="11621193" cy="4856704"/>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chemeClr val="dk1"/>
              </a:buClr>
              <a:buSzPts val="1100"/>
              <a:buNone/>
            </a:pPr>
            <a:r>
              <a:rPr lang="en-US" sz="3600" i="1" dirty="0">
                <a:solidFill>
                  <a:schemeClr val="dk1"/>
                </a:solidFill>
                <a:latin typeface="Century Gothic"/>
                <a:ea typeface="Century Gothic"/>
                <a:cs typeface="Century Gothic"/>
                <a:sym typeface="Century Gothic"/>
              </a:rPr>
              <a:t>AANBIDDING in die NT GRAMMATIKAAL </a:t>
            </a:r>
            <a:r>
              <a:rPr lang="en-US" sz="3600" i="1" dirty="0" err="1">
                <a:solidFill>
                  <a:schemeClr val="dk1"/>
                </a:solidFill>
                <a:latin typeface="Century Gothic"/>
                <a:ea typeface="Century Gothic"/>
                <a:cs typeface="Century Gothic"/>
                <a:sym typeface="Century Gothic"/>
              </a:rPr>
              <a:t>beteken</a:t>
            </a:r>
            <a:r>
              <a:rPr lang="en-US" sz="3600" i="1" dirty="0">
                <a:solidFill>
                  <a:schemeClr val="dk1"/>
                </a:solidFill>
                <a:latin typeface="Century Gothic"/>
                <a:ea typeface="Century Gothic"/>
                <a:cs typeface="Century Gothic"/>
                <a:sym typeface="Century Gothic"/>
              </a:rPr>
              <a:t> DIENS of BEDIENING, UITGEBREI of VERDUIDELIK </a:t>
            </a:r>
            <a:r>
              <a:rPr lang="en-US" sz="3600" i="1" dirty="0" err="1">
                <a:solidFill>
                  <a:schemeClr val="dk1"/>
                </a:solidFill>
                <a:latin typeface="Century Gothic"/>
                <a:ea typeface="Century Gothic"/>
                <a:cs typeface="Century Gothic"/>
                <a:sym typeface="Century Gothic"/>
              </a:rPr>
              <a:t>beteken</a:t>
            </a:r>
            <a:r>
              <a:rPr lang="en-US" sz="3600" i="1" dirty="0">
                <a:solidFill>
                  <a:schemeClr val="dk1"/>
                </a:solidFill>
                <a:latin typeface="Century Gothic"/>
                <a:ea typeface="Century Gothic"/>
                <a:cs typeface="Century Gothic"/>
                <a:sym typeface="Century Gothic"/>
              </a:rPr>
              <a:t> </a:t>
            </a:r>
            <a:r>
              <a:rPr lang="en-US" sz="3600" i="1" dirty="0" err="1">
                <a:solidFill>
                  <a:schemeClr val="dk1"/>
                </a:solidFill>
                <a:latin typeface="Century Gothic"/>
                <a:ea typeface="Century Gothic"/>
                <a:cs typeface="Century Gothic"/>
                <a:sym typeface="Century Gothic"/>
              </a:rPr>
              <a:t>dit</a:t>
            </a:r>
            <a:r>
              <a:rPr lang="en-US" sz="3600" i="1" dirty="0">
                <a:solidFill>
                  <a:schemeClr val="dk1"/>
                </a:solidFill>
                <a:latin typeface="Century Gothic"/>
                <a:ea typeface="Century Gothic"/>
                <a:cs typeface="Century Gothic"/>
                <a:sym typeface="Century Gothic"/>
              </a:rPr>
              <a:t>:</a:t>
            </a:r>
          </a:p>
          <a:p>
            <a:pPr marL="0" lvl="0" indent="0">
              <a:spcBef>
                <a:spcPts val="0"/>
              </a:spcBef>
              <a:buClr>
                <a:schemeClr val="dk1"/>
              </a:buClr>
              <a:buSzPts val="1100"/>
              <a:buNone/>
            </a:pPr>
            <a:endParaRPr lang="en-US"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300"/>
              <a:buNone/>
            </a:pPr>
            <a:r>
              <a:rPr lang="en-US" sz="3600" i="1" dirty="0">
                <a:solidFill>
                  <a:schemeClr val="dk1"/>
                </a:solidFill>
                <a:latin typeface="Century Gothic"/>
                <a:ea typeface="Century Gothic"/>
                <a:cs typeface="Century Gothic"/>
                <a:sym typeface="Century Gothic"/>
              </a:rPr>
              <a:t>‘to have the attitude of a servant paying attention, accepting a person’s superiority and authority over you and responding to them appropriately as subjects of a king would. To place yourself lower than, to draw near to kiss in utter adoration.’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1248757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Romans 12:1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US" sz="3600" i="1" dirty="0">
                <a:solidFill>
                  <a:schemeClr val="dk1"/>
                </a:solidFill>
                <a:latin typeface="Century Gothic"/>
                <a:ea typeface="Century Gothic"/>
                <a:cs typeface="Century Gothic"/>
                <a:sym typeface="Century Gothic"/>
              </a:rPr>
              <a:t>I beg you therefore, brothers, by the mercies of God, that you present your bodies a living sacrifice, holy, acceptable to God, which is your reasonable act of worship.’</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1144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KRITIEKE TEIKENS OM IN AG TE NEEM MET AANBIDDING</a:t>
            </a:r>
            <a:endParaRPr lang="en-US" sz="2400"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chemeClr val="dk1"/>
              </a:buClr>
              <a:buSzPts val="1100"/>
              <a:buNone/>
            </a:pPr>
            <a:r>
              <a:rPr lang="en-US" sz="3300" i="1" dirty="0">
                <a:solidFill>
                  <a:schemeClr val="dk1"/>
                </a:solidFill>
                <a:latin typeface="Century Gothic"/>
                <a:ea typeface="Century Gothic"/>
                <a:cs typeface="Century Gothic"/>
                <a:sym typeface="Century Gothic"/>
              </a:rPr>
              <a:t>	</a:t>
            </a:r>
          </a:p>
          <a:p>
            <a:pPr marL="0" lvl="0" indent="457200">
              <a:spcBef>
                <a:spcPts val="0"/>
              </a:spcBef>
              <a:buClr>
                <a:schemeClr val="dk1"/>
              </a:buClr>
              <a:buSzPts val="1100"/>
              <a:buNone/>
            </a:pPr>
            <a:r>
              <a:rPr lang="en-US" sz="3600" i="1" dirty="0">
                <a:solidFill>
                  <a:schemeClr val="dk1"/>
                </a:solidFill>
                <a:latin typeface="Century Gothic"/>
                <a:ea typeface="Century Gothic"/>
                <a:cs typeface="Century Gothic"/>
                <a:sym typeface="Century Gothic"/>
              </a:rPr>
              <a:t>   1. ADORATION. (BEWONDERING)</a:t>
            </a:r>
          </a:p>
          <a:p>
            <a:pPr marL="0" lvl="0" indent="0">
              <a:spcBef>
                <a:spcPts val="0"/>
              </a:spcBef>
              <a:buClr>
                <a:schemeClr val="dk1"/>
              </a:buClr>
              <a:buSzPts val="1100"/>
              <a:buNone/>
            </a:pPr>
            <a:r>
              <a:rPr lang="en-US" sz="3600" i="1" dirty="0">
                <a:solidFill>
                  <a:schemeClr val="dk1"/>
                </a:solidFill>
                <a:latin typeface="Century Gothic"/>
                <a:ea typeface="Century Gothic"/>
                <a:cs typeface="Century Gothic"/>
                <a:sym typeface="Century Gothic"/>
              </a:rPr>
              <a:t>	2. THANKSGIVING. (DANKSEGGING)</a:t>
            </a:r>
          </a:p>
          <a:p>
            <a:pPr marL="0" lvl="0" indent="0">
              <a:spcBef>
                <a:spcPts val="0"/>
              </a:spcBef>
              <a:buClr>
                <a:schemeClr val="dk1"/>
              </a:buClr>
              <a:buSzPts val="1100"/>
              <a:buNone/>
            </a:pPr>
            <a:r>
              <a:rPr lang="en-US" sz="3600" i="1" dirty="0">
                <a:solidFill>
                  <a:schemeClr val="dk1"/>
                </a:solidFill>
                <a:latin typeface="Century Gothic"/>
                <a:ea typeface="Century Gothic"/>
                <a:cs typeface="Century Gothic"/>
                <a:sym typeface="Century Gothic"/>
              </a:rPr>
              <a:t>	3. CONFESSION. (BELYDENIS)</a:t>
            </a:r>
          </a:p>
          <a:p>
            <a:pPr marL="0" lvl="0" indent="0">
              <a:spcBef>
                <a:spcPts val="0"/>
              </a:spcBef>
              <a:buClr>
                <a:schemeClr val="dk1"/>
              </a:buClr>
              <a:buSzPts val="1100"/>
              <a:buNone/>
            </a:pPr>
            <a:r>
              <a:rPr lang="en-US" sz="3600" i="1" dirty="0">
                <a:solidFill>
                  <a:schemeClr val="dk1"/>
                </a:solidFill>
                <a:latin typeface="Century Gothic"/>
                <a:ea typeface="Century Gothic"/>
                <a:cs typeface="Century Gothic"/>
                <a:sym typeface="Century Gothic"/>
              </a:rPr>
              <a:t>	4. INTERCESSION. (BEMIDDELING)</a:t>
            </a:r>
          </a:p>
          <a:p>
            <a:pPr marL="0" lvl="0" indent="0">
              <a:spcBef>
                <a:spcPts val="0"/>
              </a:spcBef>
              <a:buClr>
                <a:schemeClr val="dk1"/>
              </a:buClr>
              <a:buSzPts val="1100"/>
              <a:buNone/>
            </a:pPr>
            <a:r>
              <a:rPr lang="en-US" sz="3600" i="1" dirty="0">
                <a:solidFill>
                  <a:schemeClr val="dk1"/>
                </a:solidFill>
                <a:latin typeface="Century Gothic"/>
                <a:ea typeface="Century Gothic"/>
                <a:cs typeface="Century Gothic"/>
                <a:sym typeface="Century Gothic"/>
              </a:rPr>
              <a:t>	5. PETITION. (SMEEK BEDE)</a:t>
            </a:r>
          </a:p>
          <a:p>
            <a:pPr marL="0" lvl="0" indent="0">
              <a:spcBef>
                <a:spcPts val="0"/>
              </a:spcBef>
              <a:buClr>
                <a:srgbClr val="31B6FD"/>
              </a:buClr>
              <a:buSzPts val="3300"/>
              <a:buNone/>
            </a:pPr>
            <a:r>
              <a:rPr lang="en-US" sz="3600" i="1" dirty="0">
                <a:solidFill>
                  <a:schemeClr val="dk1"/>
                </a:solidFill>
                <a:latin typeface="Century Gothic"/>
                <a:ea typeface="Century Gothic"/>
                <a:cs typeface="Century Gothic"/>
                <a:sym typeface="Century Gothic"/>
              </a:rPr>
              <a:t>	6. DEDICATION. (TOEWYDING)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2842960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chemeClr val="dk1"/>
              </a:buClr>
              <a:buSzPts val="1100"/>
              <a:buNone/>
            </a:pPr>
            <a:endParaRPr lang="en-US" sz="3300" b="1" i="1" dirty="0">
              <a:solidFill>
                <a:schemeClr val="dk1"/>
              </a:solidFill>
              <a:latin typeface="Century Gothic"/>
              <a:ea typeface="Century Gothic"/>
              <a:cs typeface="Century Gothic"/>
              <a:sym typeface="Century Gothic"/>
            </a:endParaRPr>
          </a:p>
          <a:p>
            <a:pPr marL="0" lvl="0" indent="0" algn="ctr">
              <a:spcBef>
                <a:spcPts val="0"/>
              </a:spcBef>
              <a:buClr>
                <a:schemeClr val="dk1"/>
              </a:buClr>
              <a:buSzPts val="1100"/>
              <a:buNone/>
            </a:pPr>
            <a:endParaRPr lang="en-US" sz="3300" b="1" i="1" dirty="0">
              <a:solidFill>
                <a:schemeClr val="dk1"/>
              </a:solidFill>
              <a:latin typeface="Century Gothic"/>
              <a:ea typeface="Century Gothic"/>
              <a:cs typeface="Century Gothic"/>
              <a:sym typeface="Century Gothic"/>
            </a:endParaRPr>
          </a:p>
          <a:p>
            <a:pPr marL="0" lvl="0" indent="0" algn="ctr">
              <a:spcBef>
                <a:spcPts val="0"/>
              </a:spcBef>
              <a:buClr>
                <a:schemeClr val="dk1"/>
              </a:buClr>
              <a:buSzPts val="1100"/>
              <a:buNone/>
            </a:pPr>
            <a:endParaRPr lang="en-US" sz="3300" b="1" i="1" dirty="0">
              <a:solidFill>
                <a:schemeClr val="dk1"/>
              </a:solidFill>
              <a:latin typeface="Century Gothic"/>
              <a:ea typeface="Century Gothic"/>
              <a:cs typeface="Century Gothic"/>
              <a:sym typeface="Century Gothic"/>
            </a:endParaRPr>
          </a:p>
          <a:p>
            <a:pPr marL="0" lvl="0" indent="0" algn="ctr">
              <a:spcBef>
                <a:spcPts val="0"/>
              </a:spcBef>
              <a:buClr>
                <a:schemeClr val="dk1"/>
              </a:buClr>
              <a:buSzPts val="1100"/>
              <a:buNone/>
            </a:pPr>
            <a:r>
              <a:rPr lang="en-US" sz="3300" b="1" i="1" dirty="0">
                <a:solidFill>
                  <a:schemeClr val="dk1"/>
                </a:solidFill>
                <a:latin typeface="Century Gothic"/>
                <a:ea typeface="Century Gothic"/>
                <a:cs typeface="Century Gothic"/>
                <a:sym typeface="Century Gothic"/>
              </a:rPr>
              <a:t>WORSHIP IS REVELATION FOLLOWED BY RESPONSE.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831296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KRITIEKE WAARHEDE OM TE VERSTAAN MET AANBIDDING</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chemeClr val="dk1"/>
              </a:buClr>
              <a:buSzPts val="1100"/>
              <a:buNone/>
            </a:pPr>
            <a:endParaRPr lang="en-US" sz="3300" i="1" dirty="0">
              <a:solidFill>
                <a:schemeClr val="dk1"/>
              </a:solidFill>
              <a:latin typeface="Century Gothic"/>
              <a:ea typeface="Century Gothic"/>
              <a:cs typeface="Century Gothic"/>
              <a:sym typeface="Century Gothic"/>
            </a:endParaRPr>
          </a:p>
          <a:p>
            <a:pPr marL="0" lvl="0" indent="0">
              <a:spcBef>
                <a:spcPts val="0"/>
              </a:spcBef>
              <a:buClr>
                <a:schemeClr val="dk1"/>
              </a:buClr>
              <a:buSzPts val="1100"/>
              <a:buNone/>
            </a:pPr>
            <a:r>
              <a:rPr lang="en-US" sz="3300" i="1" dirty="0">
                <a:solidFill>
                  <a:schemeClr val="dk1"/>
                </a:solidFill>
                <a:latin typeface="Century Gothic"/>
                <a:ea typeface="Century Gothic"/>
                <a:cs typeface="Century Gothic"/>
                <a:sym typeface="Century Gothic"/>
              </a:rPr>
              <a:t>1. GOD IS SO GROOT &amp; ONS IS SO KLEIN.</a:t>
            </a:r>
          </a:p>
          <a:p>
            <a:pPr marL="0" lvl="0" indent="0">
              <a:spcBef>
                <a:spcPts val="0"/>
              </a:spcBef>
              <a:buClr>
                <a:schemeClr val="dk1"/>
              </a:buClr>
              <a:buSzPts val="1100"/>
              <a:buNone/>
            </a:pPr>
            <a:endParaRPr lang="en-US" sz="3300" i="1" dirty="0">
              <a:solidFill>
                <a:schemeClr val="dk1"/>
              </a:solidFill>
              <a:latin typeface="Century Gothic"/>
              <a:ea typeface="Century Gothic"/>
              <a:cs typeface="Century Gothic"/>
              <a:sym typeface="Century Gothic"/>
            </a:endParaRPr>
          </a:p>
          <a:p>
            <a:pPr marL="0" lvl="0" indent="0">
              <a:spcBef>
                <a:spcPts val="0"/>
              </a:spcBef>
              <a:buClr>
                <a:schemeClr val="dk1"/>
              </a:buClr>
              <a:buSzPts val="1100"/>
              <a:buNone/>
            </a:pPr>
            <a:r>
              <a:rPr lang="en-US" sz="3300" i="1" dirty="0">
                <a:solidFill>
                  <a:schemeClr val="dk1"/>
                </a:solidFill>
                <a:latin typeface="Century Gothic"/>
                <a:ea typeface="Century Gothic"/>
                <a:cs typeface="Century Gothic"/>
                <a:sym typeface="Century Gothic"/>
              </a:rPr>
              <a:t>2. GOD IS SO GOED &amp; ONS IS SO SLEG.</a:t>
            </a:r>
          </a:p>
          <a:p>
            <a:pPr marL="0" lvl="0" indent="0">
              <a:spcBef>
                <a:spcPts val="0"/>
              </a:spcBef>
              <a:buClr>
                <a:schemeClr val="dk1"/>
              </a:buClr>
              <a:buSzPts val="1100"/>
              <a:buNone/>
            </a:pPr>
            <a:endParaRPr lang="en-US" sz="33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300"/>
              <a:buNone/>
            </a:pPr>
            <a:r>
              <a:rPr lang="en-US" sz="3300" i="1" dirty="0">
                <a:solidFill>
                  <a:schemeClr val="dk1"/>
                </a:solidFill>
                <a:latin typeface="Century Gothic"/>
                <a:ea typeface="Century Gothic"/>
                <a:cs typeface="Century Gothic"/>
                <a:sym typeface="Century Gothic"/>
              </a:rPr>
              <a:t>3. GOD IS SO GEVAARLIK &amp; ONS IS SO KWESBAAR.</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156837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spcBef>
                <a:spcPts val="0"/>
              </a:spcBef>
              <a:buClr>
                <a:srgbClr val="000000"/>
              </a:buClr>
              <a:buSzPts val="4000"/>
            </a:pPr>
            <a:r>
              <a:rPr lang="en-US" sz="4000" b="1" i="1" dirty="0">
                <a:solidFill>
                  <a:schemeClr val="tx1"/>
                </a:solidFill>
                <a:latin typeface="Century Gothic"/>
                <a:ea typeface="Century Gothic"/>
                <a:cs typeface="Century Gothic"/>
                <a:sym typeface="Century Gothic"/>
              </a:rPr>
              <a:t> </a:t>
            </a:r>
            <a:endParaRPr lang="en-US" sz="2400" b="1" i="1" dirty="0">
              <a:solidFill>
                <a:schemeClr val="tx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660"/>
              </a:spcBef>
              <a:buClr>
                <a:srgbClr val="31B6FD"/>
              </a:buClr>
              <a:buSzPts val="3300"/>
              <a:buNone/>
            </a:pPr>
            <a:r>
              <a:rPr lang="en-US" sz="3300" i="1" dirty="0">
                <a:solidFill>
                  <a:schemeClr val="dk1"/>
                </a:solidFill>
                <a:latin typeface="Century Gothic"/>
                <a:ea typeface="Century Gothic"/>
                <a:cs typeface="Century Gothic"/>
                <a:sym typeface="Century Gothic"/>
              </a:rPr>
              <a:t>‘The question is: Do we really need to prepare for a Sunday worship service? If we have something to wear and our hair is combed, what’s the big deal? But getting ready for Sunday is more than putting on clean clothes and making a quick run past the mirror. We need to get our hearts ready. It makes sense, really. We shouldn’t expect a rich spiritual experience on Sunday if we’re not willing to prepare our hearts and minds.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33271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TotalTime>
  <Words>791</Words>
  <Application>Microsoft Macintosh PowerPoint</Application>
  <PresentationFormat>Widescreen</PresentationFormat>
  <Paragraphs>74</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Century Gothic</vt:lpstr>
      <vt:lpstr>Symbol</vt:lpstr>
      <vt:lpstr>Office Theme</vt:lpstr>
      <vt:lpstr>WHY WE WORSHIP 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WE WORSHIP 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DIVINE DESIGN IV</dc:title>
  <dc:creator>Microsoft Office User</dc:creator>
  <cp:lastModifiedBy>Microsoft Office User</cp:lastModifiedBy>
  <cp:revision>63</cp:revision>
  <dcterms:created xsi:type="dcterms:W3CDTF">2019-11-08T20:02:32Z</dcterms:created>
  <dcterms:modified xsi:type="dcterms:W3CDTF">2020-03-08T11:55:26Z</dcterms:modified>
</cp:coreProperties>
</file>