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314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28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77" r:id="rId40"/>
    <p:sldId id="365" r:id="rId41"/>
    <p:sldId id="366" r:id="rId42"/>
    <p:sldId id="367" r:id="rId43"/>
    <p:sldId id="368" r:id="rId44"/>
    <p:sldId id="369" r:id="rId45"/>
    <p:sldId id="370" r:id="rId46"/>
    <p:sldId id="371" r:id="rId47"/>
    <p:sldId id="372" r:id="rId48"/>
    <p:sldId id="373" r:id="rId49"/>
    <p:sldId id="374" r:id="rId50"/>
    <p:sldId id="375" r:id="rId51"/>
    <p:sldId id="376" r:id="rId52"/>
    <p:sldId id="325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s5fCLrCRCUL6WOmcXzYPpw==" hashData="TzKRoH9jDvbW1oueEOTh6j44yhgEyjiorUhh+BDuEWdRspQSsbfWf7X38OjxMUSqfZTXDqXjkZcdQSNP8OE+3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6" autoAdjust="0"/>
    <p:restoredTop sz="87322"/>
  </p:normalViewPr>
  <p:slideViewPr>
    <p:cSldViewPr snapToGrid="0" snapToObjects="1">
      <p:cViewPr varScale="1">
        <p:scale>
          <a:sx n="140" d="100"/>
          <a:sy n="140" d="100"/>
        </p:scale>
        <p:origin x="15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3/15/20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45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46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28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05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84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58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59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68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50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5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647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015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81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098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099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112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783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133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089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298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7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705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901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741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078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17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784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121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34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496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42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8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271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3679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15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899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765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351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907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3159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70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642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94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41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0601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442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6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6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04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91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3/15/20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SPIRITUAL GIFTS 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betref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onkundig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1:7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enkele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7:7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‘…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…’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4:14,15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Verwaarloos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handoplegging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ouderlinge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vlytig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vooruitgang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3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1:6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rede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herinner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wakker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oplegging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5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Hebreërs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2:1-4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ag gee op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miskien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wegdrywe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onwankelbaar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oortreding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ongehoorsaamheid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vergelding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ontvlug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veronagsaam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2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Hebreërs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2:1-4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bevestig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wonders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bedélinge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2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Petrus 4:10-11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Namate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daarmee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veelvuldige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God;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Christus,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Amen.’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3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4 KEER in die NT die GAWES GELYS wat in 3 DEFINITIEWE GROEPE RESORTEER, die VIERDE LYS is ‘n KOMBINASIE van VB’E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DRIE.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4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FRUIT of the Spirit will make the church PURE, but the GIFTS of the Spirit will make her POWERFUL.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3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21 GEESTELIKE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altesaam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GROEP het 5,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9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7.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4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4:10-16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‘Hy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neergedaal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Hy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opgevaar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bokant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sommige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apostels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evangeliste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herders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,..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4:10-16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dienswerk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opbouing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Christus,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God, tot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volwasse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man, tot die mate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Christus;’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0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4:10-16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geslinger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wind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bedrieëry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sluheid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listiglik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dwaling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bring; maar,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4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4:10-16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opgroei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Hoof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naamlik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Christus,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saamgevoeg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saamverbind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ondersteuning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lid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afsonderlike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mate -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bevorder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opbouing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6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BEDIENINGS GAWES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Daar’s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5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GROEP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GELOWIGES, maw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die GAWE.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6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12:7-11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nuttig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vanweë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2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12:7-11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gesondmaking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onderskeiding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0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12:7-11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tale,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uitleg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tale. Maar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afsonderlik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1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MANIFESTERINGS GAWES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Daar’s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9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DEUR GELOWIGES, maw die GAWE MANIFESTEER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SPESIFIEKE REDE op ‘n SPESIFIEKE TYD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HOU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funksioneer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DOEL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bereik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6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VERWARRING in die KERK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GAWES van die GEES,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hoofsaaklik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VIER REDES: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0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12:4-8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so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afsonderlik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2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12:4-8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leer,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vermaning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opregtheid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voorganger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barmhartigheid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blymoedigheid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9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MOTIVERINGS GAWES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Daar’s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7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GELOWIGES, maw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definieer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mate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PERSOONLIKHEID of SIELKUNDIGE SAMESTELLING.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8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12:28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526A514-0BFE-0548-AEAD-68873F148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996854"/>
              </p:ext>
            </p:extLst>
          </p:nvPr>
        </p:nvGraphicFramePr>
        <p:xfrm>
          <a:off x="135961" y="1341120"/>
          <a:ext cx="11888399" cy="5181600"/>
        </p:xfrm>
        <a:graphic>
          <a:graphicData uri="http://schemas.openxmlformats.org/drawingml/2006/table">
            <a:tbl>
              <a:tblPr firstRow="1" bandRow="1"/>
              <a:tblGrid>
                <a:gridCol w="7243247">
                  <a:extLst>
                    <a:ext uri="{9D8B030D-6E8A-4147-A177-3AD203B41FA5}">
                      <a16:colId xmlns:a16="http://schemas.microsoft.com/office/drawing/2014/main" val="2555044397"/>
                    </a:ext>
                  </a:extLst>
                </a:gridCol>
                <a:gridCol w="4645152">
                  <a:extLst>
                    <a:ext uri="{9D8B030D-6E8A-4147-A177-3AD203B41FA5}">
                      <a16:colId xmlns:a16="http://schemas.microsoft.com/office/drawing/2014/main" val="962762247"/>
                    </a:ext>
                  </a:extLst>
                </a:gridCol>
              </a:tblGrid>
              <a:tr h="870401">
                <a:tc>
                  <a:txBody>
                    <a:bodyPr/>
                    <a:lstStyle/>
                    <a:p>
                      <a:pPr algn="l"/>
                      <a:r>
                        <a:rPr lang="en-US" sz="2600" dirty="0">
                          <a:latin typeface="Century Gothic" panose="020B0502020202020204" pitchFamily="34" charset="0"/>
                        </a:rPr>
                        <a:t>‘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En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God het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sommige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in die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gemeente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gestel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: in die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eerste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plek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apostels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BEDIENINGS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47131250"/>
                  </a:ext>
                </a:extLst>
              </a:tr>
              <a:tr h="750346">
                <a:tc>
                  <a:txBody>
                    <a:bodyPr/>
                    <a:lstStyle/>
                    <a:p>
                      <a:pPr algn="l"/>
                      <a:r>
                        <a:rPr lang="en-US" sz="2600" dirty="0">
                          <a:latin typeface="Century Gothic" panose="020B0502020202020204" pitchFamily="34" charset="0"/>
                        </a:rPr>
                        <a:t>ten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tweede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profete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BEDIENINGS GAWE, maar </a:t>
                      </a:r>
                      <a:r>
                        <a:rPr lang="en-US" sz="2200" dirty="0" err="1">
                          <a:latin typeface="Century Gothic" panose="020B0502020202020204" pitchFamily="34" charset="0"/>
                        </a:rPr>
                        <a:t>ook</a:t>
                      </a:r>
                      <a:r>
                        <a:rPr lang="en-US" sz="2200" dirty="0">
                          <a:latin typeface="Century Gothic" panose="020B0502020202020204" pitchFamily="34" charset="0"/>
                        </a:rPr>
                        <a:t> ‘n </a:t>
                      </a:r>
                      <a:r>
                        <a:rPr lang="en-US" sz="2200" dirty="0" err="1">
                          <a:latin typeface="Century Gothic" panose="020B0502020202020204" pitchFamily="34" charset="0"/>
                        </a:rPr>
                        <a:t>soortgelyke</a:t>
                      </a:r>
                      <a:r>
                        <a:rPr lang="en-US" sz="2200" dirty="0">
                          <a:latin typeface="Century Gothic" panose="020B0502020202020204" pitchFamily="34" charset="0"/>
                        </a:rPr>
                        <a:t> MOTIVERINGS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5745381"/>
                  </a:ext>
                </a:extLst>
              </a:tr>
              <a:tr h="1080498">
                <a:tc>
                  <a:txBody>
                    <a:bodyPr/>
                    <a:lstStyle/>
                    <a:p>
                      <a:pPr algn="l"/>
                      <a:r>
                        <a:rPr lang="en-US" sz="2600" dirty="0">
                          <a:latin typeface="Century Gothic" panose="020B0502020202020204" pitchFamily="34" charset="0"/>
                        </a:rPr>
                        <a:t>ten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derde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leraars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BEDIENIGS GAWE maar </a:t>
                      </a:r>
                      <a:r>
                        <a:rPr lang="en-US" sz="2200" dirty="0" err="1">
                          <a:latin typeface="Century Gothic" panose="020B0502020202020204" pitchFamily="34" charset="0"/>
                        </a:rPr>
                        <a:t>ook</a:t>
                      </a:r>
                      <a:r>
                        <a:rPr lang="en-US" sz="22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Century Gothic" panose="020B0502020202020204" pitchFamily="34" charset="0"/>
                        </a:rPr>
                        <a:t>ander</a:t>
                      </a:r>
                      <a:r>
                        <a:rPr lang="en-US" sz="22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Century Gothic" panose="020B0502020202020204" pitchFamily="34" charset="0"/>
                        </a:rPr>
                        <a:t>tipe</a:t>
                      </a:r>
                      <a:r>
                        <a:rPr lang="en-US" sz="2200" dirty="0">
                          <a:latin typeface="Century Gothic" panose="020B0502020202020204" pitchFamily="34" charset="0"/>
                        </a:rPr>
                        <a:t> LERINGS GAWE </a:t>
                      </a:r>
                      <a:r>
                        <a:rPr lang="en-US" sz="2200" dirty="0" err="1">
                          <a:latin typeface="Century Gothic" panose="020B0502020202020204" pitchFamily="34" charset="0"/>
                        </a:rPr>
                        <a:t>onder</a:t>
                      </a:r>
                      <a:r>
                        <a:rPr lang="en-US" sz="2200" dirty="0">
                          <a:latin typeface="Century Gothic" panose="020B0502020202020204" pitchFamily="34" charset="0"/>
                        </a:rPr>
                        <a:t> MOTIVERINGS GAWES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1320804"/>
                  </a:ext>
                </a:extLst>
              </a:tr>
              <a:tr h="480221">
                <a:tc>
                  <a:txBody>
                    <a:bodyPr/>
                    <a:lstStyle/>
                    <a:p>
                      <a:pPr algn="l"/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daarna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kragte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MANIFESTERINGS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722646"/>
                  </a:ext>
                </a:extLst>
              </a:tr>
              <a:tr h="480221">
                <a:tc>
                  <a:txBody>
                    <a:bodyPr/>
                    <a:lstStyle/>
                    <a:p>
                      <a:pPr algn="l"/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daarna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genadegawes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van </a:t>
                      </a:r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gesondmaking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MANIFESTERINGS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2776926"/>
                  </a:ext>
                </a:extLst>
              </a:tr>
              <a:tr h="480221">
                <a:tc>
                  <a:txBody>
                    <a:bodyPr/>
                    <a:lstStyle/>
                    <a:p>
                      <a:pPr algn="l"/>
                      <a:r>
                        <a:rPr lang="en-US" sz="2600" dirty="0">
                          <a:latin typeface="Century Gothic" panose="020B0502020202020204" pitchFamily="34" charset="0"/>
                        </a:rPr>
                        <a:t>helpers,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MOTIVERINGS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5745978"/>
                  </a:ext>
                </a:extLst>
              </a:tr>
              <a:tr h="480221">
                <a:tc>
                  <a:txBody>
                    <a:bodyPr/>
                    <a:lstStyle/>
                    <a:p>
                      <a:pPr algn="l"/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regeringe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,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MOTIVERINGS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9795831"/>
                  </a:ext>
                </a:extLst>
              </a:tr>
              <a:tr h="480221">
                <a:tc>
                  <a:txBody>
                    <a:bodyPr/>
                    <a:lstStyle/>
                    <a:p>
                      <a:pPr algn="l"/>
                      <a:r>
                        <a:rPr lang="en-US" sz="2600" dirty="0" err="1">
                          <a:latin typeface="Century Gothic" panose="020B0502020202020204" pitchFamily="34" charset="0"/>
                        </a:rPr>
                        <a:t>allerhande</a:t>
                      </a:r>
                      <a:r>
                        <a:rPr lang="en-US" sz="2600" dirty="0">
                          <a:latin typeface="Century Gothic" panose="020B0502020202020204" pitchFamily="34" charset="0"/>
                        </a:rPr>
                        <a:t> tale.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 panose="020B0502020202020204" pitchFamily="34" charset="0"/>
                        </a:rPr>
                        <a:t>MANIFESTERINGS GAWE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2285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3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verskeidenheid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Gees;’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MANIFESTERINGS GAWES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3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verskeidenheid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Here;’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BEDIENINGS GAWES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9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12:4-6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verskeidenheid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MOTIVERINGS GAWES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Jesus is die APOSTEL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Hebreërs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‘…let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Apostel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Hoëpriester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belydenis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Christus Jesus.’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8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Jesus is die PROFEET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13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‘’n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ongeërd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behalwe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vaderland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huis.’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3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Jesus is die HERDER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10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herder.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2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#1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VALSLIK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GAWES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oorspronklike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APOSTELS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KERK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3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Jesus is die EVANGELIS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Markus 2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sondaars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Jesus is die LERAAR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13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reg,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3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	APOSTEL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APOSTEL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PLANTING van NUWE GEMEENTES, is INSTRUMENTEEL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daarstelling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BEDIENINGE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GEMEENTES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LEIERSKAP &amp; VADERSKAP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ontwikkel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1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	APOSTEL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GROUND &amp; PIONEER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PAULUS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	PROFEET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PROFEET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‘n TYDIGE &amp; RELEVANTE BOODSKAP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 GETROU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BYBEL as BASIS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gewoonlik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WAARSKUWEND &amp; KORRIGEREND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ROEPING, RIGTING &amp; WIL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ONDERSKEI &amp; VRY TE STEL.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0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	PROFEET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GRASP &amp; POINT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die Doper. SILAS, JUDAS &amp; AGABUS.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	HERDER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HERDER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LAS &amp; VAT VERANTWOORDELIKHEID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WELSTAND, VEILIGHEID, VOEDING &amp; VERSORGING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gelowiges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SORG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toevertrou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4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	HERDER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GUARD &amp; PROTECT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9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	EVANGELIS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EVANGELIS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besonderse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VERSOENINGS BOODSKAP van die EVANGELIE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VERKONDIG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GERED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SWAAR LAS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ONGELOWIGE MENSE.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6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	EVANGELIS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GATHER &amp; PULL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FILIPPUS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#2,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VERKEERDELIK &amp; VERWARREND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verskillende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veronderstel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FUNKSIONEER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OPEREER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ONDERSKEID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tussen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VERSKILLENDE GROEPE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	LERAAR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LERAAR se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WOORD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verdiep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BESTUDEER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sodoende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INHOUD &amp; BEGINSELS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GEESTELIKE GESOND &amp; VOLWASSE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6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	LERAAR</a:t>
            </a:r>
            <a:endParaRPr lang="en-US" sz="24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is: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GIRD &amp; PLANT	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Voorbeeld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APOLLOS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SPIRITUAL GIFTS 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#3,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GETROU met die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VERTROU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maw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MISBRUIK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OEFEN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BETER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dan neem die FREKWENSIE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INTENSITEIT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ROEPING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nooit VERANDER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#4,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BEVREES om RUIMTE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skep of die HEILIGE GEES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DEUR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al VLEESLIKE PLAASVERVANGERS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van DEMONIESE VERVALSINGS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Algemeen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GEBRUIKSTE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GAWES in die OORSPRONKLIKE TAAL van die NUWE TESTAMENT is ‘charisma’.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2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STAMWOORD van char-is-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mah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 wat GENADE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STAM van 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 is 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’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VREUGDE.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1842</Words>
  <Application>Microsoft Macintosh PowerPoint</Application>
  <PresentationFormat>Widescreen</PresentationFormat>
  <Paragraphs>222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Century Gothic</vt:lpstr>
      <vt:lpstr>Symbol</vt:lpstr>
      <vt:lpstr>Office Theme</vt:lpstr>
      <vt:lpstr>SPIRITUAL GIFTS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SPIRITUAL GIFTS 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83</cp:revision>
  <dcterms:created xsi:type="dcterms:W3CDTF">2019-11-08T20:02:32Z</dcterms:created>
  <dcterms:modified xsi:type="dcterms:W3CDTF">2020-03-15T11:57:29Z</dcterms:modified>
</cp:coreProperties>
</file>