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93" r:id="rId3"/>
    <p:sldId id="256" r:id="rId4"/>
    <p:sldId id="287" r:id="rId5"/>
    <p:sldId id="294" r:id="rId6"/>
    <p:sldId id="295" r:id="rId7"/>
    <p:sldId id="296" r:id="rId8"/>
    <p:sldId id="297" r:id="rId9"/>
    <p:sldId id="298" r:id="rId10"/>
    <p:sldId id="299" r:id="rId11"/>
    <p:sldId id="300" r:id="rId12"/>
    <p:sldId id="301" r:id="rId13"/>
    <p:sldId id="302" r:id="rId14"/>
    <p:sldId id="303" r:id="rId15"/>
    <p:sldId id="304" r:id="rId16"/>
    <p:sldId id="305" r:id="rId17"/>
    <p:sldId id="306" r:id="rId18"/>
    <p:sldId id="307" r:id="rId19"/>
    <p:sldId id="308" r:id="rId20"/>
    <p:sldId id="309" r:id="rId21"/>
    <p:sldId id="310" r:id="rId22"/>
    <p:sldId id="311" r:id="rId23"/>
    <p:sldId id="312" r:id="rId24"/>
    <p:sldId id="313" r:id="rId25"/>
    <p:sldId id="314" r:id="rId26"/>
    <p:sldId id="315" r:id="rId27"/>
    <p:sldId id="316" r:id="rId28"/>
    <p:sldId id="317" r:id="rId29"/>
    <p:sldId id="318" r:id="rId30"/>
    <p:sldId id="319" r:id="rId31"/>
    <p:sldId id="320" r:id="rId32"/>
    <p:sldId id="321" r:id="rId33"/>
    <p:sldId id="322" r:id="rId34"/>
    <p:sldId id="323"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z8dDR4Hr2uyahW9z3ibQPA==" hashData="FPz9qkNWXF85j9vhL3xpa/+VglvByU2eyLXQz4WrCdiAjwEWtfPzNz/EaKEJKDDYL+3Xov2hq6QI96XxI/1n9w=="/>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62" autoAdjust="0"/>
    <p:restoredTop sz="94694"/>
  </p:normalViewPr>
  <p:slideViewPr>
    <p:cSldViewPr snapToGrid="0" snapToObjects="1">
      <p:cViewPr varScale="1">
        <p:scale>
          <a:sx n="128" d="100"/>
          <a:sy n="128" d="100"/>
        </p:scale>
        <p:origin x="464"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4/4/20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4/4/20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4/4/20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4/4/20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4/4/20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4/4/20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4/4/20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4/4/20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4/4/20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4/4/20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4/4/20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4/4/20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627681" y="728419"/>
            <a:ext cx="10941803" cy="5300421"/>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2600" i="1" dirty="0">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ZA" sz="3200" i="1" dirty="0">
                <a:solidFill>
                  <a:schemeClr val="tx1"/>
                </a:solidFill>
                <a:effectLst>
                  <a:outerShdw blurRad="38100" dist="38100" dir="2700000" algn="tl">
                    <a:srgbClr val="000000">
                      <a:alpha val="43137"/>
                    </a:srgbClr>
                  </a:outerShdw>
                </a:effectLst>
                <a:latin typeface="Arial" pitchFamily="34" charset="0"/>
                <a:cs typeface="Arial" pitchFamily="34" charset="0"/>
              </a:rPr>
              <a:t>Plato, Socrates and Aristotle are dead. Julius Caesar, Napoleon Bonaparte and Adolf Hitler are dead. Cleopatra, Boadicea and Florence Nightingale are dead. Leonardo da Vinci, Isaac Newton and Charles Darwin are dead. Confucius, Buddha and Mohammed are dead. Karl Marx, Sigmund Fraud and Albert Einstein are dead. Abraham Lincoln, Winston Churchill and John Kennedy are dead. They were all alive and are dead now, but Jesus Christ was dead and is alive now and for evermore!’</a:t>
            </a:r>
            <a:endParaRPr kumimoji="0" lang="en-ZA" sz="32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spTree>
    <p:extLst>
      <p:ext uri="{BB962C8B-B14F-4D97-AF65-F5344CB8AC3E}">
        <p14:creationId xmlns:p14="http://schemas.microsoft.com/office/powerpoint/2010/main" val="2739692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If you became believers because you trusted the proclamation that Christ is alive, risen from the dead, how can you let people say that there is no such thing as a resurrection, that dead people will never come back to life again? If there is no resurrection, there’s no living Christ.</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3635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And if Jesus is still dead, then all our preaching is useless – smoke and illusions – and your trust in God is empty, worthless and hopeless and we apostles are all barefaced liars because we have said that God raised Christ from the dead, which is of course a lie if the dead will not come back to life again.</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1284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If corpses can’t be raised, then Christ wasn’t, because he was indeed dead! And if Christ wasn’t raised, then all you are doing is wandering about in the dark, as lost as ever, still under the ugly condemnation of your sins. It’s even worse for those who died hoping in Christ and resurrection, because they are already in their graves!</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6105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If all we get out of being a disciple of Christ is a little inspiration for a few short years, we are a pretty miserable and sorry bunch. But the truth of the matter is that Jesus Christ did indeed rose from the dead and have become the first of millions who will come back to life again one day.</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0603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There is a nice parallel picture in this. Death came into the world because of what one man (Adam) did, and it is because of what this other man (Christ) has done that now there is the resurrection from the dead. Everyone dies because all of us are related to Adam, being members of his sinful race, and wherever there is sin, death results.</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7695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But all who are related to Christ will rise again unto eternal life. Each, however, in his own turn: Christ rose first; then at Christ’s second coming all people will become alive again. After that the end will come when he will turn the kingdom over to God the Father, having put down all enemies of every kind.</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7555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will be King until he has defeated all his enemies, including the last enemy, death itself which has to be defeated and ended. For the rule and authority over all things has been given to Christ by his Father; except, of course, Christ does not rule over the Father himself, who gave him this power to rule.</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8760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When Christ has finally won the battle against all his enemies, then he, the Son of God, will put himself under his Father’s authority, so that God who has given him the victory over everything else will be absolutely and utterly supreme and comprehensive – a perfect ending!</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022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Some people practice a silly tradition by offering themselves to be baptized for those already dead. It’s ridiculous to do that, but even in that they acknowledge something of the resurrection. If God’s power stops at the cemetery gates, why do even they keep doing things that suggest that God will raise the dead one day, pulling everyone up on their feet alive?</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194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And why do you think I keep risking my neck in this dangerous work? I look death in the face practically every day. Do you think I’d do this if I wasn’t convinced of your resurrection and mine as guaranteed by the resurrected Messiah Jesus? And what value was there in fighting wild beasts – those men of Ephesus – if it was only for what I gain in this life down here?</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0901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627681" y="728419"/>
            <a:ext cx="10941803" cy="5300421"/>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200" i="1" dirty="0">
                <a:solidFill>
                  <a:schemeClr val="tx1"/>
                </a:solidFill>
                <a:effectLst>
                  <a:outerShdw blurRad="38100" dist="38100" dir="2700000" algn="tl">
                    <a:srgbClr val="000000">
                      <a:alpha val="43137"/>
                    </a:srgbClr>
                  </a:outerShdw>
                </a:effectLst>
                <a:latin typeface="Arial" pitchFamily="34" charset="0"/>
                <a:cs typeface="Arial" pitchFamily="34" charset="0"/>
              </a:rPr>
              <a:t>‘The resurrection of Jesus from the dead stands alone. It was, and is, a unique event. Nothing like it has happened to anyone else, before or since. That is why it is both the central affirmation of faith for believers in Christ and the greatest stumbling block for unbelievers, a source of profound comfort to some and intense irritation to others. It is difficult to remain indifferent to such a startling story. Since the happening was unparalleled, it cannot be compared with anything else. In particular, it needs to be distinguished from the common incidence of resuscitation in the West and the common idea of reincarnation in the East.’</a:t>
            </a:r>
            <a:endParaRPr kumimoji="0" lang="en-ZA" sz="40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spTree>
    <p:extLst>
      <p:ext uri="{BB962C8B-B14F-4D97-AF65-F5344CB8AC3E}">
        <p14:creationId xmlns:p14="http://schemas.microsoft.com/office/powerpoint/2010/main" val="11522675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It’s resurrection, resurrection, always resurrection, that undergirds what I do and say, the way I live. If we will never live again after we die, then we might as well go and have ourselves a good time - eating, drinking and being merry. What’s the difference? For tomorrow we die, and that ends everything!</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042872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But don’t fool yourselves. Don’t let yourselves be poisoned by this anti-resurrection loose talk. If you listen to them you will start acting like them. Renew your mind and be separated from evil! Ignorance of God is a luxury you can’t afford in times like these. Aren’t you embarrassed that you’ve let this kind of thing go on as long as you have?</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373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Some sceptic is sure to ask, ‘Show me how resurrection works. Give me a diagram; or draw me a picture. What does this ‘resurrection body’ look like?’ If you think about this question closely, you will realize how absurd it is, </a:t>
            </a:r>
            <a:r>
              <a:rPr lang="en-US" sz="3600" i="1" dirty="0" err="1">
                <a:solidFill>
                  <a:schemeClr val="tx1"/>
                </a:solidFill>
                <a:effectLst>
                  <a:outerShdw blurRad="38100" dist="38100" dir="2700000" algn="tl">
                    <a:srgbClr val="000000">
                      <a:alpha val="43137"/>
                    </a:srgbClr>
                  </a:outerShdw>
                </a:effectLst>
                <a:latin typeface="Arial" pitchFamily="34" charset="0"/>
                <a:cs typeface="Arial" pitchFamily="34" charset="0"/>
              </a:rPr>
              <a:t>‘cause</a:t>
            </a: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 there is no scientific explanation for this kind of thing.</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4070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You will though find the answer in your own garden! You plant a ‘dead’ seed and soon there is a flourishing plant. There is no visual likeness between seed and plant. You could never guess what a tomato would look like by looking at a tomato seed. What we plant in the soil and what grows out of it don’t look anything alike.</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96332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The dead body that we bury in the ground and the new beautiful resurrection body from God raised up out of that will be dramatically different. You will notice that the diversity and variety of things which were made is stunning. And just as there are different kinds of seeds and plants, so also there are different kinds of flesh.</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93937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Humans, animals, fish and birds are all different. You get a hint at the diversity of resurrection glory by looking at the diversity of bodies not only on earth but in the skies also. Sun, moon, stars – all these vary in beauty and brightness. And we are only looking at </a:t>
            </a:r>
            <a:r>
              <a:rPr lang="en-US" sz="3600" i="1" dirty="0" err="1">
                <a:solidFill>
                  <a:schemeClr val="tx1"/>
                </a:solidFill>
                <a:effectLst>
                  <a:outerShdw blurRad="38100" dist="38100" dir="2700000" algn="tl">
                    <a:srgbClr val="000000">
                      <a:alpha val="43137"/>
                    </a:srgbClr>
                  </a:outerShdw>
                </a:effectLst>
                <a:latin typeface="Arial" pitchFamily="34" charset="0"/>
                <a:cs typeface="Arial" pitchFamily="34" charset="0"/>
              </a:rPr>
              <a:t>preresurrection</a:t>
            </a: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 ‘seeds’ – who can imagine what the resurrection ‘plants’ will be like!</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25029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In the same way, our earthly bodies which die and decay are different from the bodies we shall have when we come back to live again, for they will never die. The bodies we have now embarrass us for they become sick and die; but they will be full of glory when we come back to life again. They are weak, dying bodies now, but after they have been resurrected they will be full of strength.</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12301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The seed sown is natural; the seed grown is supernatural – same seed, same body, but what a difference from when it goes down in physical mortality to when it is raised up in spiritual immortality! The Scriptures tell us that the first man, Adam, was given a natural, human body, but Christ is more than that, He is life-giving Spirit.</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59300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First, then, we have these human bodies and later on God gives us spiritual, heavenly bodies. (Physical life comes first, then spiritual – a firm base shaped from the earth, a final completion coming out of heaven) Adam was made from the dust of the earth, and people since are earthly, but Christ came from heaven above, and people now can be heavenly.</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0945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Every human being has a body just like Adam’s, made of dust, but all who become Christ’s will have the same kind of body like his – a resurrection body from heaven. Just as each of us now has a body like Adam’s, so we shall one day have a body like Christ’s. I tell you this, my brothers: our earthly bodies made of flesh and blood cannot inherit the kingdom of God.</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2761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777263" y="2973738"/>
            <a:ext cx="6517037" cy="1780108"/>
          </a:xfrm>
          <a:prstGeom prst="rect">
            <a:avLst/>
          </a:prstGeom>
        </p:spPr>
        <p:txBody>
          <a:bodyPr>
            <a:noAutofit/>
          </a:bodyPr>
          <a:lstStyle/>
          <a:p>
            <a:pPr lvl="0">
              <a:lnSpc>
                <a:spcPct val="100000"/>
              </a:lnSpc>
              <a:spcBef>
                <a:spcPts val="0"/>
              </a:spcBef>
              <a:defRPr/>
            </a:pPr>
            <a:r>
              <a:rPr lang="en-US" sz="6600" b="1" i="1" kern="0" dirty="0">
                <a:solidFill>
                  <a:sysClr val="windowText" lastClr="000000"/>
                </a:solidFill>
                <a:effectLst>
                  <a:outerShdw blurRad="38100" dist="38100" dir="2700000" algn="tl">
                    <a:srgbClr val="000000">
                      <a:alpha val="43137"/>
                    </a:srgbClr>
                  </a:outerShdw>
                </a:effectLst>
                <a:latin typeface="Candara" pitchFamily="34" charset="0"/>
              </a:rPr>
              <a:t>THE REALITY OF THE RESURRECTION.</a:t>
            </a:r>
            <a:endParaRPr kumimoji="0" lang="en-ZA"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andara" pitchFamily="34" charset="0"/>
            </a:endParaRPr>
          </a:p>
        </p:txBody>
      </p:sp>
    </p:spTree>
    <p:extLst>
      <p:ext uri="{BB962C8B-B14F-4D97-AF65-F5344CB8AC3E}">
        <p14:creationId xmlns:p14="http://schemas.microsoft.com/office/powerpoint/2010/main" val="21171566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These perishable bodies of ours can also not be part of the imperishable next life where we will live forever. But let me tell you something wonderful, a mystery I’ll probably never fully understand. We’re not all going to die – but we shall all be given new bodies!</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70458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It will all happen in a moment, in the twinkling of an eye, when the last trumpet is blown. For there will be a trumpet blast from the sky and everyone who has ever died will suddenly become alive, with new bodies that will never die; and then we who are still alive shall suddenly have new bodies too!</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40885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For our earthly bodies, the ones we have now that can die, must be transformed into heavenly bodies that cannot die but will live forever. When this happens, then at last this Scripture will come true – Death is swallowed up in victory’. O death, where is your victory now? Death who is afraid of you now, where is your sting?</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05990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It was sin that made death so frightening and law-code guilt that gave sin its leverage, its destructive power. But now in a single victorious stroke of Life, all three – sin, guilt and death – are gone and the law, which reveals our sins, will no longer be our judge. Thank God! It is He who makes us victorious through the gift of Jesus Christ our Lord!</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56230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So, my dear brothers, with all this going for us and since future victory is sure, be faithful and strong. Throw yourselves into the work of the Master Jesus, confident that nothing you do for him is a waste of time or effort as it would be if there were no resurrection.</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1404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Friends, let me go over and remind you once again about the core of the Gospel Message, for it has not changed – it is the same Good News I preached to you before. You received it then and still walk in it now, for indeed you faith is built squarely upon this wonderful truth.</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5959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It is this Gospel message and what it implies that continually keeps saving you if you of course stay faithful to it. The first thing I want you to know and understand was that which I so clearly received, and that is that Christ died for our sins just as the Scripture prophesied that He would </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2518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and that he was then buried and arose gloriously from the grave three days afterwards, again just as the prophets foretold. He was then seen by Peter and later by the rest of ‘the Twelve’. After that he was seen by more than five hundred of His followers at one time, most of whom are still alive, though some have died by now.</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6083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Then James saw him and later all the apostles. Last of all I saw him too, long after the others, almost as one born as a miscarriage. I don’t deserve to be called an apostle, I’m the least worthy, as you well know, having spend all those early years trying my best to stamp God’s church right out of existence.</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1409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But all because of God’s generosity and grace here I am, and I’m not intending to waste this grace, let it go by in vain. For I have worked harder than all the other apostles. But actually it was God giving me both the mission as well as the energy to do it all.</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7240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15:1-58 </a:t>
            </a:r>
          </a:p>
          <a:p>
            <a:pPr lvl="0"/>
            <a:r>
              <a:rPr lang="da-DK" b="1" dirty="0">
                <a:solidFill>
                  <a:schemeClr val="tx1"/>
                </a:solidFill>
                <a:effectLst>
                  <a:outerShdw blurRad="38100" dist="38100" dir="2700000" algn="tl">
                    <a:srgbClr val="000000">
                      <a:alpha val="43137"/>
                    </a:srgbClr>
                  </a:outerShdw>
                </a:effectLst>
                <a:latin typeface="Arial" pitchFamily="34" charset="0"/>
                <a:cs typeface="Arial" pitchFamily="34" charset="0"/>
              </a:rPr>
              <a:t>Living Bible Paraphrase</a:t>
            </a:r>
            <a:endParaRPr lang="da-DK" sz="8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Arial" pitchFamily="34" charset="0"/>
                <a:cs typeface="Arial" pitchFamily="34" charset="0"/>
              </a:rPr>
              <a:t>It doesn’t matter whether you have heard it from me or from them. What is important is that we speak the truth of God and that you accepted it and entrusted your lives to it. Now, let me ask you something profound yet troubling.</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51706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2474</Words>
  <Application>Microsoft Macintosh PowerPoint</Application>
  <PresentationFormat>Widescreen</PresentationFormat>
  <Paragraphs>96</Paragraphs>
  <Slides>34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Calibri Light</vt:lpstr>
      <vt:lpstr>Candara</vt:lpstr>
      <vt:lpstr>Symbol</vt:lpstr>
      <vt:lpstr>Office Theme</vt:lpstr>
      <vt:lpstr>PowerPoint Presentation</vt:lpstr>
      <vt:lpstr>PowerPoint Presentation</vt:lpstr>
      <vt:lpstr>THE REALITY OF THE RESURRECTION.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 Steyn</dc:creator>
  <cp:lastModifiedBy>Microsoft Office User</cp:lastModifiedBy>
  <cp:revision>21</cp:revision>
  <dcterms:created xsi:type="dcterms:W3CDTF">2019-04-10T23:07:05Z</dcterms:created>
  <dcterms:modified xsi:type="dcterms:W3CDTF">2020-04-04T05:28:56Z</dcterms:modified>
</cp:coreProperties>
</file>