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370" r:id="rId3"/>
    <p:sldId id="371" r:id="rId4"/>
    <p:sldId id="373" r:id="rId5"/>
    <p:sldId id="374" r:id="rId6"/>
    <p:sldId id="375" r:id="rId7"/>
    <p:sldId id="376" r:id="rId8"/>
    <p:sldId id="377" r:id="rId9"/>
    <p:sldId id="378" r:id="rId10"/>
    <p:sldId id="379" r:id="rId11"/>
    <p:sldId id="380" r:id="rId12"/>
    <p:sldId id="381" r:id="rId13"/>
    <p:sldId id="382" r:id="rId14"/>
    <p:sldId id="383" r:id="rId15"/>
    <p:sldId id="385" r:id="rId16"/>
    <p:sldId id="384" r:id="rId17"/>
    <p:sldId id="386" r:id="rId18"/>
    <p:sldId id="37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ZOuAdCUH3IFWIzP9B9Sm4w==" hashData="0DHN7mCqw96easJM3dxxpXAfurokUGOsdK70yTtzYgjvNyDcJ0k6TAlrutBB0JBpyLpALluZ+0BXu1Hz+HnXoQ=="/>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99" autoAdjust="0"/>
    <p:restoredTop sz="87347"/>
  </p:normalViewPr>
  <p:slideViewPr>
    <p:cSldViewPr snapToGrid="0" snapToObjects="1">
      <p:cViewPr varScale="1">
        <p:scale>
          <a:sx n="111" d="100"/>
          <a:sy n="111" d="100"/>
        </p:scale>
        <p:origin x="1296" y="200"/>
      </p:cViewPr>
      <p:guideLst>
        <p:guide orient="horz" pos="2160"/>
        <p:guide pos="3840"/>
      </p:guideLst>
    </p:cSldViewPr>
  </p:slideViewPr>
  <p:notesTextViewPr>
    <p:cViewPr>
      <p:scale>
        <a:sx n="3" d="2"/>
        <a:sy n="3" d="2"/>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7/12/20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1279317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16904903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2277211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37603397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9661737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4426840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33961664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6245755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39178726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1224262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11884086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6864541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3680033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34684651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1904126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29187907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38156230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13317174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7/12/20</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7/12/20</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899"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199"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7/12/20</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7/12/20</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2"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206" indent="0">
              <a:buNone/>
              <a:defRPr sz="2000">
                <a:solidFill>
                  <a:schemeClr val="tx1">
                    <a:tint val="75000"/>
                  </a:schemeClr>
                </a:solidFill>
              </a:defRPr>
            </a:lvl2pPr>
            <a:lvl3pPr marL="914411" indent="0">
              <a:buNone/>
              <a:defRPr sz="1800">
                <a:solidFill>
                  <a:schemeClr val="tx1">
                    <a:tint val="75000"/>
                  </a:schemeClr>
                </a:solidFill>
              </a:defRPr>
            </a:lvl3pPr>
            <a:lvl4pPr marL="1371617" indent="0">
              <a:buNone/>
              <a:defRPr sz="1600">
                <a:solidFill>
                  <a:schemeClr val="tx1">
                    <a:tint val="75000"/>
                  </a:schemeClr>
                </a:solidFill>
              </a:defRPr>
            </a:lvl4pPr>
            <a:lvl5pPr marL="1828823" indent="0">
              <a:buNone/>
              <a:defRPr sz="1600">
                <a:solidFill>
                  <a:schemeClr val="tx1">
                    <a:tint val="75000"/>
                  </a:schemeClr>
                </a:solidFill>
              </a:defRPr>
            </a:lvl5pPr>
            <a:lvl6pPr marL="2286029" indent="0">
              <a:buNone/>
              <a:defRPr sz="1600">
                <a:solidFill>
                  <a:schemeClr val="tx1">
                    <a:tint val="75000"/>
                  </a:schemeClr>
                </a:solidFill>
              </a:defRPr>
            </a:lvl6pPr>
            <a:lvl7pPr marL="2743234" indent="0">
              <a:buNone/>
              <a:defRPr sz="1600">
                <a:solidFill>
                  <a:schemeClr val="tx1">
                    <a:tint val="75000"/>
                  </a:schemeClr>
                </a:solidFill>
              </a:defRPr>
            </a:lvl7pPr>
            <a:lvl8pPr marL="3200440" indent="0">
              <a:buNone/>
              <a:defRPr sz="1600">
                <a:solidFill>
                  <a:schemeClr val="tx1">
                    <a:tint val="75000"/>
                  </a:schemeClr>
                </a:solidFill>
              </a:defRPr>
            </a:lvl8pPr>
            <a:lvl9pPr marL="3657646"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7/12/20</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7/12/20</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9"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9" y="1681163"/>
            <a:ext cx="5157787" cy="823912"/>
          </a:xfrm>
        </p:spPr>
        <p:txBody>
          <a:bodyPr anchor="b"/>
          <a:lstStyle>
            <a:lvl1pPr marL="0" indent="0">
              <a:buNone/>
              <a:defRPr sz="2400" b="1"/>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9" y="2505076"/>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2" y="1681163"/>
            <a:ext cx="5183188" cy="823912"/>
          </a:xfrm>
        </p:spPr>
        <p:txBody>
          <a:bodyPr anchor="b"/>
          <a:lstStyle>
            <a:lvl1pPr marL="0" indent="0">
              <a:buNone/>
              <a:defRPr sz="2400" b="1"/>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2" y="2505076"/>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7/12/20</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7/12/20</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7/12/20</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90" y="457200"/>
            <a:ext cx="3932236"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0"/>
            </a:lvl2pPr>
            <a:lvl3pPr marL="914411" indent="0">
              <a:buNone/>
              <a:defRPr sz="1200"/>
            </a:lvl3pPr>
            <a:lvl4pPr marL="1371617" indent="0">
              <a:buNone/>
              <a:defRPr sz="1000"/>
            </a:lvl4pPr>
            <a:lvl5pPr marL="1828823" indent="0">
              <a:buNone/>
              <a:defRPr sz="1000"/>
            </a:lvl5pPr>
            <a:lvl6pPr marL="2286029" indent="0">
              <a:buNone/>
              <a:defRPr sz="1000"/>
            </a:lvl6pPr>
            <a:lvl7pPr marL="2743234" indent="0">
              <a:buNone/>
              <a:defRPr sz="1000"/>
            </a:lvl7pPr>
            <a:lvl8pPr marL="3200440" indent="0">
              <a:buNone/>
              <a:defRPr sz="1000"/>
            </a:lvl8pPr>
            <a:lvl9pPr marL="3657646"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7/12/20</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90" y="457200"/>
            <a:ext cx="3932236"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1" cy="4873625"/>
          </a:xfrm>
        </p:spPr>
        <p:txBody>
          <a:bodyPr/>
          <a:lstStyle>
            <a:lvl1pPr marL="0" indent="0">
              <a:buNone/>
              <a:defRPr sz="3200"/>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0"/>
            </a:lvl2pPr>
            <a:lvl3pPr marL="914411" indent="0">
              <a:buNone/>
              <a:defRPr sz="1200"/>
            </a:lvl3pPr>
            <a:lvl4pPr marL="1371617" indent="0">
              <a:buNone/>
              <a:defRPr sz="1000"/>
            </a:lvl4pPr>
            <a:lvl5pPr marL="1828823" indent="0">
              <a:buNone/>
              <a:defRPr sz="1000"/>
            </a:lvl5pPr>
            <a:lvl6pPr marL="2286029" indent="0">
              <a:buNone/>
              <a:defRPr sz="1000"/>
            </a:lvl6pPr>
            <a:lvl7pPr marL="2743234" indent="0">
              <a:buNone/>
              <a:defRPr sz="1000"/>
            </a:lvl7pPr>
            <a:lvl8pPr marL="3200440" indent="0">
              <a:buNone/>
              <a:defRPr sz="1000"/>
            </a:lvl8pPr>
            <a:lvl9pPr marL="3657646"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7/12/20</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7/12/20</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1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3" indent="-228603" algn="l" defTabSz="914411"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8" indent="-228603"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4" indent="-228603"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0"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26"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32"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37"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43"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48"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11" rtl="0" eaLnBrk="1" latinLnBrk="0" hangingPunct="1">
        <a:defRPr sz="1800" kern="1200">
          <a:solidFill>
            <a:schemeClr val="tx1"/>
          </a:solidFill>
          <a:latin typeface="+mn-lt"/>
          <a:ea typeface="+mn-ea"/>
          <a:cs typeface="+mn-cs"/>
        </a:defRPr>
      </a:lvl1pPr>
      <a:lvl2pPr marL="457206" algn="l" defTabSz="914411" rtl="0" eaLnBrk="1" latinLnBrk="0" hangingPunct="1">
        <a:defRPr sz="1800" kern="1200">
          <a:solidFill>
            <a:schemeClr val="tx1"/>
          </a:solidFill>
          <a:latin typeface="+mn-lt"/>
          <a:ea typeface="+mn-ea"/>
          <a:cs typeface="+mn-cs"/>
        </a:defRPr>
      </a:lvl2pPr>
      <a:lvl3pPr marL="914411" algn="l" defTabSz="914411" rtl="0" eaLnBrk="1" latinLnBrk="0" hangingPunct="1">
        <a:defRPr sz="1800" kern="1200">
          <a:solidFill>
            <a:schemeClr val="tx1"/>
          </a:solidFill>
          <a:latin typeface="+mn-lt"/>
          <a:ea typeface="+mn-ea"/>
          <a:cs typeface="+mn-cs"/>
        </a:defRPr>
      </a:lvl3pPr>
      <a:lvl4pPr marL="1371617" algn="l" defTabSz="914411" rtl="0" eaLnBrk="1" latinLnBrk="0" hangingPunct="1">
        <a:defRPr sz="1800" kern="1200">
          <a:solidFill>
            <a:schemeClr val="tx1"/>
          </a:solidFill>
          <a:latin typeface="+mn-lt"/>
          <a:ea typeface="+mn-ea"/>
          <a:cs typeface="+mn-cs"/>
        </a:defRPr>
      </a:lvl4pPr>
      <a:lvl5pPr marL="1828823" algn="l" defTabSz="914411" rtl="0" eaLnBrk="1" latinLnBrk="0" hangingPunct="1">
        <a:defRPr sz="1800" kern="1200">
          <a:solidFill>
            <a:schemeClr val="tx1"/>
          </a:solidFill>
          <a:latin typeface="+mn-lt"/>
          <a:ea typeface="+mn-ea"/>
          <a:cs typeface="+mn-cs"/>
        </a:defRPr>
      </a:lvl5pPr>
      <a:lvl6pPr marL="2286029" algn="l" defTabSz="914411" rtl="0" eaLnBrk="1" latinLnBrk="0" hangingPunct="1">
        <a:defRPr sz="1800" kern="1200">
          <a:solidFill>
            <a:schemeClr val="tx1"/>
          </a:solidFill>
          <a:latin typeface="+mn-lt"/>
          <a:ea typeface="+mn-ea"/>
          <a:cs typeface="+mn-cs"/>
        </a:defRPr>
      </a:lvl6pPr>
      <a:lvl7pPr marL="2743234" algn="l" defTabSz="914411" rtl="0" eaLnBrk="1" latinLnBrk="0" hangingPunct="1">
        <a:defRPr sz="1800" kern="1200">
          <a:solidFill>
            <a:schemeClr val="tx1"/>
          </a:solidFill>
          <a:latin typeface="+mn-lt"/>
          <a:ea typeface="+mn-ea"/>
          <a:cs typeface="+mn-cs"/>
        </a:defRPr>
      </a:lvl7pPr>
      <a:lvl8pPr marL="3200440" algn="l" defTabSz="914411" rtl="0" eaLnBrk="1" latinLnBrk="0" hangingPunct="1">
        <a:defRPr sz="1800" kern="1200">
          <a:solidFill>
            <a:schemeClr val="tx1"/>
          </a:solidFill>
          <a:latin typeface="+mn-lt"/>
          <a:ea typeface="+mn-ea"/>
          <a:cs typeface="+mn-cs"/>
        </a:defRPr>
      </a:lvl8pPr>
      <a:lvl9pPr marL="3657646" algn="l" defTabSz="914411"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2620100" y="1118940"/>
            <a:ext cx="6951800" cy="4023360"/>
          </a:xfrm>
          <a:prstGeom prst="rect">
            <a:avLst/>
          </a:prstGeom>
        </p:spPr>
        <p:txBody>
          <a:bodyPr>
            <a:noAutofit/>
          </a:bodyPr>
          <a:lstStyle/>
          <a:p>
            <a:pPr>
              <a:lnSpc>
                <a:spcPct val="100000"/>
              </a:lnSpc>
              <a:spcBef>
                <a:spcPts val="0"/>
              </a:spcBef>
            </a:pPr>
            <a:r>
              <a:rPr lang="en-GB"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THE GOSPEL OF THE KINGDOM I</a:t>
            </a:r>
            <a:endParaRPr lang="en-ZA" sz="80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211715667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Esegiël 1:4-10</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En hulle aangesigte het gelyk soos die gesig van ‘n mens; en al vier het die gesig van ‘n leeu gehad aan die regterkant en al vier het die gesig van ‘n bees aan die linkerkant; ook het al vier die gesig van ‘n arend gehad.</a:t>
            </a:r>
            <a:endParaRPr lang="en-US" sz="3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1809622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Openbaring 4:5-8</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En daar het weerligte en donderslae en stemme uit die troon uitgegaan, en sewe vuurfakkels wat die sewe Geeste van God is, het voor die troon gebrand; en voor die troon was daar ‘n see van glas soos kristal, en in die middel van die troon en rondom die troon vier lewende wesens vol oë van voor en van agter.</a:t>
            </a:r>
            <a:endParaRPr lang="en-US" sz="3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9837340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Openbaring 4:5-8</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200" i="1" dirty="0">
                <a:solidFill>
                  <a:schemeClr val="dk1"/>
                </a:solidFill>
                <a:latin typeface="Century Gothic"/>
                <a:ea typeface="Century Gothic"/>
                <a:cs typeface="Century Gothic"/>
                <a:sym typeface="Century Gothic"/>
              </a:rPr>
              <a:t>En die eerste lewende wese was soos ‘n leeu, en die tweede lewende wese was soos ‘n kalf, en die derde lewende wese het ‘n gesig gehad soos ‘n mens, en die vierde lewende wese was soos ‘n arend wat vlieg. En die vier lewende wesens het elkeen vir homself ses vlerke gehad, en hulle was rondom en van binne vol oë; en hulle het sonder ophou dag en nag gesê: Heilig, heilig, heilig is die Here God, die Almagtige, wat was en wat is en wat kom!</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4360974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Efesiers 3:16-19</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200" i="1" dirty="0">
                <a:solidFill>
                  <a:schemeClr val="dk1"/>
                </a:solidFill>
                <a:latin typeface="Century Gothic"/>
                <a:ea typeface="Century Gothic"/>
                <a:cs typeface="Century Gothic"/>
                <a:sym typeface="Century Gothic"/>
              </a:rPr>
              <a:t>dat Hy aan julle mag gee na die rykdom van sy heerlikheid om met krag versterk te word deur sy Gees in die innerlike mens, sodat Christus deur die geloof in julle harte kan woon, julle wat in die liefde gewortel en gegrond is,...</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9992509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Efesiers 3:16-19</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200" i="1" dirty="0">
                <a:solidFill>
                  <a:schemeClr val="dk1"/>
                </a:solidFill>
                <a:latin typeface="Century Gothic"/>
                <a:ea typeface="Century Gothic"/>
                <a:cs typeface="Century Gothic"/>
                <a:sym typeface="Century Gothic"/>
              </a:rPr>
              <a:t>en julle in staat kan wees om saam met al die heiliges ten volle te begryp wat die breedte en lengte en diepte en hoogte is, en die liefde van Christus te ken wat die kennis oortref, sodat julle vervul kan word tot al die volheid van God.</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1775004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graphicFrame>
        <p:nvGraphicFramePr>
          <p:cNvPr id="2" name="Table 1">
            <a:extLst>
              <a:ext uri="{FF2B5EF4-FFF2-40B4-BE49-F238E27FC236}">
                <a16:creationId xmlns:a16="http://schemas.microsoft.com/office/drawing/2014/main" id="{DDC65264-BA1B-4EB5-89BA-103643563A95}"/>
              </a:ext>
            </a:extLst>
          </p:cNvPr>
          <p:cNvGraphicFramePr>
            <a:graphicFrameLocks noGrp="1"/>
          </p:cNvGraphicFramePr>
          <p:nvPr>
            <p:extLst>
              <p:ext uri="{D42A27DB-BD31-4B8C-83A1-F6EECF244321}">
                <p14:modId xmlns:p14="http://schemas.microsoft.com/office/powerpoint/2010/main" val="928043"/>
              </p:ext>
            </p:extLst>
          </p:nvPr>
        </p:nvGraphicFramePr>
        <p:xfrm>
          <a:off x="1981199" y="138430"/>
          <a:ext cx="8121140" cy="6734304"/>
        </p:xfrm>
        <a:graphic>
          <a:graphicData uri="http://schemas.openxmlformats.org/drawingml/2006/table">
            <a:tbl>
              <a:tblPr firstRow="1" firstCol="1" bandRow="1"/>
              <a:tblGrid>
                <a:gridCol w="1624228">
                  <a:extLst>
                    <a:ext uri="{9D8B030D-6E8A-4147-A177-3AD203B41FA5}">
                      <a16:colId xmlns:a16="http://schemas.microsoft.com/office/drawing/2014/main" val="3556230950"/>
                    </a:ext>
                  </a:extLst>
                </a:gridCol>
                <a:gridCol w="1624228">
                  <a:extLst>
                    <a:ext uri="{9D8B030D-6E8A-4147-A177-3AD203B41FA5}">
                      <a16:colId xmlns:a16="http://schemas.microsoft.com/office/drawing/2014/main" val="2717433832"/>
                    </a:ext>
                  </a:extLst>
                </a:gridCol>
                <a:gridCol w="1624228">
                  <a:extLst>
                    <a:ext uri="{9D8B030D-6E8A-4147-A177-3AD203B41FA5}">
                      <a16:colId xmlns:a16="http://schemas.microsoft.com/office/drawing/2014/main" val="2929496191"/>
                    </a:ext>
                  </a:extLst>
                </a:gridCol>
                <a:gridCol w="1624228">
                  <a:extLst>
                    <a:ext uri="{9D8B030D-6E8A-4147-A177-3AD203B41FA5}">
                      <a16:colId xmlns:a16="http://schemas.microsoft.com/office/drawing/2014/main" val="1702032620"/>
                    </a:ext>
                  </a:extLst>
                </a:gridCol>
                <a:gridCol w="1624228">
                  <a:extLst>
                    <a:ext uri="{9D8B030D-6E8A-4147-A177-3AD203B41FA5}">
                      <a16:colId xmlns:a16="http://schemas.microsoft.com/office/drawing/2014/main" val="351298566"/>
                    </a:ext>
                  </a:extLst>
                </a:gridCol>
              </a:tblGrid>
              <a:tr h="186333">
                <a:tc gridSpan="5">
                  <a:txBody>
                    <a:bodyPr/>
                    <a:lstStyle/>
                    <a:p>
                      <a:pPr algn="ctr"/>
                      <a:r>
                        <a:rPr lang="en-US" sz="1050" b="1" dirty="0">
                          <a:effectLst/>
                          <a:latin typeface="Century Gothic" panose="020B0502020202020204" pitchFamily="34" charset="0"/>
                          <a:ea typeface="Times New Roman" panose="02020603050405020304" pitchFamily="18" charset="0"/>
                          <a:cs typeface="Calibri" panose="020F0502020204030204" pitchFamily="34" charset="0"/>
                        </a:rPr>
                        <a:t>THE GOSPEL OF THE KINGDOM I - COMPARATIVE OVERVIEW</a:t>
                      </a:r>
                      <a:endParaRPr lang="en-ZA"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548914382"/>
                  </a:ext>
                </a:extLst>
              </a:tr>
              <a:tr h="146405">
                <a:tc>
                  <a:txBody>
                    <a:bodyPr/>
                    <a:lstStyle/>
                    <a:p>
                      <a:pPr algn="ctr">
                        <a:spcAft>
                          <a:spcPts val="0"/>
                        </a:spcAft>
                      </a:pPr>
                      <a:r>
                        <a:rPr lang="en-US" sz="1100" b="1" dirty="0">
                          <a:effectLst/>
                          <a:latin typeface="Century Gothic" panose="020B0502020202020204" pitchFamily="34" charset="0"/>
                          <a:ea typeface="Calibri" panose="020F0502020204030204" pitchFamily="34" charset="0"/>
                          <a:cs typeface="Calibri" panose="020F0502020204030204" pitchFamily="34" charset="0"/>
                        </a:rPr>
                        <a:t>CATEGORY</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b="1">
                          <a:effectLst/>
                          <a:latin typeface="Century Gothic" panose="020B0502020202020204" pitchFamily="34" charset="0"/>
                          <a:ea typeface="Calibri" panose="020F0502020204030204" pitchFamily="34" charset="0"/>
                          <a:cs typeface="Calibri" panose="020F0502020204030204" pitchFamily="34" charset="0"/>
                        </a:rPr>
                        <a:t>MATTHEW</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b="1">
                          <a:effectLst/>
                          <a:latin typeface="Century Gothic" panose="020B0502020202020204" pitchFamily="34" charset="0"/>
                          <a:ea typeface="Calibri" panose="020F0502020204030204" pitchFamily="34" charset="0"/>
                          <a:cs typeface="Calibri" panose="020F0502020204030204" pitchFamily="34" charset="0"/>
                        </a:rPr>
                        <a:t>MARK</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b="1">
                          <a:effectLst/>
                          <a:latin typeface="Century Gothic" panose="020B0502020202020204" pitchFamily="34" charset="0"/>
                          <a:ea typeface="Calibri" panose="020F0502020204030204" pitchFamily="34" charset="0"/>
                          <a:cs typeface="Calibri" panose="020F0502020204030204" pitchFamily="34" charset="0"/>
                        </a:rPr>
                        <a:t>LUKE</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b="1">
                          <a:effectLst/>
                          <a:latin typeface="Century Gothic" panose="020B0502020202020204" pitchFamily="34" charset="0"/>
                          <a:ea typeface="Calibri" panose="020F0502020204030204" pitchFamily="34" charset="0"/>
                          <a:cs typeface="Calibri" panose="020F0502020204030204" pitchFamily="34" charset="0"/>
                        </a:rPr>
                        <a:t>JOHN</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5613981"/>
                  </a:ext>
                </a:extLst>
              </a:tr>
              <a:tr h="292808">
                <a:tc>
                  <a:txBody>
                    <a:bodyPr/>
                    <a:lstStyle/>
                    <a:p>
                      <a:pPr algn="ctr">
                        <a:spcAft>
                          <a:spcPts val="0"/>
                        </a:spcAft>
                      </a:pPr>
                      <a:r>
                        <a:rPr lang="en-US" sz="1100" b="1" dirty="0">
                          <a:effectLst/>
                          <a:latin typeface="Century Gothic" panose="020B0502020202020204" pitchFamily="34" charset="0"/>
                          <a:ea typeface="Calibri" panose="020F0502020204030204" pitchFamily="34" charset="0"/>
                          <a:cs typeface="Calibri" panose="020F0502020204030204" pitchFamily="34" charset="0"/>
                        </a:rPr>
                        <a:t>AUTHOR</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Matthew</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John Mark (Peter)</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Luke</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John</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5129438"/>
                  </a:ext>
                </a:extLst>
              </a:tr>
              <a:tr h="439213">
                <a:tc>
                  <a:txBody>
                    <a:bodyPr/>
                    <a:lstStyle/>
                    <a:p>
                      <a:pPr algn="ctr">
                        <a:spcAft>
                          <a:spcPts val="0"/>
                        </a:spcAft>
                      </a:pPr>
                      <a:r>
                        <a:rPr lang="en-US" sz="1100" b="1">
                          <a:effectLst/>
                          <a:latin typeface="Century Gothic" panose="020B0502020202020204" pitchFamily="34" charset="0"/>
                          <a:ea typeface="Calibri" panose="020F0502020204030204" pitchFamily="34" charset="0"/>
                          <a:cs typeface="Calibri" panose="020F0502020204030204" pitchFamily="34" charset="0"/>
                        </a:rPr>
                        <a:t>AUDIENCE</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dirty="0">
                          <a:effectLst/>
                          <a:latin typeface="Century Gothic" panose="020B0502020202020204" pitchFamily="34" charset="0"/>
                          <a:ea typeface="Calibri" panose="020F0502020204030204" pitchFamily="34" charset="0"/>
                          <a:cs typeface="Calibri" panose="020F0502020204030204" pitchFamily="34" charset="0"/>
                        </a:rPr>
                        <a:t>Jewish Believers (younger)</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Unbelievers</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Unbelievers</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Greek Believers (older)</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2392385"/>
                  </a:ext>
                </a:extLst>
              </a:tr>
              <a:tr h="292808">
                <a:tc>
                  <a:txBody>
                    <a:bodyPr/>
                    <a:lstStyle/>
                    <a:p>
                      <a:pPr algn="ctr">
                        <a:spcAft>
                          <a:spcPts val="0"/>
                        </a:spcAft>
                      </a:pPr>
                      <a:r>
                        <a:rPr lang="en-US" sz="1100" b="1">
                          <a:effectLst/>
                          <a:latin typeface="Century Gothic" panose="020B0502020202020204" pitchFamily="34" charset="0"/>
                          <a:ea typeface="Calibri" panose="020F0502020204030204" pitchFamily="34" charset="0"/>
                          <a:cs typeface="Calibri" panose="020F0502020204030204" pitchFamily="34" charset="0"/>
                        </a:rPr>
                        <a:t>DATE</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dirty="0">
                          <a:effectLst/>
                          <a:latin typeface="Century Gothic" panose="020B0502020202020204" pitchFamily="34" charset="0"/>
                          <a:ea typeface="Calibri" panose="020F0502020204030204" pitchFamily="34" charset="0"/>
                          <a:cs typeface="Calibri" panose="020F0502020204030204" pitchFamily="34" charset="0"/>
                        </a:rPr>
                        <a:t>After Mark, Around 85AD</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(Earliest)</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From 50-70AD</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After Mark,</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Before 70AD</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(Last)</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From 80-98AD</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21915246"/>
                  </a:ext>
                </a:extLst>
              </a:tr>
              <a:tr h="585618">
                <a:tc>
                  <a:txBody>
                    <a:bodyPr/>
                    <a:lstStyle/>
                    <a:p>
                      <a:pPr algn="ctr">
                        <a:spcAft>
                          <a:spcPts val="0"/>
                        </a:spcAft>
                      </a:pPr>
                      <a:r>
                        <a:rPr lang="en-US" sz="1100" b="1">
                          <a:effectLst/>
                          <a:latin typeface="Century Gothic" panose="020B0502020202020204" pitchFamily="34" charset="0"/>
                          <a:ea typeface="Calibri" panose="020F0502020204030204" pitchFamily="34" charset="0"/>
                          <a:cs typeface="Calibri" panose="020F0502020204030204" pitchFamily="34" charset="0"/>
                        </a:rPr>
                        <a:t>PLACE OF ORIGIN</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dirty="0">
                          <a:effectLst/>
                          <a:latin typeface="Century Gothic" panose="020B0502020202020204" pitchFamily="34" charset="0"/>
                          <a:ea typeface="Calibri" panose="020F0502020204030204" pitchFamily="34" charset="0"/>
                          <a:cs typeface="Calibri" panose="020F0502020204030204" pitchFamily="34" charset="0"/>
                        </a:rPr>
                        <a:t>Antioch</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dirty="0">
                          <a:effectLst/>
                          <a:latin typeface="Century Gothic" panose="020B0502020202020204" pitchFamily="34" charset="0"/>
                          <a:ea typeface="Calibri" panose="020F0502020204030204" pitchFamily="34" charset="0"/>
                          <a:cs typeface="Calibri" panose="020F0502020204030204" pitchFamily="34" charset="0"/>
                        </a:rPr>
                        <a:t>Rome</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On the Missionary Journeys of Paul</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Ephesus</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716037"/>
                  </a:ext>
                </a:extLst>
              </a:tr>
              <a:tr h="292808">
                <a:tc>
                  <a:txBody>
                    <a:bodyPr/>
                    <a:lstStyle/>
                    <a:p>
                      <a:pPr algn="ctr">
                        <a:spcAft>
                          <a:spcPts val="0"/>
                        </a:spcAft>
                      </a:pPr>
                      <a:r>
                        <a:rPr lang="en-US" sz="1100" b="1">
                          <a:effectLst/>
                          <a:latin typeface="Century Gothic" panose="020B0502020202020204" pitchFamily="34" charset="0"/>
                          <a:ea typeface="Calibri" panose="020F0502020204030204" pitchFamily="34" charset="0"/>
                          <a:cs typeface="Calibri" panose="020F0502020204030204" pitchFamily="34" charset="0"/>
                        </a:rPr>
                        <a:t>KEY-WORD</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Fulfil</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Immediately</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Joy</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Light, Life &amp; Truth</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4821101"/>
                  </a:ext>
                </a:extLst>
              </a:tr>
              <a:tr h="585618">
                <a:tc>
                  <a:txBody>
                    <a:bodyPr/>
                    <a:lstStyle/>
                    <a:p>
                      <a:pPr algn="ctr">
                        <a:spcAft>
                          <a:spcPts val="0"/>
                        </a:spcAft>
                      </a:pPr>
                      <a:r>
                        <a:rPr lang="en-US" sz="1100" b="1">
                          <a:effectLst/>
                          <a:latin typeface="Century Gothic" panose="020B0502020202020204" pitchFamily="34" charset="0"/>
                          <a:ea typeface="Calibri" panose="020F0502020204030204" pitchFamily="34" charset="0"/>
                          <a:cs typeface="Calibri" panose="020F0502020204030204" pitchFamily="34" charset="0"/>
                        </a:rPr>
                        <a:t>STRUCTURE</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Five Books or Blocks</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dirty="0">
                          <a:effectLst/>
                          <a:latin typeface="Century Gothic" panose="020B0502020202020204" pitchFamily="34" charset="0"/>
                          <a:ea typeface="Calibri" panose="020F0502020204030204" pitchFamily="34" charset="0"/>
                          <a:cs typeface="Calibri" panose="020F0502020204030204" pitchFamily="34" charset="0"/>
                        </a:rPr>
                        <a:t>Structured Around the Miracles</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Structured Around the Journey Galilee-Judea</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Festivals, Judea (Jerusalem)</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6790328"/>
                  </a:ext>
                </a:extLst>
              </a:tr>
              <a:tr h="292808">
                <a:tc>
                  <a:txBody>
                    <a:bodyPr/>
                    <a:lstStyle/>
                    <a:p>
                      <a:pPr algn="ctr">
                        <a:spcAft>
                          <a:spcPts val="0"/>
                        </a:spcAft>
                      </a:pPr>
                      <a:r>
                        <a:rPr lang="en-US" sz="1100" b="1">
                          <a:effectLst/>
                          <a:latin typeface="Century Gothic" panose="020B0502020202020204" pitchFamily="34" charset="0"/>
                          <a:ea typeface="Calibri" panose="020F0502020204030204" pitchFamily="34" charset="0"/>
                          <a:cs typeface="Calibri" panose="020F0502020204030204" pitchFamily="34" charset="0"/>
                        </a:rPr>
                        <a:t>GENEALOGY</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Son of David (Joseph)</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None</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Son of Adam (Mary)</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Son of God (Heavenly)</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9144336"/>
                  </a:ext>
                </a:extLst>
              </a:tr>
              <a:tr h="439213">
                <a:tc>
                  <a:txBody>
                    <a:bodyPr/>
                    <a:lstStyle/>
                    <a:p>
                      <a:pPr algn="ctr">
                        <a:spcAft>
                          <a:spcPts val="0"/>
                        </a:spcAft>
                      </a:pPr>
                      <a:r>
                        <a:rPr lang="en-US" sz="1100" b="1">
                          <a:effectLst/>
                          <a:latin typeface="Century Gothic" panose="020B0502020202020204" pitchFamily="34" charset="0"/>
                          <a:ea typeface="Calibri" panose="020F0502020204030204" pitchFamily="34" charset="0"/>
                          <a:cs typeface="Calibri" panose="020F0502020204030204" pitchFamily="34" charset="0"/>
                        </a:rPr>
                        <a:t>BIRTH NARRATIVES</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Joseph, Herod, Egypt, Wise men</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None</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dirty="0">
                          <a:effectLst/>
                          <a:latin typeface="Century Gothic" panose="020B0502020202020204" pitchFamily="34" charset="0"/>
                          <a:ea typeface="Calibri" panose="020F0502020204030204" pitchFamily="34" charset="0"/>
                          <a:cs typeface="Calibri" panose="020F0502020204030204" pitchFamily="34" charset="0"/>
                        </a:rPr>
                        <a:t>Mary, Elizabeth, </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en-US" sz="1100" dirty="0">
                          <a:effectLst/>
                          <a:latin typeface="Century Gothic" panose="020B0502020202020204" pitchFamily="34" charset="0"/>
                          <a:ea typeface="Calibri" panose="020F0502020204030204" pitchFamily="34" charset="0"/>
                          <a:cs typeface="Calibri" panose="020F0502020204030204" pitchFamily="34" charset="0"/>
                        </a:rPr>
                        <a:t>4 Hymns</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Little, “Word become flesh…”</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74882801"/>
                  </a:ext>
                </a:extLst>
              </a:tr>
              <a:tr h="585618">
                <a:tc>
                  <a:txBody>
                    <a:bodyPr/>
                    <a:lstStyle/>
                    <a:p>
                      <a:pPr algn="ctr">
                        <a:spcAft>
                          <a:spcPts val="0"/>
                        </a:spcAft>
                      </a:pPr>
                      <a:r>
                        <a:rPr lang="en-US" sz="1100" b="1">
                          <a:effectLst/>
                          <a:latin typeface="Century Gothic" panose="020B0502020202020204" pitchFamily="34" charset="0"/>
                          <a:ea typeface="Calibri" panose="020F0502020204030204" pitchFamily="34" charset="0"/>
                          <a:cs typeface="Calibri" panose="020F0502020204030204" pitchFamily="34" charset="0"/>
                        </a:rPr>
                        <a:t>FEATURES</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Teaching &amp; the Church</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Servanthood</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Prayer, Women, the Poor Discipleship</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No parables, I am-saying, Worship</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3538611"/>
                  </a:ext>
                </a:extLst>
              </a:tr>
              <a:tr h="439213">
                <a:tc>
                  <a:txBody>
                    <a:bodyPr/>
                    <a:lstStyle/>
                    <a:p>
                      <a:pPr algn="ctr">
                        <a:spcAft>
                          <a:spcPts val="0"/>
                        </a:spcAft>
                      </a:pPr>
                      <a:r>
                        <a:rPr lang="en-US" sz="1100" b="1">
                          <a:effectLst/>
                          <a:latin typeface="Century Gothic" panose="020B0502020202020204" pitchFamily="34" charset="0"/>
                          <a:ea typeface="Calibri" panose="020F0502020204030204" pitchFamily="34" charset="0"/>
                          <a:cs typeface="Calibri" panose="020F0502020204030204" pitchFamily="34" charset="0"/>
                        </a:rPr>
                        <a:t>NT BOOKS TO READ WITH THE GOSPEL</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James, Hebrews &amp; Jude</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1 &amp; 2 Peter</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dirty="0">
                          <a:effectLst/>
                          <a:latin typeface="Century Gothic" panose="020B0502020202020204" pitchFamily="34" charset="0"/>
                          <a:ea typeface="Calibri" panose="020F0502020204030204" pitchFamily="34" charset="0"/>
                          <a:cs typeface="Calibri" panose="020F0502020204030204" pitchFamily="34" charset="0"/>
                        </a:rPr>
                        <a:t>Acts &amp; Epistles of Paul</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1,2 &amp; 3 John &amp; Revelation</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0262932"/>
                  </a:ext>
                </a:extLst>
              </a:tr>
              <a:tr h="585618">
                <a:tc>
                  <a:txBody>
                    <a:bodyPr/>
                    <a:lstStyle/>
                    <a:p>
                      <a:pPr algn="ctr">
                        <a:spcAft>
                          <a:spcPts val="0"/>
                        </a:spcAft>
                      </a:pPr>
                      <a:r>
                        <a:rPr lang="en-US" sz="1100" b="1">
                          <a:effectLst/>
                          <a:latin typeface="Century Gothic" panose="020B0502020202020204" pitchFamily="34" charset="0"/>
                          <a:ea typeface="Calibri" panose="020F0502020204030204" pitchFamily="34" charset="0"/>
                          <a:cs typeface="Calibri" panose="020F0502020204030204" pitchFamily="34" charset="0"/>
                        </a:rPr>
                        <a:t>APPEARANCE</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Mary &amp; Mary Magdalene (to Galilee)</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Mark Magdalene The Eleven at the table</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Several Women, Disciples to Emmaus</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dirty="0">
                          <a:effectLst/>
                          <a:latin typeface="Century Gothic" panose="020B0502020202020204" pitchFamily="34" charset="0"/>
                          <a:ea typeface="Calibri" panose="020F0502020204030204" pitchFamily="34" charset="0"/>
                          <a:cs typeface="Calibri" panose="020F0502020204030204" pitchFamily="34" charset="0"/>
                        </a:rPr>
                        <a:t>Mary, Thomas, Peter &amp; Disciples</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3983783"/>
                  </a:ext>
                </a:extLst>
              </a:tr>
              <a:tr h="585618">
                <a:tc>
                  <a:txBody>
                    <a:bodyPr/>
                    <a:lstStyle/>
                    <a:p>
                      <a:pPr algn="ctr">
                        <a:spcAft>
                          <a:spcPts val="0"/>
                        </a:spcAft>
                      </a:pPr>
                      <a:r>
                        <a:rPr lang="en-US" sz="1100" b="1">
                          <a:effectLst/>
                          <a:latin typeface="Century Gothic" panose="020B0502020202020204" pitchFamily="34" charset="0"/>
                          <a:ea typeface="Calibri" panose="020F0502020204030204" pitchFamily="34" charset="0"/>
                          <a:cs typeface="Calibri" panose="020F0502020204030204" pitchFamily="34" charset="0"/>
                        </a:rPr>
                        <a:t>COMMISSION</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All authority make disciples – teach them</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Go &amp; Preach, Faith &amp; Baptism Signs will follow</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Repentance, Holy Spirit, Jerusalem</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dirty="0">
                          <a:effectLst/>
                          <a:latin typeface="Century Gothic" panose="020B0502020202020204" pitchFamily="34" charset="0"/>
                          <a:ea typeface="Calibri" panose="020F0502020204030204" pitchFamily="34" charset="0"/>
                          <a:cs typeface="Calibri" panose="020F0502020204030204" pitchFamily="34" charset="0"/>
                        </a:rPr>
                        <a:t>Peace be with you &amp; Holy Spirit</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6130919"/>
                  </a:ext>
                </a:extLst>
              </a:tr>
              <a:tr h="585618">
                <a:tc>
                  <a:txBody>
                    <a:bodyPr/>
                    <a:lstStyle/>
                    <a:p>
                      <a:pPr algn="ctr">
                        <a:spcAft>
                          <a:spcPts val="0"/>
                        </a:spcAft>
                      </a:pPr>
                      <a:r>
                        <a:rPr lang="en-US" sz="1100" b="1">
                          <a:effectLst/>
                          <a:latin typeface="Century Gothic" panose="020B0502020202020204" pitchFamily="34" charset="0"/>
                          <a:ea typeface="Calibri" panose="020F0502020204030204" pitchFamily="34" charset="0"/>
                          <a:cs typeface="Calibri" panose="020F0502020204030204" pitchFamily="34" charset="0"/>
                        </a:rPr>
                        <a:t>ENDING</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I am with you, always to the end of the age</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Lord working with them, confirming Word</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Returned with joy, praising God in Temple</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dirty="0">
                          <a:effectLst/>
                          <a:latin typeface="Century Gothic" panose="020B0502020202020204" pitchFamily="34" charset="0"/>
                          <a:ea typeface="Calibri" panose="020F0502020204030204" pitchFamily="34" charset="0"/>
                          <a:cs typeface="Calibri" panose="020F0502020204030204" pitchFamily="34" charset="0"/>
                        </a:rPr>
                        <a:t>Many more things that Jesus did</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5052372"/>
                  </a:ext>
                </a:extLst>
              </a:tr>
              <a:tr h="292808">
                <a:tc>
                  <a:txBody>
                    <a:bodyPr/>
                    <a:lstStyle/>
                    <a:p>
                      <a:pPr algn="ctr">
                        <a:spcAft>
                          <a:spcPts val="0"/>
                        </a:spcAft>
                      </a:pPr>
                      <a:r>
                        <a:rPr lang="en-US" sz="1100" b="1">
                          <a:effectLst/>
                          <a:latin typeface="Century Gothic" panose="020B0502020202020204" pitchFamily="34" charset="0"/>
                          <a:ea typeface="Calibri" panose="020F0502020204030204" pitchFamily="34" charset="0"/>
                          <a:cs typeface="Calibri" panose="020F0502020204030204" pitchFamily="34" charset="0"/>
                        </a:rPr>
                        <a:t>SYMBOL</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Teacher King (Lion)</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Suffering Servant (Ox)</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Perfect Human (Man)</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dirty="0">
                          <a:effectLst/>
                          <a:latin typeface="Century Gothic" panose="020B0502020202020204" pitchFamily="34" charset="0"/>
                          <a:ea typeface="Calibri" panose="020F0502020204030204" pitchFamily="34" charset="0"/>
                          <a:cs typeface="Calibri" panose="020F0502020204030204" pitchFamily="34" charset="0"/>
                        </a:rPr>
                        <a:t>Son of God (Eagle)</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319" marR="39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8157156"/>
                  </a:ext>
                </a:extLst>
              </a:tr>
            </a:tbl>
          </a:graphicData>
        </a:graphic>
      </p:graphicFrame>
    </p:spTree>
    <p:extLst>
      <p:ext uri="{BB962C8B-B14F-4D97-AF65-F5344CB8AC3E}">
        <p14:creationId xmlns:p14="http://schemas.microsoft.com/office/powerpoint/2010/main" val="93972097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Johannes 14:1-3</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200" i="1" dirty="0">
                <a:solidFill>
                  <a:schemeClr val="dk1"/>
                </a:solidFill>
                <a:latin typeface="Century Gothic"/>
                <a:ea typeface="Century Gothic"/>
                <a:cs typeface="Century Gothic"/>
                <a:sym typeface="Century Gothic"/>
              </a:rPr>
              <a:t>Laat julle hart nie ontsteld word nie; glo in God, glo ook in My. In die huis van my Vader is daar baie wonings; as dit nie so was nie, sou Ek dit vir julle gesê het. Ek gaan om vir julle plek te berei. En as Ek gegaan en vir julle plek berei het, kom Ek weer en sal julle na My toe neem, sodat julle ook kan wees waar Ek is.</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28995188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pic>
        <p:nvPicPr>
          <p:cNvPr id="2" name="Picture 1">
            <a:extLst>
              <a:ext uri="{FF2B5EF4-FFF2-40B4-BE49-F238E27FC236}">
                <a16:creationId xmlns:a16="http://schemas.microsoft.com/office/drawing/2014/main" id="{D8FA978E-F7AA-4A9C-805C-04D4151E1F2C}"/>
              </a:ext>
            </a:extLst>
          </p:cNvPr>
          <p:cNvPicPr>
            <a:picLocks noChangeAspect="1"/>
          </p:cNvPicPr>
          <p:nvPr/>
        </p:nvPicPr>
        <p:blipFill>
          <a:blip r:embed="rId5"/>
          <a:stretch>
            <a:fillRect/>
          </a:stretch>
        </p:blipFill>
        <p:spPr>
          <a:xfrm>
            <a:off x="2483318" y="143980"/>
            <a:ext cx="7334449" cy="6570040"/>
          </a:xfrm>
          <a:prstGeom prst="rect">
            <a:avLst/>
          </a:prstGeom>
        </p:spPr>
      </p:pic>
    </p:spTree>
    <p:extLst>
      <p:ext uri="{BB962C8B-B14F-4D97-AF65-F5344CB8AC3E}">
        <p14:creationId xmlns:p14="http://schemas.microsoft.com/office/powerpoint/2010/main" val="273760515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2620100" y="1118940"/>
            <a:ext cx="6951800" cy="4023360"/>
          </a:xfrm>
          <a:prstGeom prst="rect">
            <a:avLst/>
          </a:prstGeom>
        </p:spPr>
        <p:txBody>
          <a:bodyPr>
            <a:noAutofit/>
          </a:bodyPr>
          <a:lstStyle/>
          <a:p>
            <a:pPr>
              <a:lnSpc>
                <a:spcPct val="100000"/>
              </a:lnSpc>
              <a:spcBef>
                <a:spcPts val="0"/>
              </a:spcBef>
            </a:pPr>
            <a:r>
              <a:rPr lang="en-GB"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THE GOSPEL OF THE KINGDOM I</a:t>
            </a:r>
            <a:endParaRPr lang="en-ZA" sz="80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1271431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Mark 1:14-15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Now after that John was put in prison, Jesus came into Galilee, preaching the Gospel of the Kingdom of God, and saying, The time is fulfilled, and the Kingdom of God is here, repent and believe the Gospel.</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9583433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Markus 1:14-15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nadat Johannes oorgelewer was, het Jesus in Galiléa gekom en die evangelie van die koninkryk van God verkondig en gesê: Die tyd is vervul en die koninkryk van God het naby gekom; bekeer julle en glo die evangelie.</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2106134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Matthew 24:14</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And this Gospel of the Kingdom shall be preached in all the world for a witness unto all nations; and then the end shall come.</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25999654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err="1">
                <a:solidFill>
                  <a:schemeClr val="dk1"/>
                </a:solidFill>
                <a:latin typeface="Century Gothic"/>
                <a:ea typeface="Century Gothic"/>
                <a:cs typeface="Century Gothic"/>
                <a:sym typeface="Century Gothic"/>
              </a:rPr>
              <a:t>Mattheus</a:t>
            </a:r>
            <a:r>
              <a:rPr lang="en-US" sz="4000" b="1" i="1" dirty="0">
                <a:solidFill>
                  <a:schemeClr val="dk1"/>
                </a:solidFill>
                <a:latin typeface="Century Gothic"/>
                <a:ea typeface="Century Gothic"/>
                <a:cs typeface="Century Gothic"/>
                <a:sym typeface="Century Gothic"/>
              </a:rPr>
              <a:t> 24:14</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hierdie evangelie van die koninkryk sal verkondig word in die hele wêreld tot ‘n getuienis vir al die nasies; en dan sal die einde kom.</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3989592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THE GOSPEL OF THE KINGDOM</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2800" i="1" dirty="0">
                <a:solidFill>
                  <a:schemeClr val="dk1"/>
                </a:solidFill>
                <a:latin typeface="Century Gothic"/>
                <a:ea typeface="Century Gothic"/>
                <a:cs typeface="Century Gothic"/>
                <a:sym typeface="Century Gothic"/>
              </a:rPr>
              <a:t>All that is ultimately true, wonderful and lovely, everything that gives real direction, purpose and meaning in life is to be found wrapped up in the life of Jesus of Nazareth. To embrace His life is to find yourself being embraced by it. In contemplating His life you will discover it’s not your mind at work, but His. Anyone who comes in faith to examine this life will find themselves somehow more alive, for He is the life. Therefore, there is no more significant task than to examine and study the life of Jesus Christ.’ </a:t>
            </a:r>
          </a:p>
          <a:p>
            <a:pPr marL="0" indent="0">
              <a:spcBef>
                <a:spcPts val="0"/>
              </a:spcBef>
              <a:buClr>
                <a:srgbClr val="31B6FD"/>
              </a:buClr>
              <a:buSzPts val="3000"/>
              <a:buNone/>
            </a:pPr>
            <a:endParaRPr lang="en-GB" sz="2800" i="1" dirty="0">
              <a:solidFill>
                <a:schemeClr val="dk1"/>
              </a:solidFill>
              <a:latin typeface="Century Gothic"/>
              <a:ea typeface="Century Gothic"/>
              <a:cs typeface="Century Gothic"/>
              <a:sym typeface="Century Gothic"/>
            </a:endParaRPr>
          </a:p>
          <a:p>
            <a:pPr marL="0" indent="0">
              <a:spcBef>
                <a:spcPts val="0"/>
              </a:spcBef>
              <a:buClr>
                <a:srgbClr val="31B6FD"/>
              </a:buClr>
              <a:buSzPts val="3000"/>
              <a:buNone/>
            </a:pPr>
            <a:r>
              <a:rPr lang="en-GB" sz="2800" i="1" dirty="0">
                <a:solidFill>
                  <a:schemeClr val="dk1"/>
                </a:solidFill>
                <a:latin typeface="Century Gothic"/>
                <a:ea typeface="Century Gothic"/>
                <a:cs typeface="Century Gothic"/>
                <a:sym typeface="Century Gothic"/>
              </a:rPr>
              <a:t>	Michael Card</a:t>
            </a:r>
            <a:endParaRPr lang="en-US" sz="28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6611476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Matthew 24:30</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Then the sign of the Son of Man will appear in heaven, and then all the tribes of the earth will mourn, and they will see the Son of Man coming on the clouds of heaven with power and great glory.</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12214201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Esegiël 1:4-10</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Toe het ek gekyk - en daar het ‘n stormwind uit die noorde gekom, ‘n groot wolk met onophoudelike vuur; en ‘n glans was rondom die wolk, en daaruit, uit die vuur, het iets soos blinkende metaal geskitter. En daaruit het die gestalte van vier wesens gekom, en dit was hulle voorkoms: hulle het die gestalte van ‘n mens gehad; en elkeen het vier aangesigte gehad en elkeen van hulle vier vlerke;</a:t>
            </a:r>
            <a:endParaRPr lang="en-US" sz="3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96928081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Esegiël 1:4-10</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en hulle bene was reguit bene en hulle voetsole soos die sole van ‘n kalfspoot; en hulle het geglinster soos blink geskuurde koper; en mensehande was onder hulle vlerke aan hulle vier kante. Maar aangaande die aangesigte en die vlerke van al vier, hulle vlerke was aanmekaar verbind. Hulle het nie weggedraai as hulle gaan nie; hulle het elkeen maar reguit vorentoe gegaan.</a:t>
            </a:r>
            <a:endParaRPr lang="en-US" sz="3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34836959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318</TotalTime>
  <Words>1299</Words>
  <Application>Microsoft Macintosh PowerPoint</Application>
  <PresentationFormat>Widescreen</PresentationFormat>
  <Paragraphs>158</Paragraphs>
  <Slides>18</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Century Gothic</vt:lpstr>
      <vt:lpstr>Symbol</vt:lpstr>
      <vt:lpstr>Office Theme</vt:lpstr>
      <vt:lpstr>THE GOSPEL OF THE KINGDOM 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GOSPEL OF THE KINGDOM 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Herman Lourens</cp:lastModifiedBy>
  <cp:revision>24</cp:revision>
  <dcterms:created xsi:type="dcterms:W3CDTF">2020-05-26T13:44:35Z</dcterms:created>
  <dcterms:modified xsi:type="dcterms:W3CDTF">2020-07-12T12:11:53Z</dcterms:modified>
</cp:coreProperties>
</file>