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370" r:id="rId3"/>
    <p:sldId id="387" r:id="rId4"/>
    <p:sldId id="388" r:id="rId5"/>
    <p:sldId id="420" r:id="rId6"/>
    <p:sldId id="389" r:id="rId7"/>
    <p:sldId id="390" r:id="rId8"/>
    <p:sldId id="391" r:id="rId9"/>
    <p:sldId id="392" r:id="rId10"/>
    <p:sldId id="393" r:id="rId11"/>
    <p:sldId id="394" r:id="rId12"/>
    <p:sldId id="395" r:id="rId13"/>
    <p:sldId id="396" r:id="rId14"/>
    <p:sldId id="397" r:id="rId15"/>
    <p:sldId id="398" r:id="rId16"/>
    <p:sldId id="399" r:id="rId17"/>
    <p:sldId id="400" r:id="rId18"/>
    <p:sldId id="401" r:id="rId19"/>
    <p:sldId id="402" r:id="rId20"/>
    <p:sldId id="403" r:id="rId21"/>
    <p:sldId id="404" r:id="rId22"/>
    <p:sldId id="405" r:id="rId23"/>
    <p:sldId id="406" r:id="rId24"/>
    <p:sldId id="419" r:id="rId25"/>
    <p:sldId id="407" r:id="rId26"/>
    <p:sldId id="409" r:id="rId27"/>
    <p:sldId id="408" r:id="rId28"/>
    <p:sldId id="410" r:id="rId29"/>
    <p:sldId id="411" r:id="rId30"/>
    <p:sldId id="412" r:id="rId31"/>
    <p:sldId id="413" r:id="rId32"/>
    <p:sldId id="414" r:id="rId33"/>
    <p:sldId id="415" r:id="rId34"/>
    <p:sldId id="416" r:id="rId35"/>
    <p:sldId id="417" r:id="rId36"/>
    <p:sldId id="418" r:id="rId37"/>
    <p:sldId id="37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lCbvssPdmMeb9CPGsNZffg==" hashData="3JsFNUVMF79Ljv/HLdTYrLludmfaUDNNEqiX5pbE6bswAi89YeD5wd6f3r1DreuxxZuH9unR5G1Fh3vMMr7wi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7"/>
  </p:normalViewPr>
  <p:slideViewPr>
    <p:cSldViewPr snapToGrid="0" snapToObjects="1">
      <p:cViewPr varScale="1">
        <p:scale>
          <a:sx n="111" d="100"/>
          <a:sy n="111" d="100"/>
        </p:scale>
        <p:origin x="1296" y="200"/>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8/16/20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760505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630126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12226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5957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721194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960750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711816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3569384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482891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435217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188408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649713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986849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449131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2216048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951293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962343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0215441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533381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772751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674704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6984368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8741752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33771185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2638972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15350203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8870731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42654185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32612096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1224262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687249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722126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867391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988230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30641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030641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8/16/20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8/16/20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118940"/>
            <a:ext cx="6951800"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THE GOSPEL OF THE KINGDOM IV</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sê Sagaría vir die engel: Waaraan sal ek dit weet? Want ek is ‘n ou man, en my vrou is op ver gevorderde leeftyd. En die engel antwoord en sê vir hom: Ek is Gabriël wat voor God staan, en ek is gestuur om met jou te spreek en jou hierdie goeie tyding te bring. </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601258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kyk, jy sal swyg en nie kan praat nie tot op die dag dat hierdie dinge gebeur, omdat jy my woorde wat op hulle tyd vervul sal word, nie geglo het nie. En die volk het op Sagaría bly wag en was verwonderd dat hy so lank in die tempel vertoef.</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731880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Maar toe hy uitkom, kon hy met hulle nie praat nie; hulle bemerk toe dat hy ‘n gesig in die tempel gesien het. En hy het aanhoudend vir hulle beduie en stom gebly. En toe die dae van sy diens vervul was, het hy huis toe gegaan.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590188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ná hierdie dae het Elisabet, sy vrou, ontvang en haar vyf maande lank verberg en gesê: So het die Here met my gedoen in die dae toe Hy my aangesien het om my smaad onder die mense weg te neem.</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6877574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in die sesde maand is die engel Gabriël deur God gestuur na ‘n stad in Galiléa met die naam van Násaret, na ‘n maagd wat verloof was aan ‘n man met die naam van Josef, uit die huis van Dawid; en die naam van die maagd was Maria.</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957932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engel het by haar binnegekom en gesê: Wees gegroet, begenadigde! Die Here is met jou; geseënd is jy onder die vroue. En toe sy hom sien, was sy baie ontsteld oor sy woord, en sy het daaroor nagedink wat hierdie groet tog kon beteken. En die engel sê vir haar: Moenie vrees nie, Maria, want jy het genade by God gevind.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584942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kyk, jy sal swanger word en ‘n Seun baar, en jy moet Hom Jesus noem. Hy sal groot wees en die Seun van die Allerhoogste genoem word; en die Here God sal aan Hom die troon van sy vader Dawid gee, en Hy sal koning wees oor die huis van Jakob tot in ewigheid, en aan sy koninkryk sal daar geen einde wees nie.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747019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sê Maria vir die engel: Hoe kan dit wees aangesien ek geen man het nie? En die engel antwoord en sê vir haar: Die Heilige Gees sal oor jou kom en die krag van die Allerhoogste sal jou oorskadu. Daarom ook sal die Heilige wat gebore word, Seun van God genoem word. </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2954406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kyk, Elisabet, jou bloedverwant, het self ook ‘n seun ontvang in haar ouderdom, en hierdie maand is die sesde vir haar wat onvrugbaar genoem is. Want geen ding sal by God onmoontlik wees nie. En Maria sê: Hier is die diensmaagd van die Here. Laat dit met my gaan volgens u woord.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668346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die engel het van haar weggegaan. En in daardie dae het Maria opgestaan en haastig na die bergstreek gegaan, na ‘n stad van Juda; en sy het in die huis van Sagaría gekom en Elisabet gegroet. En toe Elisabet die groet van Maria hoor, het die kindjie in haar skoot opgespring; en Elisabet is vervul met die Heilige Gees en het met ‘n groot stem uitgeroep en gesê:</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13446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i="1" dirty="0">
                <a:solidFill>
                  <a:schemeClr val="dk1"/>
                </a:solidFill>
                <a:latin typeface="Century Gothic"/>
                <a:ea typeface="Century Gothic"/>
                <a:cs typeface="Century Gothic"/>
                <a:sym typeface="Century Gothic"/>
              </a:rPr>
              <a:t>THE GOSPEL OF THE KINGDOM IV</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KERNVERS van die Lukas Evangelie: </a:t>
            </a:r>
          </a:p>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b="1" i="1" dirty="0">
                <a:solidFill>
                  <a:schemeClr val="dk1"/>
                </a:solidFill>
                <a:latin typeface="Century Gothic"/>
                <a:ea typeface="Century Gothic"/>
                <a:cs typeface="Century Gothic"/>
                <a:sym typeface="Century Gothic"/>
              </a:rPr>
              <a:t>Lukas 19:10 </a:t>
            </a:r>
            <a:r>
              <a:rPr lang="nl-NL" sz="3600" i="1" dirty="0">
                <a:solidFill>
                  <a:schemeClr val="dk1"/>
                </a:solidFill>
                <a:latin typeface="Century Gothic"/>
                <a:ea typeface="Century Gothic"/>
                <a:cs typeface="Century Gothic"/>
                <a:sym typeface="Century Gothic"/>
              </a:rPr>
              <a:t>‘Want die Seun van die mens het gekom om te SOEK en te RED wat VERLORE was.’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58343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Geseënd is jy onder die vroue, en geseënd is die vrug van jou skoot! En wat het my oorgekom dat die moeder van my Here na my toe kom? Want kyk, toe die geluid van jou groet in my ore klink, het die kindjie in my skoot van vreugde opgespring. En salig is sy wat geglo het, want die dinge wat deur die Here aan haar gesê is, sal vervul word.</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997741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Mattheus 5:13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Julle is die sout van die aarde, maar as die sout laf geword het, waarmee sal dit gesout word? Dit deug nêrens meer voor as om buite gegooi en deur die mense vertrap te word nie.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295934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14:34-35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Die sout is goed, maar as die sout laf geword het, waarmee sal dit smaaklik gemaak word? Dit is nie bruikbaar vir die grond of vir die ashoop nie. Hulle gooi dit buitekant weg.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83544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Die SOUT was gebruik as BEMESTING in LANDBOU &amp; ONTSMETTING in RIOOL.</a:t>
            </a:r>
          </a:p>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Die SOUT het GOEIE GOED laat GROEI en SLEGTE GOED GESTOP om te VERSPREI.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347943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2" name="Table 1">
            <a:extLst>
              <a:ext uri="{FF2B5EF4-FFF2-40B4-BE49-F238E27FC236}">
                <a16:creationId xmlns:a16="http://schemas.microsoft.com/office/drawing/2014/main" id="{47BDC2B5-2AE7-44E6-8234-436AD82C1F06}"/>
              </a:ext>
            </a:extLst>
          </p:cNvPr>
          <p:cNvGraphicFramePr>
            <a:graphicFrameLocks noGrp="1"/>
          </p:cNvGraphicFramePr>
          <p:nvPr>
            <p:extLst>
              <p:ext uri="{D42A27DB-BD31-4B8C-83A1-F6EECF244321}">
                <p14:modId xmlns:p14="http://schemas.microsoft.com/office/powerpoint/2010/main" val="2343031522"/>
              </p:ext>
            </p:extLst>
          </p:nvPr>
        </p:nvGraphicFramePr>
        <p:xfrm>
          <a:off x="1386038" y="1145406"/>
          <a:ext cx="9596386" cy="5056754"/>
        </p:xfrm>
        <a:graphic>
          <a:graphicData uri="http://schemas.openxmlformats.org/drawingml/2006/table">
            <a:tbl>
              <a:tblPr firstRow="1" firstCol="1" bandRow="1"/>
              <a:tblGrid>
                <a:gridCol w="2397003">
                  <a:extLst>
                    <a:ext uri="{9D8B030D-6E8A-4147-A177-3AD203B41FA5}">
                      <a16:colId xmlns:a16="http://schemas.microsoft.com/office/drawing/2014/main" val="2757191274"/>
                    </a:ext>
                  </a:extLst>
                </a:gridCol>
                <a:gridCol w="2397003">
                  <a:extLst>
                    <a:ext uri="{9D8B030D-6E8A-4147-A177-3AD203B41FA5}">
                      <a16:colId xmlns:a16="http://schemas.microsoft.com/office/drawing/2014/main" val="275000273"/>
                    </a:ext>
                  </a:extLst>
                </a:gridCol>
                <a:gridCol w="2397003">
                  <a:extLst>
                    <a:ext uri="{9D8B030D-6E8A-4147-A177-3AD203B41FA5}">
                      <a16:colId xmlns:a16="http://schemas.microsoft.com/office/drawing/2014/main" val="3489604164"/>
                    </a:ext>
                  </a:extLst>
                </a:gridCol>
                <a:gridCol w="2405377">
                  <a:extLst>
                    <a:ext uri="{9D8B030D-6E8A-4147-A177-3AD203B41FA5}">
                      <a16:colId xmlns:a16="http://schemas.microsoft.com/office/drawing/2014/main" val="1013779546"/>
                    </a:ext>
                  </a:extLst>
                </a:gridCol>
              </a:tblGrid>
              <a:tr h="2496815">
                <a:tc>
                  <a:txBody>
                    <a:bodyPr/>
                    <a:lstStyle/>
                    <a:p>
                      <a:pPr algn="ctr">
                        <a:lnSpc>
                          <a:spcPct val="106000"/>
                        </a:lnSpc>
                        <a:spcAft>
                          <a:spcPts val="0"/>
                        </a:spcAft>
                      </a:pP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Tollenaars</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Sondaars</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Eet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saam</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met Jesus, maar is VERLORE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binne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die huis) </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b="1" i="1" dirty="0">
                          <a:effectLst/>
                          <a:latin typeface="Century Gothic" panose="020B0502020202020204" pitchFamily="34" charset="0"/>
                          <a:ea typeface="Times New Roman" panose="02020603050405020304" pitchFamily="18" charset="0"/>
                          <a:cs typeface="Times New Roman" panose="02020603050405020304" pitchFamily="18" charset="0"/>
                        </a:rPr>
                        <a:t>15:1</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Verlore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Skaap</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Vb</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Vir</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die MANS]</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(VERLORE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ver</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van die huis, maar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besef</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dit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b="1" i="1" dirty="0">
                          <a:effectLst/>
                          <a:latin typeface="Century Gothic" panose="020B0502020202020204" pitchFamily="34" charset="0"/>
                          <a:ea typeface="Times New Roman" panose="02020603050405020304" pitchFamily="18" charset="0"/>
                          <a:cs typeface="Times New Roman" panose="02020603050405020304" pitchFamily="18" charset="0"/>
                        </a:rPr>
                        <a:t>15:3-7</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Verlore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Jonger</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Seun</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(VERLORE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ver</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van die huis, maar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besef</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dit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b="1" i="1" dirty="0">
                          <a:effectLst/>
                          <a:latin typeface="Century Gothic" panose="020B0502020202020204" pitchFamily="34" charset="0"/>
                          <a:ea typeface="Times New Roman" panose="02020603050405020304" pitchFamily="18" charset="0"/>
                          <a:cs typeface="Times New Roman" panose="02020603050405020304" pitchFamily="18" charset="0"/>
                        </a:rPr>
                        <a:t>15:11-24</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verkwis</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6000"/>
                        </a:lnSpc>
                        <a:spcAft>
                          <a:spcPts val="0"/>
                        </a:spcAft>
                      </a:pPr>
                      <a:r>
                        <a:rPr lang="en-ZA" sz="2000">
                          <a:effectLst/>
                          <a:latin typeface="Century Gothic" panose="020B0502020202020204" pitchFamily="34" charset="0"/>
                          <a:ea typeface="Times New Roman" panose="02020603050405020304" pitchFamily="18" charset="0"/>
                          <a:cs typeface="Times New Roman" panose="02020603050405020304" pitchFamily="18" charset="0"/>
                        </a:rPr>
                        <a:t>Die Onregverdige Rakker.</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a:effectLst/>
                          <a:latin typeface="Century Gothic" panose="020B0502020202020204" pitchFamily="34" charset="0"/>
                          <a:ea typeface="Times New Roman" panose="02020603050405020304" pitchFamily="18" charset="0"/>
                          <a:cs typeface="Times New Roman" panose="02020603050405020304" pitchFamily="18" charset="0"/>
                        </a:rPr>
                        <a:t>(VERLORE, maar besef dit voordat dit te laat is)</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b="1" i="1">
                          <a:effectLst/>
                          <a:latin typeface="Century Gothic" panose="020B0502020202020204" pitchFamily="34" charset="0"/>
                          <a:ea typeface="Times New Roman" panose="02020603050405020304" pitchFamily="18" charset="0"/>
                          <a:cs typeface="Times New Roman" panose="02020603050405020304" pitchFamily="18" charset="0"/>
                        </a:rPr>
                        <a:t>16:1-9</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a:effectLst/>
                          <a:latin typeface="Century Gothic" panose="020B0502020202020204" pitchFamily="34" charset="0"/>
                          <a:ea typeface="Times New Roman" panose="02020603050405020304" pitchFamily="18" charset="0"/>
                          <a:cs typeface="Times New Roman" panose="02020603050405020304" pitchFamily="18" charset="0"/>
                        </a:rPr>
                        <a:t>‘verkwis’</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5856527"/>
                  </a:ext>
                </a:extLst>
              </a:tr>
              <a:tr h="2517947">
                <a:tc>
                  <a:txBody>
                    <a:bodyPr/>
                    <a:lstStyle/>
                    <a:p>
                      <a:pPr algn="ctr">
                        <a:lnSpc>
                          <a:spcPct val="106000"/>
                        </a:lnSpc>
                        <a:spcAft>
                          <a:spcPts val="0"/>
                        </a:spcAft>
                      </a:pP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Fariseërs</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&amp;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Skrifgeleerdes</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Murmureer</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oor</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Jesus, maar is VERLORE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buite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die huis) </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b="1" i="1" dirty="0">
                          <a:effectLst/>
                          <a:latin typeface="Century Gothic" panose="020B0502020202020204" pitchFamily="34" charset="0"/>
                          <a:ea typeface="Times New Roman" panose="02020603050405020304" pitchFamily="18" charset="0"/>
                          <a:cs typeface="Times New Roman" panose="02020603050405020304" pitchFamily="18" charset="0"/>
                        </a:rPr>
                        <a:t>15:2</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Verlore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Penning.</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Vb</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Vir</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die VROUE]</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(VERLORE in die huis, maar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besef</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dit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nie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b="1" i="1" dirty="0">
                          <a:effectLst/>
                          <a:latin typeface="Century Gothic" panose="020B0502020202020204" pitchFamily="34" charset="0"/>
                          <a:ea typeface="Times New Roman" panose="02020603050405020304" pitchFamily="18" charset="0"/>
                          <a:cs typeface="Times New Roman" panose="02020603050405020304" pitchFamily="18" charset="0"/>
                        </a:rPr>
                        <a:t>15:8-10</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Verlore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Ouer</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Seun</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(VERLORE in die huis, maar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besef</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dit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nie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b="1" i="1" dirty="0">
                          <a:effectLst/>
                          <a:latin typeface="Century Gothic" panose="020B0502020202020204" pitchFamily="34" charset="0"/>
                          <a:ea typeface="Times New Roman" panose="02020603050405020304" pitchFamily="18" charset="0"/>
                          <a:cs typeface="Times New Roman" panose="02020603050405020304" pitchFamily="18" charset="0"/>
                        </a:rPr>
                        <a:t>15:25-32</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‘self-righteous’</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Die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Ryk</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Man.</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(VERLORE, maar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besef</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dit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nie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totdat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dit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te</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000" dirty="0" err="1">
                          <a:effectLst/>
                          <a:latin typeface="Century Gothic" panose="020B0502020202020204" pitchFamily="34" charset="0"/>
                          <a:ea typeface="Times New Roman" panose="02020603050405020304" pitchFamily="18" charset="0"/>
                          <a:cs typeface="Times New Roman" panose="02020603050405020304" pitchFamily="18" charset="0"/>
                        </a:rPr>
                        <a:t>laat</a:t>
                      </a: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 is)</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b="1" i="1" dirty="0">
                          <a:effectLst/>
                          <a:latin typeface="Century Gothic" panose="020B0502020202020204" pitchFamily="34" charset="0"/>
                          <a:ea typeface="Times New Roman" panose="02020603050405020304" pitchFamily="18" charset="0"/>
                          <a:cs typeface="Times New Roman" panose="02020603050405020304" pitchFamily="18" charset="0"/>
                        </a:rPr>
                        <a:t>16:19-31</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6000"/>
                        </a:lnSpc>
                        <a:spcAft>
                          <a:spcPts val="0"/>
                        </a:spcAft>
                      </a:pPr>
                      <a:r>
                        <a:rPr lang="en-ZA" sz="2000" dirty="0">
                          <a:effectLst/>
                          <a:latin typeface="Century Gothic" panose="020B0502020202020204" pitchFamily="34" charset="0"/>
                          <a:ea typeface="Times New Roman" panose="02020603050405020304" pitchFamily="18" charset="0"/>
                          <a:cs typeface="Times New Roman" panose="02020603050405020304" pitchFamily="18" charset="0"/>
                        </a:rPr>
                        <a:t>‘self-righteous’</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1516826"/>
                  </a:ext>
                </a:extLst>
              </a:tr>
            </a:tbl>
          </a:graphicData>
        </a:graphic>
      </p:graphicFrame>
    </p:spTree>
    <p:extLst>
      <p:ext uri="{BB962C8B-B14F-4D97-AF65-F5344CB8AC3E}">
        <p14:creationId xmlns:p14="http://schemas.microsoft.com/office/powerpoint/2010/main" val="14090775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Woordtjie ‘innig jammer’, ‘compassion’.</a:t>
            </a:r>
          </a:p>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Gr: ‘splangkh-nid'-zom-ahee’ (splagchnizomai) impliseer Jesus in ‘n GELYKENIS of sê direk Hy het so GEVOEL…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967801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Gepaardgaande MANIFESTASIES van die HEILIGE GEES…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514350" indent="-514350">
              <a:spcBef>
                <a:spcPts val="0"/>
              </a:spcBef>
              <a:buClrTx/>
              <a:buSzPts val="3000"/>
              <a:buFont typeface="+mj-lt"/>
              <a:buAutoNum type="arabicPeriod"/>
            </a:pPr>
            <a:r>
              <a:rPr lang="en-US" sz="3200" i="1" dirty="0">
                <a:solidFill>
                  <a:schemeClr val="dk1"/>
                </a:solidFill>
                <a:latin typeface="Century Gothic"/>
                <a:ea typeface="Century Gothic"/>
                <a:cs typeface="Century Gothic"/>
                <a:sym typeface="Century Gothic"/>
              </a:rPr>
              <a:t>VOORSIENING </a:t>
            </a:r>
            <a:r>
              <a:rPr lang="en-US" sz="3200" i="1" dirty="0" err="1">
                <a:solidFill>
                  <a:schemeClr val="dk1"/>
                </a:solidFill>
                <a:latin typeface="Century Gothic"/>
                <a:ea typeface="Century Gothic"/>
                <a:cs typeface="Century Gothic"/>
                <a:sym typeface="Century Gothic"/>
              </a:rPr>
              <a:t>soos</a:t>
            </a:r>
            <a:r>
              <a:rPr lang="en-US" sz="3200" i="1" dirty="0">
                <a:solidFill>
                  <a:schemeClr val="dk1"/>
                </a:solidFill>
                <a:latin typeface="Century Gothic"/>
                <a:ea typeface="Century Gothic"/>
                <a:cs typeface="Century Gothic"/>
                <a:sym typeface="Century Gothic"/>
              </a:rPr>
              <a:t> om die </a:t>
            </a:r>
            <a:r>
              <a:rPr lang="en-US" sz="3200" i="1" dirty="0" err="1">
                <a:solidFill>
                  <a:schemeClr val="dk1"/>
                </a:solidFill>
                <a:latin typeface="Century Gothic"/>
                <a:ea typeface="Century Gothic"/>
                <a:cs typeface="Century Gothic"/>
                <a:sym typeface="Century Gothic"/>
              </a:rPr>
              <a:t>skares</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te</a:t>
            </a:r>
            <a:r>
              <a:rPr lang="en-US" sz="3200" i="1" dirty="0">
                <a:solidFill>
                  <a:schemeClr val="dk1"/>
                </a:solidFill>
                <a:latin typeface="Century Gothic"/>
                <a:ea typeface="Century Gothic"/>
                <a:cs typeface="Century Gothic"/>
                <a:sym typeface="Century Gothic"/>
              </a:rPr>
              <a:t> VOED… </a:t>
            </a:r>
          </a:p>
          <a:p>
            <a:pPr marL="514350" indent="-514350">
              <a:spcBef>
                <a:spcPts val="0"/>
              </a:spcBef>
              <a:buClrTx/>
              <a:buSzPts val="3000"/>
              <a:buFont typeface="+mj-lt"/>
              <a:buAutoNum type="arabicPeriod"/>
            </a:pPr>
            <a:r>
              <a:rPr lang="en-US" sz="3200" i="1" dirty="0">
                <a:solidFill>
                  <a:schemeClr val="dk1"/>
                </a:solidFill>
                <a:latin typeface="Century Gothic"/>
                <a:ea typeface="Century Gothic"/>
                <a:cs typeface="Century Gothic"/>
                <a:sym typeface="Century Gothic"/>
              </a:rPr>
              <a:t>VERGIFNIS </a:t>
            </a:r>
            <a:r>
              <a:rPr lang="en-US" sz="3200" i="1" dirty="0" err="1">
                <a:solidFill>
                  <a:schemeClr val="dk1"/>
                </a:solidFill>
                <a:latin typeface="Century Gothic"/>
                <a:ea typeface="Century Gothic"/>
                <a:cs typeface="Century Gothic"/>
                <a:sym typeface="Century Gothic"/>
              </a:rPr>
              <a:t>soos</a:t>
            </a:r>
            <a:r>
              <a:rPr lang="en-US" sz="3200" i="1" dirty="0">
                <a:solidFill>
                  <a:schemeClr val="dk1"/>
                </a:solidFill>
                <a:latin typeface="Century Gothic"/>
                <a:ea typeface="Century Gothic"/>
                <a:cs typeface="Century Gothic"/>
                <a:sym typeface="Century Gothic"/>
              </a:rPr>
              <a:t> die GELYKENIS van die BARMHARTIGE KONING &amp; ONBARMHARTIGE SKULDEISER.</a:t>
            </a:r>
          </a:p>
          <a:p>
            <a:pPr marL="514350" indent="-514350">
              <a:spcBef>
                <a:spcPts val="0"/>
              </a:spcBef>
              <a:buClrTx/>
              <a:buSzPts val="3000"/>
              <a:buFont typeface="+mj-lt"/>
              <a:buAutoNum type="arabicPeriod"/>
            </a:pPr>
            <a:r>
              <a:rPr lang="en-US" sz="3200" i="1" dirty="0">
                <a:solidFill>
                  <a:schemeClr val="dk1"/>
                </a:solidFill>
                <a:latin typeface="Century Gothic"/>
                <a:ea typeface="Century Gothic"/>
                <a:cs typeface="Century Gothic"/>
                <a:sym typeface="Century Gothic"/>
              </a:rPr>
              <a:t>GENESING… </a:t>
            </a:r>
          </a:p>
          <a:p>
            <a:pPr marL="514350" indent="-514350">
              <a:spcBef>
                <a:spcPts val="0"/>
              </a:spcBef>
              <a:buClrTx/>
              <a:buSzPts val="3000"/>
              <a:buFont typeface="+mj-lt"/>
              <a:buAutoNum type="arabicPeriod"/>
            </a:pPr>
            <a:r>
              <a:rPr lang="en-US" sz="3200" i="1" dirty="0">
                <a:solidFill>
                  <a:schemeClr val="dk1"/>
                </a:solidFill>
                <a:latin typeface="Century Gothic"/>
                <a:ea typeface="Century Gothic"/>
                <a:cs typeface="Century Gothic"/>
                <a:sym typeface="Century Gothic"/>
              </a:rPr>
              <a:t>BEVRYDING… </a:t>
            </a:r>
          </a:p>
          <a:p>
            <a:pPr marL="0" indent="0">
              <a:spcBef>
                <a:spcPts val="0"/>
              </a:spcBef>
              <a:buClr>
                <a:srgbClr val="31B6FD"/>
              </a:buClr>
              <a:buSzPts val="3000"/>
              <a:buNone/>
            </a:pP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749078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Gepaardgaande MANIFESTASIES van die HEILIGE GEES…</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514350" indent="-514350">
              <a:spcBef>
                <a:spcPts val="0"/>
              </a:spcBef>
              <a:buClrTx/>
              <a:buSzPts val="3000"/>
              <a:buFont typeface="+mj-lt"/>
              <a:buAutoNum type="arabicPeriod" startAt="5"/>
            </a:pPr>
            <a:r>
              <a:rPr lang="en-US" sz="3200" i="1" dirty="0">
                <a:solidFill>
                  <a:schemeClr val="dk1"/>
                </a:solidFill>
                <a:latin typeface="Century Gothic"/>
                <a:ea typeface="Century Gothic"/>
                <a:cs typeface="Century Gothic"/>
                <a:sym typeface="Century Gothic"/>
              </a:rPr>
              <a:t>BEMOEDIGING…</a:t>
            </a:r>
          </a:p>
          <a:p>
            <a:pPr marL="514350" indent="-514350">
              <a:spcBef>
                <a:spcPts val="0"/>
              </a:spcBef>
              <a:buClrTx/>
              <a:buSzPts val="3000"/>
              <a:buFont typeface="+mj-lt"/>
              <a:buAutoNum type="arabicPeriod" startAt="5"/>
            </a:pPr>
            <a:r>
              <a:rPr lang="en-US" sz="3200" i="1" dirty="0">
                <a:solidFill>
                  <a:schemeClr val="dk1"/>
                </a:solidFill>
                <a:latin typeface="Century Gothic"/>
                <a:ea typeface="Century Gothic"/>
                <a:cs typeface="Century Gothic"/>
                <a:sym typeface="Century Gothic"/>
              </a:rPr>
              <a:t>WONDERWERKE </a:t>
            </a:r>
            <a:r>
              <a:rPr lang="en-US" sz="3200" i="1" dirty="0" err="1">
                <a:solidFill>
                  <a:schemeClr val="dk1"/>
                </a:solidFill>
                <a:latin typeface="Century Gothic"/>
                <a:ea typeface="Century Gothic"/>
                <a:cs typeface="Century Gothic"/>
                <a:sym typeface="Century Gothic"/>
              </a:rPr>
              <a:t>soos</a:t>
            </a:r>
            <a:r>
              <a:rPr lang="en-US" sz="3200" i="1" dirty="0">
                <a:solidFill>
                  <a:schemeClr val="dk1"/>
                </a:solidFill>
                <a:latin typeface="Century Gothic"/>
                <a:ea typeface="Century Gothic"/>
                <a:cs typeface="Century Gothic"/>
                <a:sym typeface="Century Gothic"/>
              </a:rPr>
              <a:t> OPWEKKING van WEDUWEE se </a:t>
            </a:r>
            <a:r>
              <a:rPr lang="en-US" sz="3200" i="1" dirty="0" err="1">
                <a:solidFill>
                  <a:schemeClr val="dk1"/>
                </a:solidFill>
                <a:latin typeface="Century Gothic"/>
                <a:ea typeface="Century Gothic"/>
                <a:cs typeface="Century Gothic"/>
                <a:sym typeface="Century Gothic"/>
              </a:rPr>
              <a:t>seun</a:t>
            </a:r>
            <a:r>
              <a:rPr lang="en-US" sz="3200" i="1" dirty="0">
                <a:solidFill>
                  <a:schemeClr val="dk1"/>
                </a:solidFill>
                <a:latin typeface="Century Gothic"/>
                <a:ea typeface="Century Gothic"/>
                <a:cs typeface="Century Gothic"/>
                <a:sym typeface="Century Gothic"/>
              </a:rPr>
              <a:t>…</a:t>
            </a:r>
          </a:p>
          <a:p>
            <a:pPr marL="514350" indent="-514350">
              <a:spcBef>
                <a:spcPts val="0"/>
              </a:spcBef>
              <a:buClrTx/>
              <a:buSzPts val="3000"/>
              <a:buFont typeface="+mj-lt"/>
              <a:buAutoNum type="arabicPeriod" startAt="5"/>
            </a:pPr>
            <a:r>
              <a:rPr lang="en-US" sz="3200" i="1" dirty="0">
                <a:solidFill>
                  <a:schemeClr val="dk1"/>
                </a:solidFill>
                <a:latin typeface="Century Gothic"/>
                <a:ea typeface="Century Gothic"/>
                <a:cs typeface="Century Gothic"/>
                <a:sym typeface="Century Gothic"/>
              </a:rPr>
              <a:t>HULP VERLENING </a:t>
            </a:r>
            <a:r>
              <a:rPr lang="en-US" sz="3200" i="1" dirty="0" err="1">
                <a:solidFill>
                  <a:schemeClr val="dk1"/>
                </a:solidFill>
                <a:latin typeface="Century Gothic"/>
                <a:ea typeface="Century Gothic"/>
                <a:cs typeface="Century Gothic"/>
                <a:sym typeface="Century Gothic"/>
              </a:rPr>
              <a:t>soos</a:t>
            </a:r>
            <a:r>
              <a:rPr lang="en-US" sz="3200" i="1" dirty="0">
                <a:solidFill>
                  <a:schemeClr val="dk1"/>
                </a:solidFill>
                <a:latin typeface="Century Gothic"/>
                <a:ea typeface="Century Gothic"/>
                <a:cs typeface="Century Gothic"/>
                <a:sym typeface="Century Gothic"/>
              </a:rPr>
              <a:t> BARMHARTIGE SAMARITAAN.</a:t>
            </a:r>
          </a:p>
          <a:p>
            <a:pPr marL="514350" indent="-514350">
              <a:spcBef>
                <a:spcPts val="0"/>
              </a:spcBef>
              <a:buClrTx/>
              <a:buSzPts val="3000"/>
              <a:buFont typeface="+mj-lt"/>
              <a:buAutoNum type="arabicPeriod" startAt="5"/>
            </a:pPr>
            <a:r>
              <a:rPr lang="en-US" sz="3200" i="1" dirty="0">
                <a:solidFill>
                  <a:schemeClr val="dk1"/>
                </a:solidFill>
                <a:latin typeface="Century Gothic"/>
                <a:ea typeface="Century Gothic"/>
                <a:cs typeface="Century Gothic"/>
                <a:sym typeface="Century Gothic"/>
              </a:rPr>
              <a:t>LERING…Mk 6:34. ‘</a:t>
            </a:r>
            <a:r>
              <a:rPr lang="en-US" sz="3200" i="1" dirty="0" err="1">
                <a:solidFill>
                  <a:schemeClr val="dk1"/>
                </a:solidFill>
                <a:latin typeface="Century Gothic"/>
                <a:ea typeface="Century Gothic"/>
                <a:cs typeface="Century Gothic"/>
                <a:sym typeface="Century Gothic"/>
              </a:rPr>
              <a:t>En</a:t>
            </a:r>
            <a:r>
              <a:rPr lang="en-US" sz="3200" i="1" dirty="0">
                <a:solidFill>
                  <a:schemeClr val="dk1"/>
                </a:solidFill>
                <a:latin typeface="Century Gothic"/>
                <a:ea typeface="Century Gothic"/>
                <a:cs typeface="Century Gothic"/>
                <a:sym typeface="Century Gothic"/>
              </a:rPr>
              <a:t> toe Jesus </a:t>
            </a:r>
            <a:r>
              <a:rPr lang="en-US" sz="3200" i="1" dirty="0" err="1">
                <a:solidFill>
                  <a:schemeClr val="dk1"/>
                </a:solidFill>
                <a:latin typeface="Century Gothic"/>
                <a:ea typeface="Century Gothic"/>
                <a:cs typeface="Century Gothic"/>
                <a:sym typeface="Century Gothic"/>
              </a:rPr>
              <a:t>uitklim</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sien</a:t>
            </a:r>
            <a:r>
              <a:rPr lang="en-US" sz="3200" i="1" dirty="0">
                <a:solidFill>
                  <a:schemeClr val="dk1"/>
                </a:solidFill>
                <a:latin typeface="Century Gothic"/>
                <a:ea typeface="Century Gothic"/>
                <a:cs typeface="Century Gothic"/>
                <a:sym typeface="Century Gothic"/>
              </a:rPr>
              <a:t> Hy ‘n </a:t>
            </a:r>
            <a:r>
              <a:rPr lang="en-US" sz="3200" i="1" dirty="0" err="1">
                <a:solidFill>
                  <a:schemeClr val="dk1"/>
                </a:solidFill>
                <a:latin typeface="Century Gothic"/>
                <a:ea typeface="Century Gothic"/>
                <a:cs typeface="Century Gothic"/>
                <a:sym typeface="Century Gothic"/>
              </a:rPr>
              <a:t>groot</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menigte</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en</a:t>
            </a:r>
            <a:r>
              <a:rPr lang="en-US" sz="3200" i="1" dirty="0">
                <a:solidFill>
                  <a:schemeClr val="dk1"/>
                </a:solidFill>
                <a:latin typeface="Century Gothic"/>
                <a:ea typeface="Century Gothic"/>
                <a:cs typeface="Century Gothic"/>
                <a:sym typeface="Century Gothic"/>
              </a:rPr>
              <a:t> Hy het </a:t>
            </a:r>
            <a:r>
              <a:rPr lang="en-US" sz="3200" i="1" dirty="0" err="1">
                <a:solidFill>
                  <a:schemeClr val="dk1"/>
                </a:solidFill>
                <a:latin typeface="Century Gothic"/>
                <a:ea typeface="Century Gothic"/>
                <a:cs typeface="Century Gothic"/>
                <a:sym typeface="Century Gothic"/>
              </a:rPr>
              <a:t>vir</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hulle</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innig</a:t>
            </a:r>
            <a:r>
              <a:rPr lang="en-US" sz="3200" i="1" dirty="0">
                <a:solidFill>
                  <a:schemeClr val="dk1"/>
                </a:solidFill>
                <a:latin typeface="Century Gothic"/>
                <a:ea typeface="Century Gothic"/>
                <a:cs typeface="Century Gothic"/>
                <a:sym typeface="Century Gothic"/>
              </a:rPr>
              <a:t> jammer </a:t>
            </a:r>
            <a:r>
              <a:rPr lang="en-US" sz="3200" i="1" dirty="0" err="1">
                <a:solidFill>
                  <a:schemeClr val="dk1"/>
                </a:solidFill>
                <a:latin typeface="Century Gothic"/>
                <a:ea typeface="Century Gothic"/>
                <a:cs typeface="Century Gothic"/>
                <a:sym typeface="Century Gothic"/>
              </a:rPr>
              <a:t>gevoel</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omdat</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hulle</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soos</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skape</a:t>
            </a:r>
            <a:r>
              <a:rPr lang="en-US" sz="3200" i="1" dirty="0">
                <a:solidFill>
                  <a:schemeClr val="dk1"/>
                </a:solidFill>
                <a:latin typeface="Century Gothic"/>
                <a:ea typeface="Century Gothic"/>
                <a:cs typeface="Century Gothic"/>
                <a:sym typeface="Century Gothic"/>
              </a:rPr>
              <a:t> sonder herder was; </a:t>
            </a:r>
            <a:r>
              <a:rPr lang="en-US" sz="3200" i="1" dirty="0" err="1">
                <a:solidFill>
                  <a:schemeClr val="dk1"/>
                </a:solidFill>
                <a:latin typeface="Century Gothic"/>
                <a:ea typeface="Century Gothic"/>
                <a:cs typeface="Century Gothic"/>
                <a:sym typeface="Century Gothic"/>
              </a:rPr>
              <a:t>en</a:t>
            </a:r>
            <a:r>
              <a:rPr lang="en-US" sz="3200" i="1" dirty="0">
                <a:solidFill>
                  <a:schemeClr val="dk1"/>
                </a:solidFill>
                <a:latin typeface="Century Gothic"/>
                <a:ea typeface="Century Gothic"/>
                <a:cs typeface="Century Gothic"/>
                <a:sym typeface="Century Gothic"/>
              </a:rPr>
              <a:t> Hy het </a:t>
            </a:r>
            <a:r>
              <a:rPr lang="en-US" sz="3200" i="1" dirty="0" err="1">
                <a:solidFill>
                  <a:schemeClr val="dk1"/>
                </a:solidFill>
                <a:latin typeface="Century Gothic"/>
                <a:ea typeface="Century Gothic"/>
                <a:cs typeface="Century Gothic"/>
                <a:sym typeface="Century Gothic"/>
              </a:rPr>
              <a:t>hulle</a:t>
            </a:r>
            <a:r>
              <a:rPr lang="en-US" sz="3200" i="1" dirty="0">
                <a:solidFill>
                  <a:schemeClr val="dk1"/>
                </a:solidFill>
                <a:latin typeface="Century Gothic"/>
                <a:ea typeface="Century Gothic"/>
                <a:cs typeface="Century Gothic"/>
                <a:sym typeface="Century Gothic"/>
              </a:rPr>
              <a:t> </a:t>
            </a:r>
            <a:r>
              <a:rPr lang="en-US" sz="3200" i="1" dirty="0" err="1">
                <a:solidFill>
                  <a:schemeClr val="dk1"/>
                </a:solidFill>
                <a:latin typeface="Century Gothic"/>
                <a:ea typeface="Century Gothic"/>
                <a:cs typeface="Century Gothic"/>
                <a:sym typeface="Century Gothic"/>
              </a:rPr>
              <a:t>baie</a:t>
            </a:r>
            <a:r>
              <a:rPr lang="en-US" sz="3200" i="1" dirty="0">
                <a:solidFill>
                  <a:schemeClr val="dk1"/>
                </a:solidFill>
                <a:latin typeface="Century Gothic"/>
                <a:ea typeface="Century Gothic"/>
                <a:cs typeface="Century Gothic"/>
                <a:sym typeface="Century Gothic"/>
              </a:rPr>
              <a:t> dinge begin leer.’</a:t>
            </a:r>
          </a:p>
          <a:p>
            <a:pPr marL="0" indent="0">
              <a:spcBef>
                <a:spcPts val="0"/>
              </a:spcBef>
              <a:buClr>
                <a:srgbClr val="31B6FD"/>
              </a:buClr>
              <a:buSzPts val="3000"/>
              <a:buNone/>
            </a:pP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3152419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lgn="ctr">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lgn="ctr">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Dis die KERN van die HART van God…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3961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15:20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toe hy nog ver was, het sy vader hom gesien en innig jammer vir hom gevoel en gehardloop en hom omhels en hartlik gesoen.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9947612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Aangesien baie onderneem het om ‘n verhaal op te stel oor die dinge wat onder ons al vervul is, soos hulle wat van die begin af ooggetuies en dienaars van die Woord was, dit aan ons oorgelewer het, het ek ook dit goedgedink, hooggeagte Theófilus, nadat ek van voor af alles noukeurig ondersoek het, om dit in volgorde aan u te skrywe, sodat u met volle sekerheid kan weet die dinge waaromtrent u onderrig is.</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303768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24:33-53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staan hulle in dieselfde uur op en gaan na Jerusalem terug en vind die elf en die wat saam met hulle bymekaar was, wat sê: Die Here het waarlik opgestaan en het aan Simon verskyn.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25996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24:33-53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vertel hulle wat op die pad gebeur het en hoe Hy aan hulle bekend geword het by die breking van die brood. En terwyl hulle hieroor praat, staan Jesus self in hul midde en sê vir hulle: Vrede vir julle! Toe het hulle verskrik en baie bang geword en gemeen dat hulle ‘n gees sien.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2295201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24:33-53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sê vir hulle: Waarom is julle ontsteld en waarom kom daar twyfel in julle hart op? Kyk na my hande en my voete, want dit is Ek self. Voel aan My en kyk; want ‘n gees het nie vlees en bene soos julle sien dat Ek het nie.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712912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24:33-53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terwyl Hy dit sê, wys Hy hulle sy hande en sy voete. En toe hulle van blydskap nog nie kon glo nie en hulle verwonder, sê Hy vir hulle: Het julle hier iets om te eet? Daarop gee hulle Hom ‘n stuk gebraaide vis en ‘n stuk heuningkoek. En Hy het dit geneem en voor hulle oë geëet. </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406542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24:33-53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sê vir hulle: Dit is die woorde wat Ek met julle gespreek het toe Ek nog by julle was, dat alles wat oor My geskrywe is in die wet van Moses en die profete en die psalms, vervul moet word.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76735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24:33-53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open Hy hulle verstand om die Skrifte te verstaan. En Hy sê vir hulle: So is dit geskrywe, en so moes die Christus ly en op die derde dag uit die dode opstaan, en bekering en vergewing van sondes in sy Naam verkondig word aan al die nasies, van Jerusalem af en verder. En julle is getuies van hierdie dinge. </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216466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24:33-53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En kyk, Ek stuur die belofte van my Vader op julle. Maar julle moet in die stad Jerusalem bly totdat julle toegerus is met krag uit die hoogte. En Hy het hulle uitgelei tot by Betánië. En Hy het sy hande opgehef en hulle geseën. En terwyl Hy hulle seën, het Hy van hulle geskei en is in die hemel opgeneem. En hulle het Hom aanbid en na Jerusalem teruggegaan met groot blydskap. En hulle was gedurig in die tempel en het God geprys en gedank. Amen.</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633397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1118940"/>
            <a:ext cx="6951800"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THE GOSPEL OF THE KINGDOM IV</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127143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Daar was in die dae van Herodes, koning van Judéa, ‘n sekere priester met die naam van Sagaría, uit die afdeling van Abía; en sy vrou was uit die dogters van Aäron, en haar naam was Elisabet.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677661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hulle was altwee regverdig voor God en het in al die gebooie en regte van die Here onberispelik gewandel. En hulle het geen kind gehad nie, omdat Elisabet onvrugbaar was en albei op ver gevorderde leeftyd.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000041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terwyl hy besig was om die priesteramp voor God te bedien in die beurt van sy afdeling, het die lot volgens priesterlike gewoonte op hom geval om in te gaan in die tempel van die Here en reukwerk te brand.</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685433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hele menigte van die volk was buite, besig om te bid op die uur van die reukoffer. Toe verskyn daar aan hom ‘n engel van die Here, wat aan die regterkant van die reukofferaltaar staan. En toe Sagaría hom sien, was hy ontsteld, en vrees het hom oorval.</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794816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Maar die engel sê vir hom: Moenie vrees nie, Sagaría, want jou gebed is verhoor, en jou vrou Elisabet sal vir jou ‘n seun baar, en jy moet hom Johannes noem. En hy sal blydskap en verheuging vir jou wees, en baie sal oor sy geboorte bly wees; want hy sal groot wees voor die Here. En wyn en sterk drank sal hy nooit drink nie, en hy sal vervul word met die Heilige Gees reeds van die skoot van sy moeder af. En hy sal baie van die kinders van Israel bekeer tot die Here hulle God.</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551030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Lukas 1:1-45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sal voor Hom uit gaan in die gees en die krag van Elía, om die harte van die vaders terug te bring tot die kinders en die ongehoorsames tot die gesindheid van die regverdiges, om vir die Here ‘n toegeruste volk te berei.</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746088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653</TotalTime>
  <Words>2216</Words>
  <Application>Microsoft Macintosh PowerPoint</Application>
  <PresentationFormat>Widescreen</PresentationFormat>
  <Paragraphs>177</Paragraphs>
  <Slides>37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Century Gothic</vt:lpstr>
      <vt:lpstr>Symbol</vt:lpstr>
      <vt:lpstr>Office Theme</vt:lpstr>
      <vt:lpstr>THE GOSPEL OF THE KINGDOM IV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GOSPEL OF THE KINGDOM IV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35</cp:revision>
  <dcterms:created xsi:type="dcterms:W3CDTF">2020-05-26T13:44:35Z</dcterms:created>
  <dcterms:modified xsi:type="dcterms:W3CDTF">2020-08-16T11:35:41Z</dcterms:modified>
</cp:coreProperties>
</file>