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2"/>
  </p:notesMasterIdLst>
  <p:sldIdLst>
    <p:sldId id="370" r:id="rId2"/>
    <p:sldId id="414" r:id="rId3"/>
    <p:sldId id="415" r:id="rId4"/>
    <p:sldId id="416" r:id="rId5"/>
    <p:sldId id="392" r:id="rId6"/>
    <p:sldId id="417" r:id="rId7"/>
    <p:sldId id="418" r:id="rId8"/>
    <p:sldId id="419" r:id="rId9"/>
    <p:sldId id="420" r:id="rId10"/>
    <p:sldId id="421" r:id="rId11"/>
    <p:sldId id="422" r:id="rId12"/>
    <p:sldId id="256" r:id="rId13"/>
    <p:sldId id="393" r:id="rId14"/>
    <p:sldId id="423" r:id="rId15"/>
    <p:sldId id="424" r:id="rId16"/>
    <p:sldId id="425" r:id="rId17"/>
    <p:sldId id="426" r:id="rId18"/>
    <p:sldId id="428" r:id="rId19"/>
    <p:sldId id="429" r:id="rId20"/>
    <p:sldId id="430" r:id="rId21"/>
    <p:sldId id="431" r:id="rId22"/>
    <p:sldId id="432" r:id="rId23"/>
    <p:sldId id="433" r:id="rId24"/>
    <p:sldId id="434" r:id="rId25"/>
    <p:sldId id="435" r:id="rId26"/>
    <p:sldId id="436" r:id="rId27"/>
    <p:sldId id="437" r:id="rId28"/>
    <p:sldId id="439" r:id="rId29"/>
    <p:sldId id="440" r:id="rId30"/>
    <p:sldId id="441" r:id="rId31"/>
    <p:sldId id="438" r:id="rId32"/>
    <p:sldId id="442" r:id="rId33"/>
    <p:sldId id="443" r:id="rId34"/>
    <p:sldId id="447" r:id="rId35"/>
    <p:sldId id="445" r:id="rId36"/>
    <p:sldId id="446" r:id="rId37"/>
    <p:sldId id="444" r:id="rId38"/>
    <p:sldId id="448" r:id="rId39"/>
    <p:sldId id="449" r:id="rId40"/>
    <p:sldId id="450"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2Uw/DDbyBBuwPhDHJ3iEgw==" hashData="Cfk8kMYpw+uXUXZT6+79XHuY+7/q2b7SCZS6Pq62Bew62KFHuVGpCCYItWMTkqqrQQYnWmumpnm4YA62TE1izg=="/>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99" autoAdjust="0"/>
    <p:restoredTop sz="87347"/>
  </p:normalViewPr>
  <p:slideViewPr>
    <p:cSldViewPr snapToGrid="0" snapToObjects="1">
      <p:cViewPr varScale="1">
        <p:scale>
          <a:sx n="111" d="100"/>
          <a:sy n="111" d="100"/>
        </p:scale>
        <p:origin x="1296" y="200"/>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85994-54C3-6341-A23C-CB5D47131F8A}" type="datetimeFigureOut">
              <a:rPr lang="en-US" smtClean="0"/>
              <a:t>12/6/20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9C90CB-7686-744B-96D9-422CFC7D4FA6}" type="slidenum">
              <a:rPr lang="en-US" smtClean="0"/>
              <a:t>‹#›</a:t>
            </a:fld>
            <a:endParaRPr lang="en-US"/>
          </a:p>
        </p:txBody>
      </p:sp>
    </p:spTree>
    <p:extLst>
      <p:ext uri="{BB962C8B-B14F-4D97-AF65-F5344CB8AC3E}">
        <p14:creationId xmlns:p14="http://schemas.microsoft.com/office/powerpoint/2010/main" val="22516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a:t>
            </a:fld>
            <a:endParaRPr lang="en-US"/>
          </a:p>
        </p:txBody>
      </p:sp>
    </p:spTree>
    <p:extLst>
      <p:ext uri="{BB962C8B-B14F-4D97-AF65-F5344CB8AC3E}">
        <p14:creationId xmlns:p14="http://schemas.microsoft.com/office/powerpoint/2010/main" val="11884086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10</a:t>
            </a:fld>
            <a:endParaRPr lang="en-US"/>
          </a:p>
        </p:txBody>
      </p:sp>
    </p:spTree>
    <p:extLst>
      <p:ext uri="{BB962C8B-B14F-4D97-AF65-F5344CB8AC3E}">
        <p14:creationId xmlns:p14="http://schemas.microsoft.com/office/powerpoint/2010/main" val="14555544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11</a:t>
            </a:fld>
            <a:endParaRPr lang="en-US"/>
          </a:p>
        </p:txBody>
      </p:sp>
    </p:spTree>
    <p:extLst>
      <p:ext uri="{BB962C8B-B14F-4D97-AF65-F5344CB8AC3E}">
        <p14:creationId xmlns:p14="http://schemas.microsoft.com/office/powerpoint/2010/main" val="10274466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12</a:t>
            </a:fld>
            <a:endParaRPr lang="en-US"/>
          </a:p>
        </p:txBody>
      </p:sp>
    </p:spTree>
    <p:extLst>
      <p:ext uri="{BB962C8B-B14F-4D97-AF65-F5344CB8AC3E}">
        <p14:creationId xmlns:p14="http://schemas.microsoft.com/office/powerpoint/2010/main" val="12793174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13</a:t>
            </a:fld>
            <a:endParaRPr lang="en-US"/>
          </a:p>
        </p:txBody>
      </p:sp>
    </p:spTree>
    <p:extLst>
      <p:ext uri="{BB962C8B-B14F-4D97-AF65-F5344CB8AC3E}">
        <p14:creationId xmlns:p14="http://schemas.microsoft.com/office/powerpoint/2010/main" val="5254276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14</a:t>
            </a:fld>
            <a:endParaRPr lang="en-US"/>
          </a:p>
        </p:txBody>
      </p:sp>
    </p:spTree>
    <p:extLst>
      <p:ext uri="{BB962C8B-B14F-4D97-AF65-F5344CB8AC3E}">
        <p14:creationId xmlns:p14="http://schemas.microsoft.com/office/powerpoint/2010/main" val="19306775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15</a:t>
            </a:fld>
            <a:endParaRPr lang="en-US"/>
          </a:p>
        </p:txBody>
      </p:sp>
    </p:spTree>
    <p:extLst>
      <p:ext uri="{BB962C8B-B14F-4D97-AF65-F5344CB8AC3E}">
        <p14:creationId xmlns:p14="http://schemas.microsoft.com/office/powerpoint/2010/main" val="33545888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16</a:t>
            </a:fld>
            <a:endParaRPr lang="en-US"/>
          </a:p>
        </p:txBody>
      </p:sp>
    </p:spTree>
    <p:extLst>
      <p:ext uri="{BB962C8B-B14F-4D97-AF65-F5344CB8AC3E}">
        <p14:creationId xmlns:p14="http://schemas.microsoft.com/office/powerpoint/2010/main" val="37779229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17</a:t>
            </a:fld>
            <a:endParaRPr lang="en-US"/>
          </a:p>
        </p:txBody>
      </p:sp>
    </p:spTree>
    <p:extLst>
      <p:ext uri="{BB962C8B-B14F-4D97-AF65-F5344CB8AC3E}">
        <p14:creationId xmlns:p14="http://schemas.microsoft.com/office/powerpoint/2010/main" val="257011598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18</a:t>
            </a:fld>
            <a:endParaRPr lang="en-US"/>
          </a:p>
        </p:txBody>
      </p:sp>
    </p:spTree>
    <p:extLst>
      <p:ext uri="{BB962C8B-B14F-4D97-AF65-F5344CB8AC3E}">
        <p14:creationId xmlns:p14="http://schemas.microsoft.com/office/powerpoint/2010/main" val="15561012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19</a:t>
            </a:fld>
            <a:endParaRPr lang="en-US"/>
          </a:p>
        </p:txBody>
      </p:sp>
    </p:spTree>
    <p:extLst>
      <p:ext uri="{BB962C8B-B14F-4D97-AF65-F5344CB8AC3E}">
        <p14:creationId xmlns:p14="http://schemas.microsoft.com/office/powerpoint/2010/main" val="32154867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a:t>
            </a:fld>
            <a:endParaRPr lang="en-US"/>
          </a:p>
        </p:txBody>
      </p:sp>
    </p:spTree>
    <p:extLst>
      <p:ext uri="{BB962C8B-B14F-4D97-AF65-F5344CB8AC3E}">
        <p14:creationId xmlns:p14="http://schemas.microsoft.com/office/powerpoint/2010/main" val="195814252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20</a:t>
            </a:fld>
            <a:endParaRPr lang="en-US"/>
          </a:p>
        </p:txBody>
      </p:sp>
    </p:spTree>
    <p:extLst>
      <p:ext uri="{BB962C8B-B14F-4D97-AF65-F5344CB8AC3E}">
        <p14:creationId xmlns:p14="http://schemas.microsoft.com/office/powerpoint/2010/main" val="267301582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21</a:t>
            </a:fld>
            <a:endParaRPr lang="en-US"/>
          </a:p>
        </p:txBody>
      </p:sp>
    </p:spTree>
    <p:extLst>
      <p:ext uri="{BB962C8B-B14F-4D97-AF65-F5344CB8AC3E}">
        <p14:creationId xmlns:p14="http://schemas.microsoft.com/office/powerpoint/2010/main" val="413723537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22</a:t>
            </a:fld>
            <a:endParaRPr lang="en-US"/>
          </a:p>
        </p:txBody>
      </p:sp>
    </p:spTree>
    <p:extLst>
      <p:ext uri="{BB962C8B-B14F-4D97-AF65-F5344CB8AC3E}">
        <p14:creationId xmlns:p14="http://schemas.microsoft.com/office/powerpoint/2010/main" val="429312549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23</a:t>
            </a:fld>
            <a:endParaRPr lang="en-US"/>
          </a:p>
        </p:txBody>
      </p:sp>
    </p:spTree>
    <p:extLst>
      <p:ext uri="{BB962C8B-B14F-4D97-AF65-F5344CB8AC3E}">
        <p14:creationId xmlns:p14="http://schemas.microsoft.com/office/powerpoint/2010/main" val="16420583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24</a:t>
            </a:fld>
            <a:endParaRPr lang="en-US"/>
          </a:p>
        </p:txBody>
      </p:sp>
    </p:spTree>
    <p:extLst>
      <p:ext uri="{BB962C8B-B14F-4D97-AF65-F5344CB8AC3E}">
        <p14:creationId xmlns:p14="http://schemas.microsoft.com/office/powerpoint/2010/main" val="264217911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25</a:t>
            </a:fld>
            <a:endParaRPr lang="en-US"/>
          </a:p>
        </p:txBody>
      </p:sp>
    </p:spTree>
    <p:extLst>
      <p:ext uri="{BB962C8B-B14F-4D97-AF65-F5344CB8AC3E}">
        <p14:creationId xmlns:p14="http://schemas.microsoft.com/office/powerpoint/2010/main" val="270752228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26</a:t>
            </a:fld>
            <a:endParaRPr lang="en-US"/>
          </a:p>
        </p:txBody>
      </p:sp>
    </p:spTree>
    <p:extLst>
      <p:ext uri="{BB962C8B-B14F-4D97-AF65-F5344CB8AC3E}">
        <p14:creationId xmlns:p14="http://schemas.microsoft.com/office/powerpoint/2010/main" val="246096406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27</a:t>
            </a:fld>
            <a:endParaRPr lang="en-US"/>
          </a:p>
        </p:txBody>
      </p:sp>
    </p:spTree>
    <p:extLst>
      <p:ext uri="{BB962C8B-B14F-4D97-AF65-F5344CB8AC3E}">
        <p14:creationId xmlns:p14="http://schemas.microsoft.com/office/powerpoint/2010/main" val="198656987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28</a:t>
            </a:fld>
            <a:endParaRPr lang="en-US"/>
          </a:p>
        </p:txBody>
      </p:sp>
    </p:spTree>
    <p:extLst>
      <p:ext uri="{BB962C8B-B14F-4D97-AF65-F5344CB8AC3E}">
        <p14:creationId xmlns:p14="http://schemas.microsoft.com/office/powerpoint/2010/main" val="22122178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29</a:t>
            </a:fld>
            <a:endParaRPr lang="en-US"/>
          </a:p>
        </p:txBody>
      </p:sp>
    </p:spTree>
    <p:extLst>
      <p:ext uri="{BB962C8B-B14F-4D97-AF65-F5344CB8AC3E}">
        <p14:creationId xmlns:p14="http://schemas.microsoft.com/office/powerpoint/2010/main" val="32233935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a:t>
            </a:fld>
            <a:endParaRPr lang="en-US"/>
          </a:p>
        </p:txBody>
      </p:sp>
    </p:spTree>
    <p:extLst>
      <p:ext uri="{BB962C8B-B14F-4D97-AF65-F5344CB8AC3E}">
        <p14:creationId xmlns:p14="http://schemas.microsoft.com/office/powerpoint/2010/main" val="224194327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30</a:t>
            </a:fld>
            <a:endParaRPr lang="en-US"/>
          </a:p>
        </p:txBody>
      </p:sp>
    </p:spTree>
    <p:extLst>
      <p:ext uri="{BB962C8B-B14F-4D97-AF65-F5344CB8AC3E}">
        <p14:creationId xmlns:p14="http://schemas.microsoft.com/office/powerpoint/2010/main" val="346410343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31</a:t>
            </a:fld>
            <a:endParaRPr lang="en-US"/>
          </a:p>
        </p:txBody>
      </p:sp>
    </p:spTree>
    <p:extLst>
      <p:ext uri="{BB962C8B-B14F-4D97-AF65-F5344CB8AC3E}">
        <p14:creationId xmlns:p14="http://schemas.microsoft.com/office/powerpoint/2010/main" val="101500172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32</a:t>
            </a:fld>
            <a:endParaRPr lang="en-US"/>
          </a:p>
        </p:txBody>
      </p:sp>
    </p:spTree>
    <p:extLst>
      <p:ext uri="{BB962C8B-B14F-4D97-AF65-F5344CB8AC3E}">
        <p14:creationId xmlns:p14="http://schemas.microsoft.com/office/powerpoint/2010/main" val="158603571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33</a:t>
            </a:fld>
            <a:endParaRPr lang="en-US"/>
          </a:p>
        </p:txBody>
      </p:sp>
    </p:spTree>
    <p:extLst>
      <p:ext uri="{BB962C8B-B14F-4D97-AF65-F5344CB8AC3E}">
        <p14:creationId xmlns:p14="http://schemas.microsoft.com/office/powerpoint/2010/main" val="10648960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34</a:t>
            </a:fld>
            <a:endParaRPr lang="en-US"/>
          </a:p>
        </p:txBody>
      </p:sp>
    </p:spTree>
    <p:extLst>
      <p:ext uri="{BB962C8B-B14F-4D97-AF65-F5344CB8AC3E}">
        <p14:creationId xmlns:p14="http://schemas.microsoft.com/office/powerpoint/2010/main" val="708422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35</a:t>
            </a:fld>
            <a:endParaRPr lang="en-US"/>
          </a:p>
        </p:txBody>
      </p:sp>
    </p:spTree>
    <p:extLst>
      <p:ext uri="{BB962C8B-B14F-4D97-AF65-F5344CB8AC3E}">
        <p14:creationId xmlns:p14="http://schemas.microsoft.com/office/powerpoint/2010/main" val="186846438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36</a:t>
            </a:fld>
            <a:endParaRPr lang="en-US"/>
          </a:p>
        </p:txBody>
      </p:sp>
    </p:spTree>
    <p:extLst>
      <p:ext uri="{BB962C8B-B14F-4D97-AF65-F5344CB8AC3E}">
        <p14:creationId xmlns:p14="http://schemas.microsoft.com/office/powerpoint/2010/main" val="20695364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37</a:t>
            </a:fld>
            <a:endParaRPr lang="en-US"/>
          </a:p>
        </p:txBody>
      </p:sp>
    </p:spTree>
    <p:extLst>
      <p:ext uri="{BB962C8B-B14F-4D97-AF65-F5344CB8AC3E}">
        <p14:creationId xmlns:p14="http://schemas.microsoft.com/office/powerpoint/2010/main" val="129913369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38</a:t>
            </a:fld>
            <a:endParaRPr lang="en-US"/>
          </a:p>
        </p:txBody>
      </p:sp>
    </p:spTree>
    <p:extLst>
      <p:ext uri="{BB962C8B-B14F-4D97-AF65-F5344CB8AC3E}">
        <p14:creationId xmlns:p14="http://schemas.microsoft.com/office/powerpoint/2010/main" val="305909284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39</a:t>
            </a:fld>
            <a:endParaRPr lang="en-US"/>
          </a:p>
        </p:txBody>
      </p:sp>
    </p:spTree>
    <p:extLst>
      <p:ext uri="{BB962C8B-B14F-4D97-AF65-F5344CB8AC3E}">
        <p14:creationId xmlns:p14="http://schemas.microsoft.com/office/powerpoint/2010/main" val="28097669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a:t>
            </a:fld>
            <a:endParaRPr lang="en-US"/>
          </a:p>
        </p:txBody>
      </p:sp>
    </p:spTree>
    <p:extLst>
      <p:ext uri="{BB962C8B-B14F-4D97-AF65-F5344CB8AC3E}">
        <p14:creationId xmlns:p14="http://schemas.microsoft.com/office/powerpoint/2010/main" val="186399518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40</a:t>
            </a:fld>
            <a:endParaRPr lang="en-US"/>
          </a:p>
        </p:txBody>
      </p:sp>
    </p:spTree>
    <p:extLst>
      <p:ext uri="{BB962C8B-B14F-4D97-AF65-F5344CB8AC3E}">
        <p14:creationId xmlns:p14="http://schemas.microsoft.com/office/powerpoint/2010/main" val="20888522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a:t>
            </a:fld>
            <a:endParaRPr lang="en-US"/>
          </a:p>
        </p:txBody>
      </p:sp>
    </p:spTree>
    <p:extLst>
      <p:ext uri="{BB962C8B-B14F-4D97-AF65-F5344CB8AC3E}">
        <p14:creationId xmlns:p14="http://schemas.microsoft.com/office/powerpoint/2010/main" val="33611721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a:t>
            </a:fld>
            <a:endParaRPr lang="en-US"/>
          </a:p>
        </p:txBody>
      </p:sp>
    </p:spTree>
    <p:extLst>
      <p:ext uri="{BB962C8B-B14F-4D97-AF65-F5344CB8AC3E}">
        <p14:creationId xmlns:p14="http://schemas.microsoft.com/office/powerpoint/2010/main" val="11525290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7</a:t>
            </a:fld>
            <a:endParaRPr lang="en-US"/>
          </a:p>
        </p:txBody>
      </p:sp>
    </p:spTree>
    <p:extLst>
      <p:ext uri="{BB962C8B-B14F-4D97-AF65-F5344CB8AC3E}">
        <p14:creationId xmlns:p14="http://schemas.microsoft.com/office/powerpoint/2010/main" val="36984135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8</a:t>
            </a:fld>
            <a:endParaRPr lang="en-US"/>
          </a:p>
        </p:txBody>
      </p:sp>
    </p:spTree>
    <p:extLst>
      <p:ext uri="{BB962C8B-B14F-4D97-AF65-F5344CB8AC3E}">
        <p14:creationId xmlns:p14="http://schemas.microsoft.com/office/powerpoint/2010/main" val="34114866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9</a:t>
            </a:fld>
            <a:endParaRPr lang="en-US"/>
          </a:p>
        </p:txBody>
      </p:sp>
    </p:spTree>
    <p:extLst>
      <p:ext uri="{BB962C8B-B14F-4D97-AF65-F5344CB8AC3E}">
        <p14:creationId xmlns:p14="http://schemas.microsoft.com/office/powerpoint/2010/main" val="36225657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12/6/20</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12/6/20</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12/6/20</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12/6/20</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12/6/20</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12/6/20</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12/6/20</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12/6/20</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12/6/20</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12/6/20</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12/6/20</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12/6/20</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400" i="1" dirty="0">
                <a:solidFill>
                  <a:schemeClr val="dk1"/>
                </a:solidFill>
                <a:latin typeface="Century Gothic"/>
                <a:ea typeface="Century Gothic"/>
                <a:cs typeface="Century Gothic"/>
                <a:sym typeface="Century Gothic"/>
              </a:rPr>
              <a:t>‘As for you, son of man, your countrymen are talking together about you by the walls and at the doors of the houses, saying to each other, ‘Come and hear the message that has come from the Lord. My people come to you, as they usually do, and sit before you to listen to your words, but they do not put them into practice. With their mouths they express devotion, but their hearts are greedy for unjust gain.’</a:t>
            </a:r>
            <a:endParaRPr lang="en-US" sz="34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9583433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‘Anyone who listens to the Word but does not do what it says is like a man who looks at his face in a mirror and after looking at himself, goes away and immediately forgets what he looks like.</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01838540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But the man who looks intently into the perfect law that gives freedom and continues to do this, not forgetting what he has heard, but doing it – he will be blessed in what he does.’</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40806586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2620100" y="454794"/>
            <a:ext cx="6951800" cy="4023360"/>
          </a:xfrm>
          <a:prstGeom prst="rect">
            <a:avLst/>
          </a:prstGeom>
        </p:spPr>
        <p:txBody>
          <a:bodyPr>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DOERS OF THE WORD 2020</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211715667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lgn="ctr">
              <a:spcBef>
                <a:spcPts val="0"/>
              </a:spcBef>
              <a:buClr>
                <a:srgbClr val="31B6FD"/>
              </a:buClr>
              <a:buSzPts val="3000"/>
              <a:buNone/>
            </a:pPr>
            <a:endParaRPr lang="en-GB" sz="3600" b="1"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4800" b="1" i="1" dirty="0">
                <a:solidFill>
                  <a:schemeClr val="dk1"/>
                </a:solidFill>
                <a:latin typeface="Century Gothic"/>
                <a:ea typeface="Century Gothic"/>
                <a:cs typeface="Century Gothic"/>
                <a:sym typeface="Century Gothic"/>
              </a:rPr>
              <a:t>LIVING THE WILL OF GOD…</a:t>
            </a:r>
            <a:endParaRPr lang="en-US" sz="4800" b="1"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30120666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lgn="ctr">
              <a:spcBef>
                <a:spcPts val="0"/>
              </a:spcBef>
              <a:buClr>
                <a:srgbClr val="31B6FD"/>
              </a:buClr>
              <a:buSzPts val="3000"/>
              <a:buNone/>
            </a:pPr>
            <a:endParaRPr lang="en-GB" sz="3600" b="1"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4800" b="1" i="1" dirty="0">
                <a:solidFill>
                  <a:schemeClr val="dk1"/>
                </a:solidFill>
                <a:latin typeface="Century Gothic"/>
                <a:ea typeface="Century Gothic"/>
                <a:cs typeface="Century Gothic"/>
                <a:sym typeface="Century Gothic"/>
              </a:rPr>
              <a:t>THE IMPERATIVE OF THE LOCAL CHURCH…</a:t>
            </a:r>
            <a:endParaRPr lang="en-US" sz="4800" b="1"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95608881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lgn="ctr">
              <a:spcBef>
                <a:spcPts val="0"/>
              </a:spcBef>
              <a:buClr>
                <a:srgbClr val="31B6FD"/>
              </a:buClr>
              <a:buSzPts val="3000"/>
              <a:buNone/>
            </a:pPr>
            <a:endParaRPr lang="en-GB" sz="3600" b="1"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4800" b="1" i="1" dirty="0">
                <a:solidFill>
                  <a:schemeClr val="dk1"/>
                </a:solidFill>
                <a:latin typeface="Century Gothic"/>
                <a:ea typeface="Century Gothic"/>
                <a:cs typeface="Century Gothic"/>
                <a:sym typeface="Century Gothic"/>
              </a:rPr>
              <a:t>A SERIOUS COMMITMENT…</a:t>
            </a:r>
          </a:p>
          <a:p>
            <a:pPr marL="0" lvl="0" indent="0" algn="ctr">
              <a:spcBef>
                <a:spcPts val="0"/>
              </a:spcBef>
              <a:buClr>
                <a:srgbClr val="31B6FD"/>
              </a:buClr>
              <a:buSzPts val="3000"/>
              <a:buNone/>
            </a:pPr>
            <a:r>
              <a:rPr lang="en-US" sz="4000" i="1" dirty="0">
                <a:solidFill>
                  <a:schemeClr val="dk1"/>
                </a:solidFill>
                <a:latin typeface="Century Gothic"/>
                <a:ea typeface="Century Gothic"/>
                <a:cs typeface="Century Gothic"/>
                <a:sym typeface="Century Gothic"/>
              </a:rPr>
              <a:t>BELYDENIS, BYWONING, BYDRAE, BEDIENING &amp; BROEDERSKAP.</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78485124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lgn="ctr">
              <a:spcBef>
                <a:spcPts val="0"/>
              </a:spcBef>
              <a:buClr>
                <a:srgbClr val="31B6FD"/>
              </a:buClr>
              <a:buSzPts val="3000"/>
              <a:buNone/>
            </a:pPr>
            <a:endParaRPr lang="en-GB" sz="3600" b="1"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4800" b="1" i="1" dirty="0">
                <a:solidFill>
                  <a:schemeClr val="dk1"/>
                </a:solidFill>
                <a:latin typeface="Century Gothic"/>
                <a:ea typeface="Century Gothic"/>
                <a:cs typeface="Century Gothic"/>
                <a:sym typeface="Century Gothic"/>
              </a:rPr>
              <a:t>THE GREAT COMMISSION…</a:t>
            </a:r>
            <a:endParaRPr lang="en-US" sz="4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40294449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lgn="ctr">
              <a:spcBef>
                <a:spcPts val="0"/>
              </a:spcBef>
              <a:buClr>
                <a:srgbClr val="31B6FD"/>
              </a:buClr>
              <a:buSzPts val="3000"/>
              <a:buNone/>
            </a:pPr>
            <a:r>
              <a:rPr lang="en-GB" sz="4800" b="1" i="1" dirty="0">
                <a:solidFill>
                  <a:schemeClr val="dk1"/>
                </a:solidFill>
                <a:latin typeface="Century Gothic"/>
                <a:ea typeface="Century Gothic"/>
                <a:cs typeface="Century Gothic"/>
                <a:sym typeface="Century Gothic"/>
              </a:rPr>
              <a:t>WHY WE WORSHIP…</a:t>
            </a:r>
          </a:p>
          <a:p>
            <a:pPr marL="0" lvl="0" indent="0" algn="ctr">
              <a:spcBef>
                <a:spcPts val="0"/>
              </a:spcBef>
              <a:buClr>
                <a:srgbClr val="31B6FD"/>
              </a:buClr>
              <a:buSzPts val="3000"/>
              <a:buNone/>
            </a:pPr>
            <a:r>
              <a:rPr lang="en-US" sz="4000" i="1" dirty="0">
                <a:solidFill>
                  <a:schemeClr val="dk1"/>
                </a:solidFill>
                <a:latin typeface="Century Gothic"/>
                <a:ea typeface="Century Gothic"/>
                <a:cs typeface="Century Gothic"/>
                <a:sym typeface="Century Gothic"/>
              </a:rPr>
              <a:t>Die KRITIEKE KOMPONENTE van AANBIDDING: ADORATION, THANKSGIVING, CONFESSION, INTERCESSION, PETITION, DEDICATION…</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97372524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‘to have the attitude of a servant paying attention, accepting a person’s superiority and authority over you and responding to them appropriately as subjects of a king would.’</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00496670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‘Worship is to find out what God wants from us and then to respond in obedience to that. It is not to give him what we think will be acceptable to Him.’</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56423969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‘En hulle kom na jou toe soos ‘n volk saamstroom en sit voor jou as my volk en hoor jou woorde, maar hulle doen dit nie;…’</a:t>
            </a:r>
            <a:endParaRPr lang="en-US" sz="34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62013040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Worshipping with song is a chance to sing truth and express praise and gratefulness to God. So don’t be dictated by your feelings in this moment, instead focus your mind on the truth of what you sing and the Lord to whom you’re singing. God is observing and receiving your worship. In light of the wonderful gracious God He is, give it your all.</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16579092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lgn="ctr">
              <a:spcBef>
                <a:spcPts val="0"/>
              </a:spcBef>
              <a:buClr>
                <a:srgbClr val="31B6FD"/>
              </a:buClr>
              <a:buSzPts val="3000"/>
              <a:buNone/>
            </a:pPr>
            <a:endParaRPr lang="en-GB" sz="3600" b="1"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4800" b="1" i="1" dirty="0">
                <a:solidFill>
                  <a:schemeClr val="dk1"/>
                </a:solidFill>
                <a:latin typeface="Century Gothic"/>
                <a:ea typeface="Century Gothic"/>
                <a:cs typeface="Century Gothic"/>
                <a:sym typeface="Century Gothic"/>
              </a:rPr>
              <a:t>SPIRITUAL GIFTS…</a:t>
            </a:r>
            <a:endParaRPr lang="en-US" sz="4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42302918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lgn="ctr">
              <a:spcBef>
                <a:spcPts val="0"/>
              </a:spcBef>
              <a:buClr>
                <a:srgbClr val="31B6FD"/>
              </a:buClr>
              <a:buSzPts val="3000"/>
              <a:buNone/>
            </a:pPr>
            <a:endParaRPr lang="en-GB" sz="3600" b="1"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4800" b="1" i="1" dirty="0">
                <a:solidFill>
                  <a:schemeClr val="dk1"/>
                </a:solidFill>
                <a:latin typeface="Century Gothic"/>
                <a:ea typeface="Century Gothic"/>
                <a:cs typeface="Century Gothic"/>
                <a:sym typeface="Century Gothic"/>
              </a:rPr>
              <a:t>DON’T FEAR THE DARK…</a:t>
            </a:r>
            <a:endParaRPr lang="en-US" sz="4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62866869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lgn="ctr">
              <a:spcBef>
                <a:spcPts val="0"/>
              </a:spcBef>
              <a:buClr>
                <a:srgbClr val="31B6FD"/>
              </a:buClr>
              <a:buSzPts val="3000"/>
              <a:buNone/>
            </a:pPr>
            <a:endParaRPr lang="en-GB" sz="3600" b="1"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4800" b="1" i="1" dirty="0">
                <a:solidFill>
                  <a:schemeClr val="dk1"/>
                </a:solidFill>
                <a:latin typeface="Century Gothic"/>
                <a:ea typeface="Century Gothic"/>
                <a:cs typeface="Century Gothic"/>
                <a:sym typeface="Century Gothic"/>
              </a:rPr>
              <a:t>COURAGE…</a:t>
            </a:r>
            <a:endParaRPr lang="en-US" sz="4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13285552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292352"/>
            <a:ext cx="10848814" cy="499996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lgn="ctr">
              <a:spcBef>
                <a:spcPts val="0"/>
              </a:spcBef>
              <a:buClr>
                <a:srgbClr val="31B6FD"/>
              </a:buClr>
              <a:buSzPts val="3000"/>
              <a:buNone/>
            </a:pPr>
            <a:r>
              <a:rPr lang="en-GB" sz="4800" b="1" i="1" dirty="0">
                <a:solidFill>
                  <a:schemeClr val="dk1"/>
                </a:solidFill>
                <a:latin typeface="Century Gothic"/>
                <a:ea typeface="Century Gothic"/>
                <a:cs typeface="Century Gothic"/>
                <a:sym typeface="Century Gothic"/>
              </a:rPr>
              <a:t>HEBREWS – GOING ALL THE WAY ON THE WAY…</a:t>
            </a:r>
          </a:p>
          <a:p>
            <a:pPr marL="0" lvl="0" indent="0">
              <a:spcBef>
                <a:spcPts val="0"/>
              </a:spcBef>
              <a:buClr>
                <a:srgbClr val="31B6FD"/>
              </a:buClr>
              <a:buSzPts val="3000"/>
              <a:buNone/>
            </a:pPr>
            <a:r>
              <a:rPr lang="en-US" sz="3600" i="1" dirty="0">
                <a:solidFill>
                  <a:schemeClr val="dk1"/>
                </a:solidFill>
                <a:latin typeface="Century Gothic"/>
                <a:ea typeface="Century Gothic"/>
                <a:cs typeface="Century Gothic"/>
                <a:sym typeface="Century Gothic"/>
              </a:rPr>
              <a:t>#1, GELOOF IS HISTORIES…</a:t>
            </a:r>
          </a:p>
          <a:p>
            <a:pPr marL="0" lvl="0" indent="0">
              <a:spcBef>
                <a:spcPts val="0"/>
              </a:spcBef>
              <a:buClr>
                <a:srgbClr val="31B6FD"/>
              </a:buClr>
              <a:buSzPts val="3000"/>
              <a:buNone/>
            </a:pPr>
            <a:r>
              <a:rPr lang="en-US" sz="3600" i="1" dirty="0">
                <a:solidFill>
                  <a:schemeClr val="dk1"/>
                </a:solidFill>
                <a:latin typeface="Century Gothic"/>
                <a:ea typeface="Century Gothic"/>
                <a:cs typeface="Century Gothic"/>
                <a:sym typeface="Century Gothic"/>
              </a:rPr>
              <a:t>#2, GELOOF IS PERSOONLIK…</a:t>
            </a:r>
          </a:p>
          <a:p>
            <a:pPr marL="0" lvl="0" indent="0">
              <a:spcBef>
                <a:spcPts val="0"/>
              </a:spcBef>
              <a:buClr>
                <a:srgbClr val="31B6FD"/>
              </a:buClr>
              <a:buSzPts val="3000"/>
              <a:buNone/>
            </a:pPr>
            <a:r>
              <a:rPr lang="en-US" sz="3600" i="1" dirty="0">
                <a:solidFill>
                  <a:schemeClr val="dk1"/>
                </a:solidFill>
                <a:latin typeface="Century Gothic"/>
                <a:ea typeface="Century Gothic"/>
                <a:cs typeface="Century Gothic"/>
                <a:sym typeface="Century Gothic"/>
              </a:rPr>
              <a:t>#3, GELOOF IS PRAKTIES…</a:t>
            </a:r>
          </a:p>
          <a:p>
            <a:pPr marL="0" lvl="0" indent="0">
              <a:spcBef>
                <a:spcPts val="0"/>
              </a:spcBef>
              <a:buClr>
                <a:srgbClr val="31B6FD"/>
              </a:buClr>
              <a:buSzPts val="3000"/>
              <a:buNone/>
            </a:pPr>
            <a:r>
              <a:rPr lang="en-US" sz="3600" i="1" dirty="0">
                <a:solidFill>
                  <a:schemeClr val="dk1"/>
                </a:solidFill>
                <a:latin typeface="Century Gothic"/>
                <a:ea typeface="Century Gothic"/>
                <a:cs typeface="Century Gothic"/>
                <a:sym typeface="Century Gothic"/>
              </a:rPr>
              <a:t>#4, GELOOF IS VERBAAL…</a:t>
            </a:r>
          </a:p>
          <a:p>
            <a:pPr marL="0" lvl="0" indent="0">
              <a:spcBef>
                <a:spcPts val="0"/>
              </a:spcBef>
              <a:buClr>
                <a:srgbClr val="31B6FD"/>
              </a:buClr>
              <a:buSzPts val="3000"/>
              <a:buNone/>
            </a:pPr>
            <a:r>
              <a:rPr lang="en-US" sz="3600" i="1" dirty="0">
                <a:solidFill>
                  <a:schemeClr val="dk1"/>
                </a:solidFill>
                <a:latin typeface="Century Gothic"/>
                <a:ea typeface="Century Gothic"/>
                <a:cs typeface="Century Gothic"/>
                <a:sym typeface="Century Gothic"/>
              </a:rPr>
              <a:t>#5, GELOOF IS VOORTGESET…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63411927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 calcmode="lin" valueType="num">
                                      <p:cBhvr additive="base">
                                        <p:cTn id="7"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 calcmode="lin" valueType="num">
                                      <p:cBhvr additive="base">
                                        <p:cTn id="1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 calcmode="lin" valueType="num">
                                      <p:cBhvr additive="base">
                                        <p:cTn id="19"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4" end="4"/>
                                            </p:txEl>
                                          </p:spTgt>
                                        </p:tgtEl>
                                        <p:attrNameLst>
                                          <p:attrName>style.visibility</p:attrName>
                                        </p:attrNameLst>
                                      </p:cBhvr>
                                      <p:to>
                                        <p:strVal val="visible"/>
                                      </p:to>
                                    </p:set>
                                    <p:anim calcmode="lin" valueType="num">
                                      <p:cBhvr additive="base">
                                        <p:cTn id="25"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5" end="5"/>
                                            </p:txEl>
                                          </p:spTgt>
                                        </p:tgtEl>
                                        <p:attrNameLst>
                                          <p:attrName>style.visibility</p:attrName>
                                        </p:attrNameLst>
                                      </p:cBhvr>
                                      <p:to>
                                        <p:strVal val="visible"/>
                                      </p:to>
                                    </p:set>
                                    <p:anim calcmode="lin" valueType="num">
                                      <p:cBhvr additive="base">
                                        <p:cTn id="31"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1289882" y="576471"/>
            <a:ext cx="10271853" cy="604299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514350" lvl="0" indent="-514350">
              <a:spcBef>
                <a:spcPts val="0"/>
              </a:spcBef>
              <a:buClr>
                <a:srgbClr val="31B6FD"/>
              </a:buClr>
              <a:buSzPts val="3000"/>
              <a:buAutoNum type="arabicPeriod"/>
            </a:pPr>
            <a:r>
              <a:rPr lang="nl-NL" sz="3200" i="1" dirty="0">
                <a:solidFill>
                  <a:schemeClr val="dk1"/>
                </a:solidFill>
                <a:latin typeface="Century Gothic"/>
                <a:ea typeface="Century Gothic"/>
                <a:cs typeface="Century Gothic"/>
                <a:sym typeface="Century Gothic"/>
              </a:rPr>
              <a:t>HEBREëRS WYS ONS BY UITSTEK HOE DIE OT VERSTAAN &amp; GEINTERPRETEER MOET WORD.</a:t>
            </a:r>
          </a:p>
          <a:p>
            <a:pPr marL="514350" lvl="0" indent="-514350">
              <a:spcBef>
                <a:spcPts val="0"/>
              </a:spcBef>
              <a:buClr>
                <a:srgbClr val="31B6FD"/>
              </a:buClr>
              <a:buSzPts val="3000"/>
              <a:buAutoNum type="arabicPeriod"/>
            </a:pPr>
            <a:r>
              <a:rPr lang="nl-NL" sz="3200" i="1" dirty="0">
                <a:solidFill>
                  <a:schemeClr val="dk1"/>
                </a:solidFill>
                <a:latin typeface="Century Gothic"/>
                <a:ea typeface="Century Gothic"/>
                <a:cs typeface="Century Gothic"/>
                <a:sym typeface="Century Gothic"/>
              </a:rPr>
              <a:t>HEBREëRS LEER ONS VAN DIE 5 VOLLE DIMENSIES VAN GELOOF OM GOD WAARLIK TE BEHAAG.</a:t>
            </a:r>
          </a:p>
          <a:p>
            <a:pPr marL="514350" lvl="0" indent="-514350">
              <a:spcBef>
                <a:spcPts val="0"/>
              </a:spcBef>
              <a:buClr>
                <a:srgbClr val="31B6FD"/>
              </a:buClr>
              <a:buSzPts val="3000"/>
              <a:buAutoNum type="arabicPeriod"/>
            </a:pPr>
            <a:r>
              <a:rPr lang="nl-NL" sz="3200" i="1" dirty="0">
                <a:solidFill>
                  <a:schemeClr val="dk1"/>
                </a:solidFill>
                <a:latin typeface="Century Gothic"/>
                <a:ea typeface="Century Gothic"/>
                <a:cs typeface="Century Gothic"/>
                <a:sym typeface="Century Gothic"/>
              </a:rPr>
              <a:t>HEBREëRS LIG UIT DAT HEILIGHEID NET SO NOODSAAKLIK IS VIR GELOWIGES AS VERGIFNIS.</a:t>
            </a:r>
          </a:p>
          <a:p>
            <a:pPr marL="514350" lvl="0" indent="-514350">
              <a:spcBef>
                <a:spcPts val="0"/>
              </a:spcBef>
              <a:buClr>
                <a:srgbClr val="31B6FD"/>
              </a:buClr>
              <a:buSzPts val="3000"/>
              <a:buAutoNum type="arabicPeriod"/>
            </a:pPr>
            <a:r>
              <a:rPr lang="nl-NL" sz="3200" i="1" dirty="0">
                <a:solidFill>
                  <a:schemeClr val="dk1"/>
                </a:solidFill>
                <a:latin typeface="Century Gothic"/>
                <a:ea typeface="Century Gothic"/>
                <a:cs typeface="Century Gothic"/>
                <a:sym typeface="Century Gothic"/>
              </a:rPr>
              <a:t>HEBREëRS WAARSKU DAT DEUR VERWAARLOSING VAN ONS GELOOF ONS KAN TERUGVAL &amp; AFVAL &amp; WEER VERLORE RAAK.</a:t>
            </a:r>
          </a:p>
          <a:p>
            <a:pPr marL="514350" lvl="0" indent="-514350">
              <a:spcBef>
                <a:spcPts val="0"/>
              </a:spcBef>
              <a:buClr>
                <a:srgbClr val="31B6FD"/>
              </a:buClr>
              <a:buSzPts val="3000"/>
              <a:buAutoNum type="arabicPeriod"/>
            </a:pPr>
            <a:r>
              <a:rPr lang="nl-NL" sz="3200" i="1" dirty="0">
                <a:solidFill>
                  <a:schemeClr val="dk1"/>
                </a:solidFill>
                <a:latin typeface="Century Gothic"/>
                <a:ea typeface="Century Gothic"/>
                <a:cs typeface="Century Gothic"/>
                <a:sym typeface="Century Gothic"/>
              </a:rPr>
              <a:t>HEBREëRS ILLUSTREER DAT LEWENDE LEDEMAATSKAP AAN ‘N LOKALE GEMEENTE ‘N GEGEWE VIR GELOWIGES IS.</a:t>
            </a:r>
            <a:endParaRPr lang="en-US"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63507518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lgn="ctr">
              <a:spcBef>
                <a:spcPts val="0"/>
              </a:spcBef>
              <a:buClr>
                <a:srgbClr val="31B6FD"/>
              </a:buClr>
              <a:buSzPts val="3000"/>
              <a:buNone/>
            </a:pPr>
            <a:endParaRPr lang="en-GB" sz="3600" b="1"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4800" b="1" i="1" dirty="0">
                <a:solidFill>
                  <a:schemeClr val="dk1"/>
                </a:solidFill>
                <a:latin typeface="Century Gothic"/>
                <a:ea typeface="Century Gothic"/>
                <a:cs typeface="Century Gothic"/>
                <a:sym typeface="Century Gothic"/>
              </a:rPr>
              <a:t>SKEPPINGS LEER…</a:t>
            </a:r>
            <a:endParaRPr lang="en-US" sz="4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87827359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lgn="ctr">
              <a:spcBef>
                <a:spcPts val="0"/>
              </a:spcBef>
              <a:buClr>
                <a:srgbClr val="31B6FD"/>
              </a:buClr>
              <a:buSzPts val="3000"/>
              <a:buNone/>
            </a:pPr>
            <a:endParaRPr lang="en-GB" sz="3600" b="1"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4800" b="1" i="1" dirty="0">
                <a:solidFill>
                  <a:schemeClr val="dk1"/>
                </a:solidFill>
                <a:latin typeface="Century Gothic"/>
                <a:ea typeface="Century Gothic"/>
                <a:cs typeface="Century Gothic"/>
                <a:sym typeface="Century Gothic"/>
              </a:rPr>
              <a:t>THE GOSPEL OF THE KINGDOM…</a:t>
            </a:r>
            <a:endParaRPr lang="en-US" sz="4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01035425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Mark 1:14-15 </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Now after that John was put in prison, Jesus came into Galilee, preaching the Gospel of the Kingdom of God, and saying, The time is fulfilled, and the Kingdom of God is here, repent and believe the Gospel.</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06870885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Matthew 24:14</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And this Gospel of the Kingdom shall be preached in all the world for a witness unto all nations; and then the end shall come.</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48111756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400" i="1" dirty="0">
                <a:solidFill>
                  <a:schemeClr val="dk1"/>
                </a:solidFill>
                <a:latin typeface="Century Gothic"/>
                <a:ea typeface="Century Gothic"/>
                <a:cs typeface="Century Gothic"/>
                <a:sym typeface="Century Gothic"/>
              </a:rPr>
              <a:t>‘Indeed, to them you are nothing more than one who sings love songs with a beautiful voice and plays an instrument well, for they hear your words but do not put them into practice.’ </a:t>
            </a:r>
            <a:r>
              <a:rPr lang="en-GB" sz="3400" b="1" i="1" dirty="0">
                <a:solidFill>
                  <a:schemeClr val="dk1"/>
                </a:solidFill>
                <a:latin typeface="Century Gothic"/>
                <a:ea typeface="Century Gothic"/>
                <a:cs typeface="Century Gothic"/>
                <a:sym typeface="Century Gothic"/>
              </a:rPr>
              <a:t>(Ese 33:30-33)</a:t>
            </a:r>
            <a:endParaRPr lang="en-US" sz="3400" b="1"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27771899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29235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200" i="1" dirty="0">
                <a:solidFill>
                  <a:schemeClr val="dk1"/>
                </a:solidFill>
                <a:latin typeface="Century Gothic"/>
                <a:ea typeface="Century Gothic"/>
                <a:cs typeface="Century Gothic"/>
                <a:sym typeface="Century Gothic"/>
              </a:rPr>
              <a:t>‘All that is ultimately true, wonderful and lovely, everything that gives real direction, purpose and meaning in life is to be found wrapped up in the life of Jesus of Nazareth. To embrace His life is to find yourself being embraced by it. In contemplating His life you will discover it’s not your mind at work, but His. Anyone who comes in faith to examine this life will find themselves somehow more alive, for He is the life. Therefore, there is no more significant task than to examine and study the life of Jesus Christ.’</a:t>
            </a:r>
            <a:endParaRPr lang="en-US"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96728923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lgn="ctr">
              <a:spcBef>
                <a:spcPts val="0"/>
              </a:spcBef>
              <a:buClr>
                <a:srgbClr val="31B6FD"/>
              </a:buClr>
              <a:buSzPts val="3000"/>
              <a:buNone/>
            </a:pPr>
            <a:endParaRPr lang="en-GB" sz="3600" b="1"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4800" b="1" i="1" dirty="0">
                <a:solidFill>
                  <a:schemeClr val="dk1"/>
                </a:solidFill>
                <a:latin typeface="Century Gothic"/>
                <a:ea typeface="Century Gothic"/>
                <a:cs typeface="Century Gothic"/>
                <a:sym typeface="Century Gothic"/>
              </a:rPr>
              <a:t>PROVISION PLAN…</a:t>
            </a:r>
            <a:endParaRPr lang="en-US" sz="4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15009280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Genesis 8</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While the earth remains, seedtime and harvest, cold and heat, winter and summer, and day and night shall not cease.</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01159591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lgn="ctr">
              <a:spcBef>
                <a:spcPts val="0"/>
              </a:spcBef>
              <a:buClr>
                <a:srgbClr val="31B6FD"/>
              </a:buClr>
              <a:buSzPts val="3000"/>
              <a:buNone/>
            </a:pPr>
            <a:r>
              <a:rPr lang="en-GB" sz="4800" b="1" i="1" dirty="0">
                <a:solidFill>
                  <a:schemeClr val="dk1"/>
                </a:solidFill>
                <a:latin typeface="Century Gothic"/>
                <a:ea typeface="Century Gothic"/>
                <a:cs typeface="Century Gothic"/>
                <a:sym typeface="Century Gothic"/>
              </a:rPr>
              <a:t>DIE DINAMIKA VAN HOOP…</a:t>
            </a:r>
          </a:p>
          <a:p>
            <a:pPr marL="0" lvl="0" indent="0" algn="ctr">
              <a:spcBef>
                <a:spcPts val="0"/>
              </a:spcBef>
              <a:buClr>
                <a:srgbClr val="31B6FD"/>
              </a:buClr>
              <a:buSzPts val="3000"/>
              <a:buNone/>
            </a:pPr>
            <a:r>
              <a:rPr lang="nl-NL" sz="4000" i="1" dirty="0">
                <a:solidFill>
                  <a:schemeClr val="dk1"/>
                </a:solidFill>
                <a:latin typeface="Century Gothic"/>
                <a:ea typeface="Century Gothic"/>
                <a:cs typeface="Century Gothic"/>
                <a:sym typeface="Century Gothic"/>
              </a:rPr>
              <a:t>Ons het ‘n anker wat ons vashou, hoe ook die storms oor die siel ontvou. Vaster aan die rots klou dit altyd meer, dieper in die liefde van ons Heer…</a:t>
            </a:r>
            <a:endParaRPr lang="en-US" sz="4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87540837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lgn="ctr">
              <a:spcBef>
                <a:spcPts val="0"/>
              </a:spcBef>
              <a:buClr>
                <a:srgbClr val="31B6FD"/>
              </a:buClr>
              <a:buSzPts val="3000"/>
              <a:buNone/>
            </a:pPr>
            <a:endParaRPr lang="en-GB" sz="3600" b="1"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4800" b="1" i="1" dirty="0">
                <a:solidFill>
                  <a:schemeClr val="dk1"/>
                </a:solidFill>
                <a:latin typeface="Century Gothic"/>
                <a:ea typeface="Century Gothic"/>
                <a:cs typeface="Century Gothic"/>
                <a:sym typeface="Century Gothic"/>
              </a:rPr>
              <a:t>ACTS ACTION…</a:t>
            </a:r>
            <a:endParaRPr lang="en-US" sz="4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96521932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1289882" y="1435607"/>
            <a:ext cx="10271853" cy="5183853"/>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514350" lvl="0" indent="-514350">
              <a:spcBef>
                <a:spcPts val="0"/>
              </a:spcBef>
              <a:buClr>
                <a:srgbClr val="31B6FD"/>
              </a:buClr>
              <a:buSzPts val="3000"/>
              <a:buAutoNum type="arabicPeriod"/>
            </a:pPr>
            <a:r>
              <a:rPr lang="nl-NL" sz="3200" i="1" dirty="0">
                <a:solidFill>
                  <a:schemeClr val="dk1"/>
                </a:solidFill>
                <a:latin typeface="Century Gothic"/>
                <a:ea typeface="Century Gothic"/>
                <a:cs typeface="Century Gothic"/>
                <a:sym typeface="Century Gothic"/>
              </a:rPr>
              <a:t>VERHOUDING, </a:t>
            </a:r>
          </a:p>
          <a:p>
            <a:pPr marL="514350" lvl="0" indent="-514350">
              <a:spcBef>
                <a:spcPts val="0"/>
              </a:spcBef>
              <a:buClr>
                <a:srgbClr val="31B6FD"/>
              </a:buClr>
              <a:buSzPts val="3000"/>
              <a:buAutoNum type="arabicPeriod"/>
            </a:pPr>
            <a:endParaRPr lang="nl-NL" sz="3200" i="1" dirty="0">
              <a:solidFill>
                <a:schemeClr val="dk1"/>
              </a:solidFill>
              <a:latin typeface="Century Gothic"/>
              <a:ea typeface="Century Gothic"/>
              <a:cs typeface="Century Gothic"/>
              <a:sym typeface="Century Gothic"/>
            </a:endParaRPr>
          </a:p>
          <a:p>
            <a:pPr marL="514350" lvl="0" indent="-514350">
              <a:spcBef>
                <a:spcPts val="0"/>
              </a:spcBef>
              <a:buClr>
                <a:srgbClr val="31B6FD"/>
              </a:buClr>
              <a:buSzPts val="3000"/>
              <a:buAutoNum type="arabicPeriod"/>
            </a:pPr>
            <a:r>
              <a:rPr lang="nl-NL" sz="3200" i="1" dirty="0">
                <a:solidFill>
                  <a:schemeClr val="dk1"/>
                </a:solidFill>
                <a:latin typeface="Century Gothic"/>
                <a:ea typeface="Century Gothic"/>
                <a:cs typeface="Century Gothic"/>
                <a:sym typeface="Century Gothic"/>
              </a:rPr>
              <a:t>VRYMOEDIGHEID, </a:t>
            </a:r>
          </a:p>
          <a:p>
            <a:pPr marL="514350" lvl="0" indent="-514350">
              <a:spcBef>
                <a:spcPts val="0"/>
              </a:spcBef>
              <a:buClr>
                <a:srgbClr val="31B6FD"/>
              </a:buClr>
              <a:buSzPts val="3000"/>
              <a:buAutoNum type="arabicPeriod"/>
            </a:pPr>
            <a:endParaRPr lang="nl-NL" sz="3200" i="1" dirty="0">
              <a:solidFill>
                <a:schemeClr val="dk1"/>
              </a:solidFill>
              <a:latin typeface="Century Gothic"/>
              <a:ea typeface="Century Gothic"/>
              <a:cs typeface="Century Gothic"/>
              <a:sym typeface="Century Gothic"/>
            </a:endParaRPr>
          </a:p>
          <a:p>
            <a:pPr marL="514350" lvl="0" indent="-514350">
              <a:spcBef>
                <a:spcPts val="0"/>
              </a:spcBef>
              <a:buClr>
                <a:srgbClr val="31B6FD"/>
              </a:buClr>
              <a:buSzPts val="3000"/>
              <a:buAutoNum type="arabicPeriod"/>
            </a:pPr>
            <a:r>
              <a:rPr lang="nl-NL" sz="3200" i="1" dirty="0">
                <a:solidFill>
                  <a:schemeClr val="dk1"/>
                </a:solidFill>
                <a:latin typeface="Century Gothic"/>
                <a:ea typeface="Century Gothic"/>
                <a:cs typeface="Century Gothic"/>
                <a:sym typeface="Century Gothic"/>
              </a:rPr>
              <a:t>VREUGDE,</a:t>
            </a:r>
          </a:p>
          <a:p>
            <a:pPr marL="514350" lvl="0" indent="-514350">
              <a:spcBef>
                <a:spcPts val="0"/>
              </a:spcBef>
              <a:buClr>
                <a:srgbClr val="31B6FD"/>
              </a:buClr>
              <a:buSzPts val="3000"/>
              <a:buAutoNum type="arabicPeriod"/>
            </a:pPr>
            <a:endParaRPr lang="nl-NL" sz="3200" i="1" dirty="0">
              <a:solidFill>
                <a:schemeClr val="dk1"/>
              </a:solidFill>
              <a:latin typeface="Century Gothic"/>
              <a:ea typeface="Century Gothic"/>
              <a:cs typeface="Century Gothic"/>
              <a:sym typeface="Century Gothic"/>
            </a:endParaRPr>
          </a:p>
          <a:p>
            <a:pPr marL="514350" lvl="0" indent="-514350">
              <a:spcBef>
                <a:spcPts val="0"/>
              </a:spcBef>
              <a:buClr>
                <a:srgbClr val="31B6FD"/>
              </a:buClr>
              <a:buSzPts val="3000"/>
              <a:buAutoNum type="arabicPeriod"/>
            </a:pPr>
            <a:r>
              <a:rPr lang="nl-NL" sz="3200" i="1" dirty="0">
                <a:solidFill>
                  <a:schemeClr val="dk1"/>
                </a:solidFill>
                <a:latin typeface="Century Gothic"/>
                <a:ea typeface="Century Gothic"/>
                <a:cs typeface="Century Gothic"/>
                <a:sym typeface="Century Gothic"/>
              </a:rPr>
              <a:t>VREES.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65329635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 calcmode="lin" valueType="num">
                                      <p:cBhvr additive="base">
                                        <p:cTn id="1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anim calcmode="lin" valueType="num">
                                      <p:cBhvr additive="base">
                                        <p:cTn id="19"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6" end="6"/>
                                            </p:txEl>
                                          </p:spTgt>
                                        </p:tgtEl>
                                        <p:attrNameLst>
                                          <p:attrName>style.visibility</p:attrName>
                                        </p:attrNameLst>
                                      </p:cBhvr>
                                      <p:to>
                                        <p:strVal val="visible"/>
                                      </p:to>
                                    </p:set>
                                    <p:anim calcmode="lin" valueType="num">
                                      <p:cBhvr additive="base">
                                        <p:cTn id="25"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1289882" y="1435607"/>
            <a:ext cx="10271853" cy="5183853"/>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514350" lvl="0" indent="-514350">
              <a:spcBef>
                <a:spcPts val="0"/>
              </a:spcBef>
              <a:buClr>
                <a:srgbClr val="31B6FD"/>
              </a:buClr>
              <a:buSzPts val="3000"/>
              <a:buAutoNum type="arabicPeriod"/>
            </a:pPr>
            <a:r>
              <a:rPr lang="nl-NL" sz="3200" i="1" dirty="0">
                <a:solidFill>
                  <a:schemeClr val="dk1"/>
                </a:solidFill>
                <a:latin typeface="Century Gothic"/>
                <a:ea typeface="Century Gothic"/>
                <a:cs typeface="Century Gothic"/>
                <a:sym typeface="Century Gothic"/>
              </a:rPr>
              <a:t>GEREELDE, GOEIE, GESONDE, GETROUE LERING, </a:t>
            </a:r>
          </a:p>
          <a:p>
            <a:pPr marL="514350" lvl="0" indent="-514350">
              <a:spcBef>
                <a:spcPts val="0"/>
              </a:spcBef>
              <a:buClr>
                <a:srgbClr val="31B6FD"/>
              </a:buClr>
              <a:buSzPts val="3000"/>
              <a:buAutoNum type="arabicPeriod"/>
            </a:pPr>
            <a:endParaRPr lang="nl-NL" sz="3200" i="1" dirty="0">
              <a:solidFill>
                <a:schemeClr val="dk1"/>
              </a:solidFill>
              <a:latin typeface="Century Gothic"/>
              <a:ea typeface="Century Gothic"/>
              <a:cs typeface="Century Gothic"/>
              <a:sym typeface="Century Gothic"/>
            </a:endParaRPr>
          </a:p>
          <a:p>
            <a:pPr marL="514350" lvl="0" indent="-514350">
              <a:spcBef>
                <a:spcPts val="0"/>
              </a:spcBef>
              <a:buClr>
                <a:srgbClr val="31B6FD"/>
              </a:buClr>
              <a:buSzPts val="3000"/>
              <a:buAutoNum type="arabicPeriod"/>
            </a:pPr>
            <a:r>
              <a:rPr lang="nl-NL" sz="3200" i="1" dirty="0">
                <a:solidFill>
                  <a:schemeClr val="dk1"/>
                </a:solidFill>
                <a:latin typeface="Century Gothic"/>
                <a:ea typeface="Century Gothic"/>
                <a:cs typeface="Century Gothic"/>
                <a:sym typeface="Century Gothic"/>
              </a:rPr>
              <a:t>GESELLIGE MAALTYE,</a:t>
            </a:r>
          </a:p>
          <a:p>
            <a:pPr marL="514350" lvl="0" indent="-514350">
              <a:spcBef>
                <a:spcPts val="0"/>
              </a:spcBef>
              <a:buClr>
                <a:srgbClr val="31B6FD"/>
              </a:buClr>
              <a:buSzPts val="3000"/>
              <a:buAutoNum type="arabicPeriod"/>
            </a:pPr>
            <a:endParaRPr lang="nl-NL" sz="3200" i="1" dirty="0">
              <a:solidFill>
                <a:schemeClr val="dk1"/>
              </a:solidFill>
              <a:latin typeface="Century Gothic"/>
              <a:ea typeface="Century Gothic"/>
              <a:cs typeface="Century Gothic"/>
              <a:sym typeface="Century Gothic"/>
            </a:endParaRPr>
          </a:p>
          <a:p>
            <a:pPr marL="514350" lvl="0" indent="-514350">
              <a:spcBef>
                <a:spcPts val="0"/>
              </a:spcBef>
              <a:buClr>
                <a:srgbClr val="31B6FD"/>
              </a:buClr>
              <a:buSzPts val="3000"/>
              <a:buAutoNum type="arabicPeriod"/>
            </a:pPr>
            <a:r>
              <a:rPr lang="nl-NL" sz="3200" i="1" dirty="0">
                <a:solidFill>
                  <a:schemeClr val="dk1"/>
                </a:solidFill>
                <a:latin typeface="Century Gothic"/>
                <a:ea typeface="Century Gothic"/>
                <a:cs typeface="Century Gothic"/>
                <a:sym typeface="Century Gothic"/>
              </a:rPr>
              <a:t>GEBID,</a:t>
            </a:r>
          </a:p>
          <a:p>
            <a:pPr marL="514350" lvl="0" indent="-514350">
              <a:spcBef>
                <a:spcPts val="0"/>
              </a:spcBef>
              <a:buClr>
                <a:srgbClr val="31B6FD"/>
              </a:buClr>
              <a:buSzPts val="3000"/>
              <a:buAutoNum type="arabicPeriod"/>
            </a:pPr>
            <a:endParaRPr lang="nl-NL" sz="3200" i="1" dirty="0">
              <a:solidFill>
                <a:schemeClr val="dk1"/>
              </a:solidFill>
              <a:latin typeface="Century Gothic"/>
              <a:ea typeface="Century Gothic"/>
              <a:cs typeface="Century Gothic"/>
              <a:sym typeface="Century Gothic"/>
            </a:endParaRPr>
          </a:p>
          <a:p>
            <a:pPr marL="514350" lvl="0" indent="-514350">
              <a:spcBef>
                <a:spcPts val="0"/>
              </a:spcBef>
              <a:buClr>
                <a:srgbClr val="31B6FD"/>
              </a:buClr>
              <a:buSzPts val="3000"/>
              <a:buAutoNum type="arabicPeriod"/>
            </a:pPr>
            <a:r>
              <a:rPr lang="nl-NL" sz="3200" i="1" dirty="0">
                <a:solidFill>
                  <a:schemeClr val="dk1"/>
                </a:solidFill>
                <a:latin typeface="Century Gothic"/>
                <a:ea typeface="Century Gothic"/>
                <a:cs typeface="Century Gothic"/>
                <a:sym typeface="Century Gothic"/>
              </a:rPr>
              <a:t>GEëVANGELISEER.</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97712891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 calcmode="lin" valueType="num">
                                      <p:cBhvr additive="base">
                                        <p:cTn id="1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anim calcmode="lin" valueType="num">
                                      <p:cBhvr additive="base">
                                        <p:cTn id="19"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6" end="6"/>
                                            </p:txEl>
                                          </p:spTgt>
                                        </p:tgtEl>
                                        <p:attrNameLst>
                                          <p:attrName>style.visibility</p:attrName>
                                        </p:attrNameLst>
                                      </p:cBhvr>
                                      <p:to>
                                        <p:strVal val="visible"/>
                                      </p:to>
                                    </p:set>
                                    <p:anim calcmode="lin" valueType="num">
                                      <p:cBhvr additive="base">
                                        <p:cTn id="25"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lgn="ctr">
              <a:spcBef>
                <a:spcPts val="0"/>
              </a:spcBef>
              <a:buClr>
                <a:srgbClr val="31B6FD"/>
              </a:buClr>
              <a:buSzPts val="3000"/>
              <a:buNone/>
            </a:pPr>
            <a:endParaRPr lang="en-GB" sz="3600" b="1"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4800" b="1" i="1" dirty="0">
                <a:solidFill>
                  <a:schemeClr val="dk1"/>
                </a:solidFill>
                <a:latin typeface="Century Gothic"/>
                <a:ea typeface="Century Gothic"/>
                <a:cs typeface="Century Gothic"/>
                <a:sym typeface="Century Gothic"/>
              </a:rPr>
              <a:t>THANK YOU LORD…</a:t>
            </a:r>
            <a:endParaRPr lang="en-US" sz="4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66720019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lgn="ctr">
              <a:spcBef>
                <a:spcPts val="0"/>
              </a:spcBef>
              <a:buClr>
                <a:srgbClr val="31B6FD"/>
              </a:buClr>
              <a:buSzPts val="3000"/>
              <a:buNone/>
            </a:pPr>
            <a:endParaRPr lang="en-GB" sz="3600" b="1"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4800" b="1" i="1" dirty="0">
                <a:solidFill>
                  <a:schemeClr val="dk1"/>
                </a:solidFill>
                <a:latin typeface="Century Gothic"/>
                <a:ea typeface="Century Gothic"/>
                <a:cs typeface="Century Gothic"/>
                <a:sym typeface="Century Gothic"/>
              </a:rPr>
              <a:t>THE ONE ANOTHER GOSPEL…</a:t>
            </a:r>
            <a:endParaRPr lang="en-US" sz="40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78793632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29235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en-GB"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If you DO right when many things are going wrong, you are growing spiritually and that is usually painful but rewarding in the long haul.</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75148339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400" i="1" dirty="0">
                <a:solidFill>
                  <a:schemeClr val="dk1"/>
                </a:solidFill>
                <a:latin typeface="Century Gothic"/>
                <a:ea typeface="Century Gothic"/>
                <a:cs typeface="Century Gothic"/>
                <a:sym typeface="Century Gothic"/>
              </a:rPr>
              <a:t>‘They love to hear you talk, but don’t pay any attention to the word, they don’t do it and nothing comes of it.’</a:t>
            </a:r>
            <a:endParaRPr lang="en-US" sz="3400" b="1"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83294281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2620100" y="454794"/>
            <a:ext cx="6951800" cy="4023360"/>
          </a:xfrm>
          <a:prstGeom prst="rect">
            <a:avLst/>
          </a:prstGeom>
        </p:spPr>
        <p:txBody>
          <a:bodyPr>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DOERS OF THE WORD 2020</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390853899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dk1"/>
                </a:solidFill>
                <a:latin typeface="Century Gothic"/>
                <a:ea typeface="Century Gothic"/>
                <a:cs typeface="Century Gothic"/>
                <a:sym typeface="Century Gothic"/>
              </a:rPr>
              <a:t>James 1:21-25</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Therefore, throw away all that is wrong and evil in your lives, and receive humbly the implanted word which is able to save your souls.</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05472063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‘Daarom, doen afstand van alle vuiligheid en oorvloed van boosheid, en ontvang met sagmoedigheid die ingeplante woord, wat in staat is om julle siele te red.’</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25097165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‘But be doers of the word, not just hearers only for then you deceive yourselves.’ </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03899154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word daders van die woord en nie net hoorders wat julleself bedrieg nie.’</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16646835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‘And remember, it’s a message to obey, not just to listen to. So don’t fool yourselves.’</a:t>
            </a:r>
            <a:endParaRPr lang="en-US"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67214754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9-08-25 Philippians - Epistle of Joy IV" id="{1D3B2CA8-103D-1A45-9131-56EE6DB0AA22}" vid="{21D02281-4C00-6946-9E26-000BA019AD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530</TotalTime>
  <Words>1159</Words>
  <Application>Microsoft Macintosh PowerPoint</Application>
  <PresentationFormat>Widescreen</PresentationFormat>
  <Paragraphs>150</Paragraphs>
  <Slides>40</Slides>
  <Notes>40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40</vt:i4>
      </vt:variant>
    </vt:vector>
  </HeadingPairs>
  <TitlesOfParts>
    <vt:vector size="46" baseType="lpstr">
      <vt:lpstr>Arial</vt:lpstr>
      <vt:lpstr>Calibri</vt:lpstr>
      <vt:lpstr>Calibri Light</vt:lpstr>
      <vt:lpstr>Century Gothic</vt:lpstr>
      <vt:lpstr>Symbol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DOERS OF THE WORD 2020</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DOERS OF THE WORD 2020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   GOING ALL THE WAY ON THE WAY I</dc:title>
  <dc:creator>Jamandus Lotz</dc:creator>
  <cp:lastModifiedBy>Herman Lourens</cp:lastModifiedBy>
  <cp:revision>38</cp:revision>
  <dcterms:created xsi:type="dcterms:W3CDTF">2020-05-26T13:44:35Z</dcterms:created>
  <dcterms:modified xsi:type="dcterms:W3CDTF">2020-12-06T10:40:29Z</dcterms:modified>
</cp:coreProperties>
</file>