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507" r:id="rId3"/>
    <p:sldId id="557" r:id="rId4"/>
    <p:sldId id="517" r:id="rId5"/>
    <p:sldId id="558" r:id="rId6"/>
    <p:sldId id="559" r:id="rId7"/>
    <p:sldId id="518" r:id="rId8"/>
    <p:sldId id="529" r:id="rId9"/>
    <p:sldId id="519" r:id="rId10"/>
    <p:sldId id="560" r:id="rId11"/>
    <p:sldId id="520" r:id="rId12"/>
    <p:sldId id="550" r:id="rId13"/>
    <p:sldId id="521" r:id="rId14"/>
    <p:sldId id="523" r:id="rId15"/>
    <p:sldId id="561" r:id="rId16"/>
    <p:sldId id="562" r:id="rId17"/>
    <p:sldId id="563" r:id="rId18"/>
    <p:sldId id="564" r:id="rId19"/>
    <p:sldId id="566" r:id="rId20"/>
    <p:sldId id="567" r:id="rId21"/>
    <p:sldId id="568" r:id="rId22"/>
    <p:sldId id="569" r:id="rId23"/>
    <p:sldId id="55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PVpwK1vGjdFGTxhAFR+A==" hashData="3/LX+SmCHUurOl+I/LirUo6U0L9OWruzPBcP7ARxRsP/0VdH5cO6o/W3KyFA/kHXmecxcUD4VJiVR37TSlaEh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9" autoAdjust="0"/>
    <p:restoredTop sz="87347"/>
  </p:normalViewPr>
  <p:slideViewPr>
    <p:cSldViewPr snapToGrid="0" snapToObjects="1">
      <p:cViewPr varScale="1">
        <p:scale>
          <a:sx n="111" d="100"/>
          <a:sy n="111" d="100"/>
        </p:scale>
        <p:origin x="1296" y="2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3/14/21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410781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82714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794632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3103255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317717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3411949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3400890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1136133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53725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74106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7253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1048513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4094292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1279316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292648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163410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526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205620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238406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167485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1112764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241417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3/14/21</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3/14/21</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3/14/21</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3/14/21</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3/14/21</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3/14/21</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3/14/21</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3/14/21</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3/14/21</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3/14/21</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3/14/21</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3/14/21</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876336" y="1212678"/>
            <a:ext cx="8439327" cy="4023360"/>
          </a:xfrm>
          <a:prstGeom prst="rect">
            <a:avLst/>
          </a:prstGeom>
        </p:spPr>
        <p:txBody>
          <a:bodyPr>
            <a:noAutofit/>
          </a:bodyPr>
          <a:lstStyle/>
          <a:p>
            <a:pPr lvl="0">
              <a:lnSpc>
                <a:spcPct val="100000"/>
              </a:lnSpc>
              <a:spcBef>
                <a:spcPts val="0"/>
              </a:spcBef>
            </a:pPr>
            <a:r>
              <a:rPr lang="en-GB"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BIBLE INTERPRETATION II</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80052" y="143560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0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pic>
        <p:nvPicPr>
          <p:cNvPr id="5" name="Picture 4">
            <a:extLst>
              <a:ext uri="{FF2B5EF4-FFF2-40B4-BE49-F238E27FC236}">
                <a16:creationId xmlns:a16="http://schemas.microsoft.com/office/drawing/2014/main" id="{1FDB5141-6357-4310-B95D-641FF07AC41B}"/>
              </a:ext>
            </a:extLst>
          </p:cNvPr>
          <p:cNvPicPr>
            <a:picLocks noChangeAspect="1"/>
          </p:cNvPicPr>
          <p:nvPr/>
        </p:nvPicPr>
        <p:blipFill>
          <a:blip r:embed="rId5"/>
          <a:stretch>
            <a:fillRect/>
          </a:stretch>
        </p:blipFill>
        <p:spPr>
          <a:xfrm rot="16200000">
            <a:off x="2986559" y="-757146"/>
            <a:ext cx="6011166" cy="8220397"/>
          </a:xfrm>
          <a:prstGeom prst="rect">
            <a:avLst/>
          </a:prstGeom>
        </p:spPr>
      </p:pic>
    </p:spTree>
    <p:extLst>
      <p:ext uri="{BB962C8B-B14F-4D97-AF65-F5344CB8AC3E}">
        <p14:creationId xmlns:p14="http://schemas.microsoft.com/office/powerpoint/2010/main" val="55915111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A TEXT OUT OF CONTEXT BECOMES A PRE-TEXT.</a:t>
            </a:r>
          </a:p>
          <a:p>
            <a:pPr marL="0" lvl="0" indent="0">
              <a:spcBef>
                <a:spcPts val="0"/>
              </a:spcBef>
              <a:buClr>
                <a:srgbClr val="31B6FD"/>
              </a:buClr>
              <a:buSzPts val="3000"/>
              <a:buNone/>
            </a:pPr>
            <a:endParaRPr lang="en-GB"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5186206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PRE-TEXT </a:t>
            </a:r>
            <a:r>
              <a:rPr lang="en-GB" sz="3600" i="1" dirty="0" err="1">
                <a:solidFill>
                  <a:schemeClr val="dk1"/>
                </a:solidFill>
                <a:latin typeface="Century Gothic"/>
                <a:ea typeface="Century Gothic"/>
                <a:cs typeface="Century Gothic"/>
                <a:sym typeface="Century Gothic"/>
              </a:rPr>
              <a:t>beteken</a:t>
            </a:r>
            <a:r>
              <a:rPr lang="en-GB" sz="3600" i="1" dirty="0">
                <a:solidFill>
                  <a:schemeClr val="dk1"/>
                </a:solidFill>
                <a:latin typeface="Century Gothic"/>
                <a:ea typeface="Century Gothic"/>
                <a:cs typeface="Century Gothic"/>
                <a:sym typeface="Century Gothic"/>
              </a:rPr>
              <a:t> ‘n SUSPECT TEXT, an EXCUSE or JUSTIFICATION for what YOU want the text to say or SUPPOSE that it means instead of what it REALLY means in it’s CORRECT CONTEXT.</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1876746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BIBLE INTERPRETATION: Everything in the BIBLE is TRULY STATED, but everything in the BIBLE is not a STATEMENT of the TRUTH.</a:t>
            </a:r>
            <a:endParaRPr lang="nl-NL" sz="30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53242321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15:1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As julle nie besny word volgens die gebruik van Moses nie, kan julle nie gered word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9970166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Genesis 29:25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die volgende oggend daar was dit Lea!</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687476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1 Korinthiërs 8:5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al is daar ook sogenaamde gode, of dit in die hemel en of dit op die aarde is – soos daar baie gode en baie here is...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9280236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Wat dan die eet van die offervleis aan die afgode betref, weet ons dat ‘n afgod niks in die wêreld is nie, en dat daar geen ander God is nie, behalwe Een.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162833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...tog is daar vir ons maar een God, die Vader uit wie alles is, en ons tot Hom, en een Here Jesus Christus deur wie alles is, en ons deur Hom.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1905615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1 Korinthiërs 15:29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Anders, wat sal hulle doen wat hulle vir die dode laat doop, as die dode geheel en al nie opgewek word nie? Waarom laat hulle hul nog vir die dode doop?</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9284500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4000" i="1" dirty="0">
                <a:solidFill>
                  <a:schemeClr val="dk1"/>
                </a:solidFill>
                <a:latin typeface="Century Gothic"/>
                <a:ea typeface="Century Gothic"/>
                <a:cs typeface="Century Gothic"/>
                <a:sym typeface="Century Gothic"/>
              </a:rPr>
              <a:t>‘Wisdom starts where the will of God is known. God’s Word is His will. The discipline of Bible interpretation is therefore the first step in determining what God’s will is. It is the first step towards wisdom.’</a:t>
            </a:r>
            <a:endParaRPr lang="nl-NL" sz="40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8008772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3:20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Kyk, Ek staan  by die deur en Ek klop. As iemand my stem hoor en die deur oopmaak, sal Ek ingaan na hom toe, en saam met hom maaltyd hou en hy met My.</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0663571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Markus 16:16 &amp; 18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vir die wat geglo het, sal hierdie tekens volg... ‘slange sal hulle opneem’.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8887277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pic>
        <p:nvPicPr>
          <p:cNvPr id="2" name="Picture 1">
            <a:extLst>
              <a:ext uri="{FF2B5EF4-FFF2-40B4-BE49-F238E27FC236}">
                <a16:creationId xmlns:a16="http://schemas.microsoft.com/office/drawing/2014/main" id="{9D187E6E-C414-4385-85D1-4191503541E5}"/>
              </a:ext>
            </a:extLst>
          </p:cNvPr>
          <p:cNvPicPr>
            <a:picLocks noChangeAspect="1"/>
          </p:cNvPicPr>
          <p:nvPr/>
        </p:nvPicPr>
        <p:blipFill rotWithShape="1">
          <a:blip r:embed="rId5"/>
          <a:srcRect l="10759" t="12632" r="11778" b="5333"/>
          <a:stretch/>
        </p:blipFill>
        <p:spPr>
          <a:xfrm>
            <a:off x="2205162" y="213238"/>
            <a:ext cx="7998594" cy="6360817"/>
          </a:xfrm>
          <a:prstGeom prst="rect">
            <a:avLst/>
          </a:prstGeom>
        </p:spPr>
      </p:pic>
    </p:spTree>
    <p:extLst>
      <p:ext uri="{BB962C8B-B14F-4D97-AF65-F5344CB8AC3E}">
        <p14:creationId xmlns:p14="http://schemas.microsoft.com/office/powerpoint/2010/main" val="319932356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876336" y="1129085"/>
            <a:ext cx="8439327" cy="4023360"/>
          </a:xfrm>
          <a:prstGeom prst="rect">
            <a:avLst/>
          </a:prstGeom>
        </p:spPr>
        <p:txBody>
          <a:bodyPr>
            <a:noAutofit/>
          </a:bodyPr>
          <a:lstStyle/>
          <a:p>
            <a:pPr lvl="0">
              <a:lnSpc>
                <a:spcPct val="100000"/>
              </a:lnSpc>
              <a:spcBef>
                <a:spcPts val="0"/>
              </a:spcBef>
            </a:pPr>
            <a:r>
              <a:rPr lang="en-GB"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BIBLE INTERPRETATION II</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322791487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4000" i="1" dirty="0">
                <a:solidFill>
                  <a:schemeClr val="dk1"/>
                </a:solidFill>
                <a:latin typeface="Century Gothic"/>
                <a:ea typeface="Century Gothic"/>
                <a:cs typeface="Century Gothic"/>
                <a:sym typeface="Century Gothic"/>
              </a:rPr>
              <a:t>‘Study and be eager and do your utmost to present yourself to God approved (tested by trial), a workman who has no cause to be ashamed, correctly </a:t>
            </a:r>
            <a:r>
              <a:rPr lang="en-GB" sz="4000" i="1" dirty="0" err="1">
                <a:solidFill>
                  <a:schemeClr val="dk1"/>
                </a:solidFill>
                <a:latin typeface="Century Gothic"/>
                <a:ea typeface="Century Gothic"/>
                <a:cs typeface="Century Gothic"/>
                <a:sym typeface="Century Gothic"/>
              </a:rPr>
              <a:t>analyzing</a:t>
            </a:r>
            <a:r>
              <a:rPr lang="en-GB" sz="4000" i="1" dirty="0">
                <a:solidFill>
                  <a:schemeClr val="dk1"/>
                </a:solidFill>
                <a:latin typeface="Century Gothic"/>
                <a:ea typeface="Century Gothic"/>
                <a:cs typeface="Century Gothic"/>
                <a:sym typeface="Century Gothic"/>
              </a:rPr>
              <a:t> and accurately dividing [rightly handling and </a:t>
            </a:r>
            <a:r>
              <a:rPr lang="en-GB" sz="4000" i="1" dirty="0" err="1">
                <a:solidFill>
                  <a:schemeClr val="dk1"/>
                </a:solidFill>
                <a:latin typeface="Century Gothic"/>
                <a:ea typeface="Century Gothic"/>
                <a:cs typeface="Century Gothic"/>
                <a:sym typeface="Century Gothic"/>
              </a:rPr>
              <a:t>skillfully</a:t>
            </a:r>
            <a:r>
              <a:rPr lang="en-GB" sz="4000" i="1" dirty="0">
                <a:solidFill>
                  <a:schemeClr val="dk1"/>
                </a:solidFill>
                <a:latin typeface="Century Gothic"/>
                <a:ea typeface="Century Gothic"/>
                <a:cs typeface="Century Gothic"/>
                <a:sym typeface="Century Gothic"/>
              </a:rPr>
              <a:t> teaching] the Word of Truth.’ </a:t>
            </a:r>
            <a:r>
              <a:rPr lang="en-GB" sz="4000" b="1" i="1" dirty="0">
                <a:solidFill>
                  <a:schemeClr val="dk1"/>
                </a:solidFill>
                <a:latin typeface="Century Gothic"/>
                <a:ea typeface="Century Gothic"/>
                <a:cs typeface="Century Gothic"/>
                <a:sym typeface="Century Gothic"/>
              </a:rPr>
              <a:t>(2 Tim 2:15)</a:t>
            </a:r>
            <a:endParaRPr lang="nl-NL" sz="4000" b="1"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5315081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Mattheus 22:29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421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Julle dwaal, omdat julle die Skrifte nie ken nie...</a:t>
            </a:r>
            <a:endParaRPr lang="en-GB"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19675778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Hosea 4:6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421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...my volk gaan te gronde weens gebrek aan kennis...</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6699311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Johannes 8:32</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421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Julle sal die waarheid ken, en die waarheid sal julle vrymaak.</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5694690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671593" y="1743456"/>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‘Using proper rules of interpretation, we should be able to distinguish between the correct and the erroneous interpretation. Bible interpretation is more than knowing a set of rules, but it cannot be done without the rules.’</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52843766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4000" b="1" i="1" dirty="0">
                <a:solidFill>
                  <a:schemeClr val="dk1"/>
                </a:solidFill>
                <a:latin typeface="Century Gothic"/>
                <a:ea typeface="Century Gothic"/>
                <a:cs typeface="Century Gothic"/>
                <a:sym typeface="Century Gothic"/>
              </a:rPr>
              <a:t>2. </a:t>
            </a:r>
            <a:r>
              <a:rPr lang="nl-NL" sz="4000" b="1" i="1" dirty="0">
                <a:solidFill>
                  <a:schemeClr val="dk1"/>
                </a:solidFill>
                <a:latin typeface="Century Gothic"/>
                <a:ea typeface="Century Gothic"/>
                <a:cs typeface="Century Gothic"/>
                <a:sym typeface="Century Gothic"/>
              </a:rPr>
              <a:t>Die BETEKENIS van ‘n SKRIF word ge-KWALIFISEER deur die KONTEKS waarin daardie SKRIF staan.</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Die KORREKTE verstaan van SKRIFGEDEELTES word bepaal deur die KONTEKS of VERBAND waarbinne daai SKRIFGEDEELTE staan.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3424059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80052" y="143560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0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pic>
        <p:nvPicPr>
          <p:cNvPr id="2" name="Picture 1">
            <a:extLst>
              <a:ext uri="{FF2B5EF4-FFF2-40B4-BE49-F238E27FC236}">
                <a16:creationId xmlns:a16="http://schemas.microsoft.com/office/drawing/2014/main" id="{BF77BB12-57A9-46F5-BF7C-AA045B3E96E7}"/>
              </a:ext>
            </a:extLst>
          </p:cNvPr>
          <p:cNvPicPr>
            <a:picLocks noChangeAspect="1"/>
          </p:cNvPicPr>
          <p:nvPr/>
        </p:nvPicPr>
        <p:blipFill>
          <a:blip r:embed="rId5"/>
          <a:stretch>
            <a:fillRect/>
          </a:stretch>
        </p:blipFill>
        <p:spPr>
          <a:xfrm rot="16200000">
            <a:off x="2907871" y="-759663"/>
            <a:ext cx="6159340" cy="8229600"/>
          </a:xfrm>
          <a:prstGeom prst="rect">
            <a:avLst/>
          </a:prstGeom>
        </p:spPr>
      </p:pic>
    </p:spTree>
    <p:extLst>
      <p:ext uri="{BB962C8B-B14F-4D97-AF65-F5344CB8AC3E}">
        <p14:creationId xmlns:p14="http://schemas.microsoft.com/office/powerpoint/2010/main" val="306535907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623</Words>
  <Application>Microsoft Macintosh PowerPoint</Application>
  <PresentationFormat>Widescreen</PresentationFormat>
  <Paragraphs>84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Gothic</vt:lpstr>
      <vt:lpstr>Symbol</vt:lpstr>
      <vt:lpstr>Office Theme</vt:lpstr>
      <vt:lpstr>BIBLE INTERPRETATION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BIBLE INTERPRETATION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Herman Lourens</cp:lastModifiedBy>
  <cp:revision>63</cp:revision>
  <dcterms:created xsi:type="dcterms:W3CDTF">2020-05-26T13:44:35Z</dcterms:created>
  <dcterms:modified xsi:type="dcterms:W3CDTF">2021-03-14T11:15:56Z</dcterms:modified>
</cp:coreProperties>
</file>