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sldIdLst>
    <p:sldId id="582" r:id="rId2"/>
    <p:sldId id="256" r:id="rId3"/>
    <p:sldId id="517" r:id="rId4"/>
    <p:sldId id="583" r:id="rId5"/>
    <p:sldId id="584" r:id="rId6"/>
    <p:sldId id="585" r:id="rId7"/>
    <p:sldId id="586" r:id="rId8"/>
    <p:sldId id="587" r:id="rId9"/>
    <p:sldId id="588" r:id="rId10"/>
    <p:sldId id="589" r:id="rId11"/>
    <p:sldId id="590" r:id="rId12"/>
    <p:sldId id="591" r:id="rId13"/>
    <p:sldId id="592" r:id="rId14"/>
    <p:sldId id="593" r:id="rId15"/>
    <p:sldId id="594" r:id="rId16"/>
    <p:sldId id="595" r:id="rId17"/>
    <p:sldId id="596" r:id="rId18"/>
    <p:sldId id="557" r:id="rId19"/>
    <p:sldId id="559" r:id="rId20"/>
    <p:sldId id="597" r:id="rId21"/>
    <p:sldId id="598" r:id="rId22"/>
    <p:sldId id="599" r:id="rId23"/>
    <p:sldId id="600" r:id="rId24"/>
    <p:sldId id="601" r:id="rId25"/>
    <p:sldId id="602" r:id="rId26"/>
    <p:sldId id="603" r:id="rId27"/>
    <p:sldId id="604" r:id="rId28"/>
    <p:sldId id="605" r:id="rId29"/>
    <p:sldId id="606" r:id="rId30"/>
    <p:sldId id="607" r:id="rId31"/>
    <p:sldId id="608" r:id="rId32"/>
    <p:sldId id="560" r:id="rId33"/>
    <p:sldId id="609" r:id="rId34"/>
    <p:sldId id="561" r:id="rId35"/>
    <p:sldId id="610" r:id="rId36"/>
    <p:sldId id="611" r:id="rId37"/>
    <p:sldId id="612" r:id="rId38"/>
    <p:sldId id="613" r:id="rId39"/>
    <p:sldId id="614" r:id="rId40"/>
    <p:sldId id="615" r:id="rId41"/>
    <p:sldId id="616" r:id="rId42"/>
    <p:sldId id="518" r:id="rId43"/>
    <p:sldId id="581"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5AS/VPX3W8ElX3UsEyi3Ug==" hashData="9hAcjXY7BSXrx1eaCZ/Cfg+oLk3T+sm9YvZ3/4ZvlUBDV52eqezRIuNNyRn9i5OTf/5WW9WckY3iSQvRGiW//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autoAdjust="0"/>
    <p:restoredTop sz="87347"/>
  </p:normalViewPr>
  <p:slideViewPr>
    <p:cSldViewPr snapToGrid="0" snapToObjects="1">
      <p:cViewPr varScale="1">
        <p:scale>
          <a:sx n="111" d="100"/>
          <a:sy n="111" d="100"/>
        </p:scale>
        <p:origin x="129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4/11/21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40715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975225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761534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076909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4647659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509412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4139005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777998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4059191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946685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706862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0578680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5221981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57473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957572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8248136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5997040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981359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3753075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39885834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1002160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52631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1890615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8713548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7335860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6658717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6810113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8934316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39902918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3504872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35241261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3136276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9631818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34509517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27381245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16748599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290898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907015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690806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5901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522817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095782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4/11/21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4/11/21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1026" name="Picture 2" descr="Roman's Pizza | FASA Franchise Association of South Africa">
            <a:extLst>
              <a:ext uri="{FF2B5EF4-FFF2-40B4-BE49-F238E27FC236}">
                <a16:creationId xmlns:a16="http://schemas.microsoft.com/office/drawing/2014/main" id="{FEF90951-B6FE-4BD1-8CE7-6DA46A98C0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4455" y="144379"/>
            <a:ext cx="7946616" cy="6622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06117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It is quite unusual to spend such a long part of an important letter like this just passing greetings from one friend to another. Furthermore, Romans reads more like a lecture than a letter. It is not a ‘chatty’ letter in which the author exchanges conversation or tells the readers about his life like some of Paul’s other correspondence.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792648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Romans is a formal and systematic teaching, almost as if the writer is answering a person on the other side who is asking all the right questions.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7016111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Romans is also set apart from Paul’s other letters because he is writing to a church with which he has had no previous contact. Paul made a point of looking after his own churches very faithfully, and not interfering with anyone else’s work, so it seems strange that he should write his longest letter to a local church that he didn’t start and had never seen or visited.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68044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Yet it is clear from his tone that, although he does not have any personal relationship with them, he wants to meet them and wants them to know him. Romans is also more ‘intellectual’ than Paul’s other letters with no particular mention of any crisis or controversy that requires his correction, although the church obviously needed that particular instruction. Most of Paul’s letters contains a scent of battle, but there is none of that in Romans.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099125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We know that there were residents from Rome in Jerusalem on the day of Pentecost, and no doubt some of them were converted that day and carried the gospel back to Rome, because there was a colony of 40 000 Jews in Rome at that time.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23332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So the church in Rome was originally Jewish and began in a Jewish community with Hebrew believers in Jesus who were filled with the Holy Spirit.  It then grew and was no doubt advanced by evangelism among Jewish merchants and traders coming in and out of the city.</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405824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Roman emperor Claudius was anti-Jewish and expelled all 40 000 Jews from the city. Acts 18 tells us that a couple named Priscilla and Aquila met up with Paul following their expulsion from the city.</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005333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So the Christian church in Rome have become solely Gentile at this time. In AD 54 Claudius died and the Jews returned, because the next emperor, Nero, realized that the Jews were good for business and invited them back. But, of course, they returned to find that the Gentiles were in charge of the church. The Jews were then not made especially welcome, and so there was tension and conflict between Jew and Gentile.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0144568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7" name="TextBox 6">
            <a:extLst>
              <a:ext uri="{FF2B5EF4-FFF2-40B4-BE49-F238E27FC236}">
                <a16:creationId xmlns:a16="http://schemas.microsoft.com/office/drawing/2014/main" id="{24324995-3B6D-43AB-B03F-EFA8146D256C}"/>
              </a:ext>
            </a:extLst>
          </p:cNvPr>
          <p:cNvSpPr txBox="1"/>
          <p:nvPr/>
        </p:nvSpPr>
        <p:spPr>
          <a:xfrm>
            <a:off x="3155657" y="397401"/>
            <a:ext cx="6097604" cy="6063198"/>
          </a:xfrm>
          <a:prstGeom prst="rect">
            <a:avLst/>
          </a:prstGeom>
          <a:noFill/>
        </p:spPr>
        <p:txBody>
          <a:bodyPr wrap="square">
            <a:spAutoFit/>
          </a:bodyPr>
          <a:lstStyle/>
          <a:p>
            <a:pPr algn="ctr"/>
            <a:r>
              <a:rPr lang="en-GB" sz="1600" b="1" dirty="0">
                <a:effectLst/>
                <a:latin typeface="Century Gothic" panose="020B0502020202020204" pitchFamily="34" charset="0"/>
                <a:ea typeface="Times New Roman" panose="02020603050405020304" pitchFamily="18" charset="0"/>
              </a:rPr>
              <a:t>OUTLINE OF ROMANS.</a:t>
            </a:r>
            <a:endParaRPr lang="en-ZA" sz="1200" dirty="0">
              <a:effectLst/>
              <a:latin typeface="Times New Roman" panose="02020603050405020304" pitchFamily="18" charset="0"/>
              <a:ea typeface="Times New Roman" panose="02020603050405020304" pitchFamily="18" charset="0"/>
            </a:endParaRPr>
          </a:p>
          <a:p>
            <a:pPr algn="ctr"/>
            <a:r>
              <a:rPr lang="en-GB" sz="1600" b="1"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ctr"/>
            <a:r>
              <a:rPr lang="en-GB" sz="1600" dirty="0">
                <a:effectLst/>
                <a:latin typeface="Century Gothic" panose="020B0502020202020204" pitchFamily="34" charset="0"/>
                <a:ea typeface="Times New Roman" panose="02020603050405020304" pitchFamily="18" charset="0"/>
              </a:rPr>
              <a:t>HIS MESSAGE - GOD, SON &amp; SPIRIT. Ch 1.</a:t>
            </a:r>
            <a:endParaRPr lang="en-ZA" sz="1200" dirty="0">
              <a:effectLst/>
              <a:latin typeface="Times New Roman" panose="02020603050405020304" pitchFamily="18" charset="0"/>
              <a:ea typeface="Times New Roman" panose="02020603050405020304" pitchFamily="18" charset="0"/>
            </a:endParaRPr>
          </a:p>
          <a:p>
            <a:pPr algn="ctr"/>
            <a:r>
              <a:rPr lang="en-GB" sz="1600"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ctr"/>
            <a:r>
              <a:rPr lang="en-GB" sz="1600" dirty="0">
                <a:effectLst/>
                <a:latin typeface="Century Gothic" panose="020B0502020202020204" pitchFamily="34" charset="0"/>
                <a:ea typeface="Times New Roman" panose="02020603050405020304" pitchFamily="18" charset="0"/>
              </a:rPr>
              <a:t>CORPORATE GREETINGS. Ch 1.</a:t>
            </a:r>
            <a:endParaRPr lang="en-ZA" sz="1200" dirty="0">
              <a:effectLst/>
              <a:latin typeface="Times New Roman" panose="02020603050405020304" pitchFamily="18" charset="0"/>
              <a:ea typeface="Times New Roman" panose="02020603050405020304" pitchFamily="18" charset="0"/>
            </a:endParaRPr>
          </a:p>
          <a:p>
            <a:pPr algn="just"/>
            <a:r>
              <a:rPr lang="en-GB" sz="1600"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just"/>
            <a:r>
              <a:rPr lang="en-GB" sz="1600" b="1" dirty="0">
                <a:effectLst/>
                <a:latin typeface="Century Gothic" panose="020B0502020202020204" pitchFamily="34" charset="0"/>
                <a:ea typeface="Times New Roman" panose="02020603050405020304" pitchFamily="18" charset="0"/>
              </a:rPr>
              <a:t>1. PAUL’S ACCOUNT OF HIS GOSPEL. (Ch 1-8)</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a. RIGHTEOUSNESS REVEALED IN </a:t>
            </a:r>
            <a:r>
              <a:rPr lang="en-GB" sz="1400" u="sng" dirty="0">
                <a:effectLst/>
                <a:latin typeface="Century Gothic" panose="020B0502020202020204" pitchFamily="34" charset="0"/>
                <a:ea typeface="Times New Roman" panose="02020603050405020304" pitchFamily="18" charset="0"/>
              </a:rPr>
              <a:t>God’s</a:t>
            </a:r>
            <a:r>
              <a:rPr lang="en-GB" sz="1400" dirty="0">
                <a:effectLst/>
                <a:latin typeface="Century Gothic" panose="020B0502020202020204" pitchFamily="34" charset="0"/>
                <a:ea typeface="Times New Roman" panose="02020603050405020304" pitchFamily="18" charset="0"/>
              </a:rPr>
              <a:t> WRATH. Ch 1-3.</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b. RIGHTEOUSNESS REQUIRED (CREDITED) THROUGH </a:t>
            </a:r>
            <a:r>
              <a:rPr lang="en-GB" sz="1400" u="sng" dirty="0">
                <a:effectLst/>
                <a:latin typeface="Century Gothic" panose="020B0502020202020204" pitchFamily="34" charset="0"/>
                <a:ea typeface="Times New Roman" panose="02020603050405020304" pitchFamily="18" charset="0"/>
              </a:rPr>
              <a:t>Christ’s</a:t>
            </a:r>
            <a:r>
              <a:rPr lang="en-GB" sz="1400" dirty="0">
                <a:effectLst/>
                <a:latin typeface="Century Gothic" panose="020B0502020202020204" pitchFamily="34" charset="0"/>
                <a:ea typeface="Times New Roman" panose="02020603050405020304" pitchFamily="18" charset="0"/>
              </a:rPr>
              <a:t> DEATH. Ch 3-5.</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c. RIGHTEOUSNESS ACHIEVED BY </a:t>
            </a:r>
            <a:r>
              <a:rPr lang="en-GB" sz="1400" u="sng" dirty="0">
                <a:effectLst/>
                <a:latin typeface="Century Gothic" panose="020B0502020202020204" pitchFamily="34" charset="0"/>
                <a:ea typeface="Times New Roman" panose="02020603050405020304" pitchFamily="18" charset="0"/>
              </a:rPr>
              <a:t>Spirit’s</a:t>
            </a:r>
            <a:r>
              <a:rPr lang="en-GB" sz="1400" dirty="0">
                <a:effectLst/>
                <a:latin typeface="Century Gothic" panose="020B0502020202020204" pitchFamily="34" charset="0"/>
                <a:ea typeface="Times New Roman" panose="02020603050405020304" pitchFamily="18" charset="0"/>
              </a:rPr>
              <a:t> LIFE. Ch 6-8.</a:t>
            </a:r>
            <a:endParaRPr lang="en-ZA" sz="1200" dirty="0">
              <a:effectLst/>
              <a:latin typeface="Times New Roman" panose="02020603050405020304" pitchFamily="18" charset="0"/>
              <a:ea typeface="Times New Roman" panose="02020603050405020304" pitchFamily="18" charset="0"/>
            </a:endParaRPr>
          </a:p>
          <a:p>
            <a:pPr algn="just"/>
            <a:r>
              <a:rPr lang="en-GB" sz="1600"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just"/>
            <a:r>
              <a:rPr lang="en-GB" sz="1600" b="1" dirty="0">
                <a:effectLst/>
                <a:latin typeface="Century Gothic" panose="020B0502020202020204" pitchFamily="34" charset="0"/>
                <a:ea typeface="Times New Roman" panose="02020603050405020304" pitchFamily="18" charset="0"/>
              </a:rPr>
              <a:t>2. PAUL’S AGONY OVER HIS PEOPLE. (Ch 9-11)</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a. ISRAEL’S </a:t>
            </a:r>
            <a:r>
              <a:rPr lang="en-GB" sz="1400" u="sng" dirty="0">
                <a:effectLst/>
                <a:latin typeface="Century Gothic" panose="020B0502020202020204" pitchFamily="34" charset="0"/>
                <a:ea typeface="Times New Roman" panose="02020603050405020304" pitchFamily="18" charset="0"/>
              </a:rPr>
              <a:t>past</a:t>
            </a:r>
            <a:r>
              <a:rPr lang="en-GB" sz="1400" dirty="0">
                <a:effectLst/>
                <a:latin typeface="Century Gothic" panose="020B0502020202020204" pitchFamily="34" charset="0"/>
                <a:ea typeface="Times New Roman" panose="02020603050405020304" pitchFamily="18" charset="0"/>
              </a:rPr>
              <a:t> REDUCTION TO THE REMNANT. Ch 9.</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b. ISRAEL’S </a:t>
            </a:r>
            <a:r>
              <a:rPr lang="en-GB" sz="1400" u="sng" dirty="0">
                <a:effectLst/>
                <a:latin typeface="Century Gothic" panose="020B0502020202020204" pitchFamily="34" charset="0"/>
                <a:ea typeface="Times New Roman" panose="02020603050405020304" pitchFamily="18" charset="0"/>
              </a:rPr>
              <a:t>present</a:t>
            </a:r>
            <a:r>
              <a:rPr lang="en-GB" sz="1400" dirty="0">
                <a:effectLst/>
                <a:latin typeface="Century Gothic" panose="020B0502020202020204" pitchFamily="34" charset="0"/>
                <a:ea typeface="Times New Roman" panose="02020603050405020304" pitchFamily="18" charset="0"/>
              </a:rPr>
              <a:t> RESISTANCE TO THE GOSPEL. Ch 10.</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c. ISRAEL’S </a:t>
            </a:r>
            <a:r>
              <a:rPr lang="en-GB" sz="1400" u="sng" dirty="0">
                <a:effectLst/>
                <a:latin typeface="Century Gothic" panose="020B0502020202020204" pitchFamily="34" charset="0"/>
                <a:ea typeface="Times New Roman" panose="02020603050405020304" pitchFamily="18" charset="0"/>
              </a:rPr>
              <a:t>future</a:t>
            </a:r>
            <a:r>
              <a:rPr lang="en-GB" sz="1400" dirty="0">
                <a:effectLst/>
                <a:latin typeface="Century Gothic" panose="020B0502020202020204" pitchFamily="34" charset="0"/>
                <a:ea typeface="Times New Roman" panose="02020603050405020304" pitchFamily="18" charset="0"/>
              </a:rPr>
              <a:t> RESTORATION TO THE COVENANT. Ch 11.</a:t>
            </a:r>
            <a:endParaRPr lang="en-ZA" sz="1200" dirty="0">
              <a:effectLst/>
              <a:latin typeface="Times New Roman" panose="02020603050405020304" pitchFamily="18" charset="0"/>
              <a:ea typeface="Times New Roman" panose="02020603050405020304" pitchFamily="18" charset="0"/>
            </a:endParaRPr>
          </a:p>
          <a:p>
            <a:pPr algn="just"/>
            <a:r>
              <a:rPr lang="en-GB" sz="1600" u="none" strike="noStrike"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just"/>
            <a:r>
              <a:rPr lang="en-GB" sz="1600" b="1" dirty="0">
                <a:effectLst/>
                <a:latin typeface="Century Gothic" panose="020B0502020202020204" pitchFamily="34" charset="0"/>
                <a:ea typeface="Times New Roman" panose="02020603050405020304" pitchFamily="18" charset="0"/>
              </a:rPr>
              <a:t>3. PAUL’S APPEAL TO HIS READERS. (Ch 12-16)</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a. THEIR </a:t>
            </a:r>
            <a:r>
              <a:rPr lang="en-GB" sz="1400" u="sng" dirty="0">
                <a:effectLst/>
                <a:latin typeface="Century Gothic" panose="020B0502020202020204" pitchFamily="34" charset="0"/>
                <a:ea typeface="Times New Roman" panose="02020603050405020304" pitchFamily="18" charset="0"/>
              </a:rPr>
              <a:t>personal</a:t>
            </a:r>
            <a:r>
              <a:rPr lang="en-GB" sz="1400" dirty="0">
                <a:effectLst/>
                <a:latin typeface="Century Gothic" panose="020B0502020202020204" pitchFamily="34" charset="0"/>
                <a:ea typeface="Times New Roman" panose="02020603050405020304" pitchFamily="18" charset="0"/>
              </a:rPr>
              <a:t> BEARING IN SERVICE AND SUFFERING. Ch 12.</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b. THEIR </a:t>
            </a:r>
            <a:r>
              <a:rPr lang="en-GB" sz="1400" u="sng" dirty="0">
                <a:effectLst/>
                <a:latin typeface="Century Gothic" panose="020B0502020202020204" pitchFamily="34" charset="0"/>
                <a:ea typeface="Times New Roman" panose="02020603050405020304" pitchFamily="18" charset="0"/>
              </a:rPr>
              <a:t>public</a:t>
            </a:r>
            <a:r>
              <a:rPr lang="en-GB" sz="1400" dirty="0">
                <a:effectLst/>
                <a:latin typeface="Century Gothic" panose="020B0502020202020204" pitchFamily="34" charset="0"/>
                <a:ea typeface="Times New Roman" panose="02020603050405020304" pitchFamily="18" charset="0"/>
              </a:rPr>
              <a:t> BEHAVIOR IN STATE AND SOCIETY. Ch 13.</a:t>
            </a:r>
            <a:endParaRPr lang="en-ZA" sz="1200" dirty="0">
              <a:effectLst/>
              <a:latin typeface="Times New Roman" panose="02020603050405020304" pitchFamily="18" charset="0"/>
              <a:ea typeface="Times New Roman" panose="02020603050405020304" pitchFamily="18" charset="0"/>
            </a:endParaRPr>
          </a:p>
          <a:p>
            <a:pPr algn="just"/>
            <a:r>
              <a:rPr lang="en-GB" sz="1400" dirty="0">
                <a:effectLst/>
                <a:latin typeface="Century Gothic" panose="020B0502020202020204" pitchFamily="34" charset="0"/>
                <a:ea typeface="Times New Roman" panose="02020603050405020304" pitchFamily="18" charset="0"/>
              </a:rPr>
              <a:t>c. THEIR </a:t>
            </a:r>
            <a:r>
              <a:rPr lang="en-GB" sz="1400" u="sng" dirty="0">
                <a:effectLst/>
                <a:latin typeface="Century Gothic" panose="020B0502020202020204" pitchFamily="34" charset="0"/>
                <a:ea typeface="Times New Roman" panose="02020603050405020304" pitchFamily="18" charset="0"/>
              </a:rPr>
              <a:t>practical</a:t>
            </a:r>
            <a:r>
              <a:rPr lang="en-GB" sz="1400" dirty="0">
                <a:effectLst/>
                <a:latin typeface="Century Gothic" panose="020B0502020202020204" pitchFamily="34" charset="0"/>
                <a:ea typeface="Times New Roman" panose="02020603050405020304" pitchFamily="18" charset="0"/>
              </a:rPr>
              <a:t> BROTHERHOOD IN SCRUPLES AND SONG. Ch 14-15.</a:t>
            </a:r>
            <a:endParaRPr lang="en-ZA" sz="1200" dirty="0">
              <a:effectLst/>
              <a:latin typeface="Times New Roman" panose="02020603050405020304" pitchFamily="18" charset="0"/>
              <a:ea typeface="Times New Roman" panose="02020603050405020304" pitchFamily="18" charset="0"/>
            </a:endParaRPr>
          </a:p>
          <a:p>
            <a:pPr algn="just"/>
            <a:r>
              <a:rPr lang="en-GB" sz="1600"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ctr"/>
            <a:r>
              <a:rPr lang="en-GB" sz="1600" dirty="0">
                <a:effectLst/>
                <a:latin typeface="Century Gothic" panose="020B0502020202020204" pitchFamily="34" charset="0"/>
                <a:ea typeface="Times New Roman" panose="02020603050405020304" pitchFamily="18" charset="0"/>
              </a:rPr>
              <a:t>HIS METHOD - WORD, DEED &amp; SIGN. Ch 15.</a:t>
            </a:r>
            <a:endParaRPr lang="en-ZA" sz="1200" dirty="0">
              <a:effectLst/>
              <a:latin typeface="Times New Roman" panose="02020603050405020304" pitchFamily="18" charset="0"/>
              <a:ea typeface="Times New Roman" panose="02020603050405020304" pitchFamily="18" charset="0"/>
            </a:endParaRPr>
          </a:p>
          <a:p>
            <a:pPr algn="ctr"/>
            <a:r>
              <a:rPr lang="en-GB" sz="1600" dirty="0">
                <a:effectLst/>
                <a:latin typeface="Century Gothic" panose="020B0502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algn="ctr"/>
            <a:r>
              <a:rPr lang="en-GB" sz="1600" dirty="0">
                <a:effectLst/>
                <a:latin typeface="Century Gothic" panose="020B0502020202020204" pitchFamily="34" charset="0"/>
                <a:ea typeface="Times New Roman" panose="02020603050405020304" pitchFamily="18" charset="0"/>
                <a:cs typeface="Times New Roman" panose="02020603050405020304" pitchFamily="18" charset="0"/>
              </a:rPr>
              <a:t>INDIVIDUAL GREETINGS. Ch 16.</a:t>
            </a:r>
            <a:endParaRPr lang="en-ZA" dirty="0"/>
          </a:p>
        </p:txBody>
      </p:sp>
    </p:spTree>
    <p:extLst>
      <p:ext uri="{BB962C8B-B14F-4D97-AF65-F5344CB8AC3E}">
        <p14:creationId xmlns:p14="http://schemas.microsoft.com/office/powerpoint/2010/main" val="39182954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‘Paulus, ‘n dienskneg van Jesus Christus, ‘n geroepe apostel, afgesonder tot die evangelie van God –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734427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Hy tevore beloof het deur sy profete in die heilige Skrifte, aangaande sy Seun wat gebore is na die vlees uit die geslag van Dawid en na die Gees van heiligheid met krag verklaar is as die Seun van God deur die opstanding uit die dode,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83720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Jesus Christus, onse Here, deur wie ons genade en die apostelskap ontvang het om geloofsgehoorsaamheid te verkry onder al die heidene ter wille van sy Naam, onder wie julle ook is, geroepenes van Jesus Christus aan al die geliefdes van God, geroepe heiliges wat in Rome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2575318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‘Genade vir julle en vrede van God onse Vader en die Here Jesus Christus! In die eerste plek dank ek my God deur Jesus Christus oor julle almal dat julle geloof verkondig word in die hele wêreld.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55200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God wat ek in my gees dien in die evangelie van sy Seun, is my getuie hoe ek onophoudelik aan julle dink en altyd in my gebede smeek of ek tog nou eindelik ‘n goeie geleentheid sal vind deur die wil van God om na julle te kom; want ek verlang om julle te sien,..’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2919085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‘…om julle een of ander geestelike genadegawe mee te deel, sodat julle versterk kan word; dit is, dat ek saam bemoedig kan word onder julle deur die gemeenskaplike geloof, van julle sowel as van my.’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979006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broeders, ek wil julle nie daarvan onkundig laat dat ek my dikwels voorgeneem het om na julle te kom nie en ek is tot nog toe verhinder sodat ek ook onder julle een of ander vrug kan insamel net soos onder die ander heidene. Teenoor Grieke sowel as nie Grieke, teenoor wyse sowel as onverstandige mense is ek ‘n skuldenaar.’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7204101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‘Vandaar die verlange van my kant om ook aan julle wat in Rome is, die evangelie te verkondig. Want ek skaam my nie oor die evangelie van Christus nie, want dit is ‘n krag van God tot redding vir elkeen wat glo, eerste vir die Jood en ook vir die Griek..’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967799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die geregtigheid van God word daarin geopenbaar uit geloof tot geloof, soos geskrywe is: Maar die regverdige sal uit die geloof lewe.’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884132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die toorn van God word van die hemel af geopenbaar oor al die goddeloosheid en ongeregtigheid van die mense wat in ongeregtigheid die waarheid onderdruk,..’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892388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‘omdat wat van God geken kan word, in hulle openbaar is, want God het dit aan hulle geopenbaar.’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623536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event that split history into ‘before’ and ‘after’ and changed the world for good took place about thirty years before the apostle Paul wrote the letter to the Romans. The event – the life, death and resurrection of Jesus – took place in a remote corner of the extensive Roman Empire of the time, the province of Judea in Palestine. Hardly anyone noticed, certainly no one in busy and powerful Rome.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67577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sy onsigbare dinge kan van die skepping van die wêreld af in sy werke verstaan en duidelik gesien word, naamlik sy ewige krag en goddelikheid, sodat hulle geen verontskuldiging het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836907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Sedert die heel BEGIN van die SKEPPING kan ALLE MENSE God se ONSIGBARE GEESTELIKE dinge SIEN &amp; VERSTAAN deur eenvoudig na die SIGBARE GESKAPE dinge te kyk, selfs die FEIT dat God EWIG &amp; SOWEREIN is, daarom het niemand ‘n VERSKONING om God nie te KEN &amp; te DIEN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265550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Psalms 19:2-5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‘Die hemele vertel die eer van God, en die uitspansel verkondig die werk van sy hande. Die een dag stort vir die ander ‘n boodskap uit, en die een nag kondig vir die ander kennis aan: daar is geen spraak en daar is geen woorde nie - onhoorbaar is hulle stem. Hulle meetsnoer gaan uit oor die hele aarde, en hulle woorde tot by die einde van die wêreld…’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3976509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Psalms 19:8-10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‘Die wet van die HERE is volmaak: dit verkwik die siel; die getuienis van die HERE is gewis: dit gee wysheid aan die eenvoudige. Die bevele van die HERE is reg: hulle verbly die hart; die gebod van die HERE is suiwer: dit verlig die oë. Die vrees van die HERE is rein: dit bestaan tot in ewigheid; die verordeninge van die HERE is waarheid - tesame is hulle regverdig.’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3318790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We have CREATION from outside &amp; CONSIENCE from within to TELL &amp; TESTIFY to us that there’s a MORAL CREATOR God to whom we are ACCOUNTABLE!</a:t>
            </a:r>
            <a:endParaRPr lang="nl-NL" sz="36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5807124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‘omdat hulle, alhoewel hulle God geken het, Hom nie as God verheerlik of gedank het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058474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hulle het dwaas geword in hul oorlegginge, en hul onverstandige hart is verduister. Terwyl hulle voorgee dat hulle wys is, het hulle dwaas geword en die heerlikheid van die onverganklike God verander in die gelykvormigheid van die beeld van ‘n verganklike mens en van voëls en viervoetige en kruipende diere.’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895027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het God hulle ook in die begeerlikhede van hulle harte oorgegee aan onreinheid, om hulle liggame onder mekaar te onteer hulle wat die waarheid van God verruil het vir die leuen en die skepsel vereer en gedien het bo die Skepper wat geprys moet word tot in ewigheid. Amen.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112742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het God hulle oorgegee aan skandelike hartstogte, want hulle vroue het die natuurlike verkeer verander in dié wat teen die natuur is; en net so het ook die manne die natuurlike verkeer met die vrou laat vaar en in hulle wellus teenoor mekaar ontbrand: manne het met manne skandelikheid bedrywe en in hulleself die noodwendige vergelding van hulle dwaling ontvang.’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685751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omdat hulle dit nie die moeite werd geag het om God in erkentenis te hou nie, het God hulle oorgegee aan ‘n slegte gesindheid, om te doen wat nie betaam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2819118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And when this letter arrived in Rome, hardly anyone read it, certainly no one of influence. There was much to read in Rome – imperial decrees, exquisite poetry, finely crafted moral philosophy – and much of it was world-class. And yet in no time the letter to the Romans left all those other writings in the dust. Paul’s letter to the Romans has had literally a far larger impact on it’s readers than the volumes of all those Roman writers put together.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55000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‘hulle is vervul met allerhande ongeregtigheid, hoerery, boosheid, hebsug, ondeug; vol nydigheid, moord, twis, bedrog, kwaadaardigheid; nuusdraers, kwaadsprekers, haters van God, geweldenaars, trotsaards, grootpraters, uitvinders van slegte dinge, ongehoorsaam aan die ouers; onverstandig, ontrou, sonder natuurlike liefde, onversoenlik, onbarmhartig,..’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852366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1:1-32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‘mense wat al ken hulle die verordening van God goed, dat die wat sulke dinge doen, die dood verdien dié dinge nie alleen self doen nie, maar ook hulle goedkeuring skenk aan die wat dit doen.’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285423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671593" y="143560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‘…they hand out prizes to those who do the worst things best.’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84376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29782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quick rise of this letter to a peak of influence is extraordinary, written as it was by an obscure Roman citizen without any connections. But when we start reading the letter for ourselves we immediately realize that it is the letter itself, in other words its inspiration, that is truly extraordinary and that no obscurity in writer or readers could have kept it obscure for very long.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098035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 letter to the Romans is a piece of exuberant and passionate thinking. This is a glorious revelation from the mind totally enlisted in the service of God. In Romans, like in no other New Testament writing Paul takes the well-witnessed and devoutly believed fact of the life, death and resurrection of Jesus of Nazareth and explains it’s implications.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0275869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How does it work that in the death and resurrection of Jesus everything changed while at the same moment the life of every single human being was eternally affected. What exactly did God do and what precisely does it mean that Jesus saves? Romans opens up the implications of the Gospel of Jesus Christ like no other document.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3686366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In Romans Paul takes logic and argument, spiritual insight and fact, poetry and prayer, Old Testament Scripture, history and experience and weaves them into this letter that has become the premier document of Christian theology and living.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959229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9393"/>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b="1" i="1" dirty="0">
                <a:solidFill>
                  <a:schemeClr val="dk1"/>
                </a:solidFill>
                <a:latin typeface="Century Gothic"/>
                <a:ea typeface="Century Gothic"/>
                <a:cs typeface="Century Gothic"/>
                <a:sym typeface="Century Gothic"/>
              </a:rPr>
              <a:t>Romans - Righteousness Revealed &amp; Required I</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Paul’s average New testament letter is 1300 words long, but his letter to the Romans is over 7000, in other words, by far the longest. But Romans is also unusual for a number of other reasons. First of all, the opening and closure greetings are exceptionally long. The whole last chapter contains a long list of acquaintances sending their love and affection.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78549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1140</TotalTime>
  <Words>2562</Words>
  <Application>Microsoft Macintosh PowerPoint</Application>
  <PresentationFormat>Widescreen</PresentationFormat>
  <Paragraphs>220</Paragraphs>
  <Slides>43</Slides>
  <Notes>43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Calibri Light</vt:lpstr>
      <vt:lpstr>Century Gothic</vt:lpstr>
      <vt:lpstr>Symbol</vt:lpstr>
      <vt:lpstr>Times New Roman</vt:lpstr>
      <vt:lpstr>Office Theme</vt:lpstr>
      <vt:lpstr>PowerPoint Presentation</vt:lpstr>
      <vt:lpstr>Romans - Righteousness Revealed &amp; Required 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Romans - Righteousness Revealed &amp; Required 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71</cp:revision>
  <dcterms:created xsi:type="dcterms:W3CDTF">2020-05-26T13:44:35Z</dcterms:created>
  <dcterms:modified xsi:type="dcterms:W3CDTF">2021-04-11T11:11:17Z</dcterms:modified>
  <cp:contentStatus/>
</cp:coreProperties>
</file>