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6" r:id="rId2"/>
    <p:sldId id="652" r:id="rId3"/>
    <p:sldId id="637" r:id="rId4"/>
    <p:sldId id="653" r:id="rId5"/>
    <p:sldId id="679" r:id="rId6"/>
    <p:sldId id="680" r:id="rId7"/>
    <p:sldId id="681" r:id="rId8"/>
    <p:sldId id="682" r:id="rId9"/>
    <p:sldId id="683" r:id="rId10"/>
    <p:sldId id="684" r:id="rId11"/>
    <p:sldId id="686" r:id="rId12"/>
    <p:sldId id="687" r:id="rId13"/>
    <p:sldId id="688" r:id="rId14"/>
    <p:sldId id="689" r:id="rId15"/>
    <p:sldId id="690" r:id="rId16"/>
    <p:sldId id="691" r:id="rId17"/>
    <p:sldId id="692" r:id="rId18"/>
    <p:sldId id="693" r:id="rId19"/>
    <p:sldId id="694" r:id="rId20"/>
    <p:sldId id="695" r:id="rId21"/>
    <p:sldId id="696" r:id="rId22"/>
    <p:sldId id="697" r:id="rId23"/>
    <p:sldId id="698" r:id="rId24"/>
    <p:sldId id="58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01" autoAdjust="0"/>
    <p:restoredTop sz="87345"/>
  </p:normalViewPr>
  <p:slideViewPr>
    <p:cSldViewPr snapToGrid="0" snapToObjects="1">
      <p:cViewPr varScale="1">
        <p:scale>
          <a:sx n="99" d="100"/>
          <a:sy n="99" d="100"/>
        </p:scale>
        <p:origin x="1104" y="9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6/17/2021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3385194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105717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16995718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6635349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8538453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37908482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36043202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55858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26719092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2071494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28894430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3544941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9970762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15411340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25807570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2908985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2391146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3229517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3580231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1351660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4209140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882858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4160423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6/17/2021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6/17/2021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6/17/2021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6/17/2021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6/17/2021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6/17/2021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6/17/2021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6/17/2021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6/17/2021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6/17/2021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6/17/2021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6/17/2021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VIII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Ons SLEUTELWOORDE hier is: GEREGTIGHEID &amp; OPENBARING…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4837613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A. RIGHTEOUSNESS - Achieved or Received. (9:30-10:13)</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1. Mosaic works of law. (9:30-10:5)</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a) Striving to be righteous.</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b) Stumbling over a rock.</a:t>
            </a:r>
          </a:p>
          <a:p>
            <a:pPr marL="0" lvl="0" indent="0">
              <a:spcBef>
                <a:spcPts val="0"/>
              </a:spcBef>
              <a:buClr>
                <a:srgbClr val="31B6FD"/>
              </a:buClr>
              <a:buSzPts val="3000"/>
              <a:buNone/>
            </a:pPr>
            <a:endParaRPr lang="en-GB"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2. Messianic word of faith. (10:6-13)</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a) Not far away:</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a:t>
            </a:r>
            <a:r>
              <a:rPr lang="en-GB" i="1" dirty="0" err="1">
                <a:solidFill>
                  <a:schemeClr val="dk1"/>
                </a:solidFill>
                <a:latin typeface="Century Gothic"/>
                <a:ea typeface="Century Gothic"/>
                <a:cs typeface="Century Gothic"/>
                <a:sym typeface="Century Gothic"/>
              </a:rPr>
              <a:t>i</a:t>
            </a:r>
            <a:r>
              <a:rPr lang="en-GB" i="1" dirty="0">
                <a:solidFill>
                  <a:schemeClr val="dk1"/>
                </a:solidFill>
                <a:latin typeface="Century Gothic"/>
                <a:ea typeface="Century Gothic"/>
                <a:cs typeface="Century Gothic"/>
                <a:sym typeface="Century Gothic"/>
              </a:rPr>
              <a:t>. Heaven - to bring Christ down.</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ii. Hades - to bring Christ up.</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b) But very near:</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a:t>
            </a:r>
            <a:r>
              <a:rPr lang="en-GB" i="1" dirty="0" err="1">
                <a:solidFill>
                  <a:schemeClr val="dk1"/>
                </a:solidFill>
                <a:latin typeface="Century Gothic"/>
                <a:ea typeface="Century Gothic"/>
                <a:cs typeface="Century Gothic"/>
                <a:sym typeface="Century Gothic"/>
              </a:rPr>
              <a:t>i</a:t>
            </a:r>
            <a:r>
              <a:rPr lang="en-GB" i="1" dirty="0">
                <a:solidFill>
                  <a:schemeClr val="dk1"/>
                </a:solidFill>
                <a:latin typeface="Century Gothic"/>
                <a:ea typeface="Century Gothic"/>
                <a:cs typeface="Century Gothic"/>
                <a:sym typeface="Century Gothic"/>
              </a:rPr>
              <a:t>. Mouth to confess.</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ii. Heart to believe.</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051559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B. REVELATION - Welcomed or Withstood. (10:14-21)</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1. Messenger dispatched. (10:14-17)</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a) How call unless believe?</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b) How believe unless hear?</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c) How hear unless preach?</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d) How preach unless sent?</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2. Message disregarded. (10:18-21)</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a) Excuse - haven’t had a chance.</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a:t>
            </a:r>
            <a:r>
              <a:rPr lang="en-GB" i="1" dirty="0" err="1">
                <a:solidFill>
                  <a:schemeClr val="dk1"/>
                </a:solidFill>
                <a:latin typeface="Century Gothic"/>
                <a:ea typeface="Century Gothic"/>
                <a:cs typeface="Century Gothic"/>
                <a:sym typeface="Century Gothic"/>
              </a:rPr>
              <a:t>i</a:t>
            </a:r>
            <a:r>
              <a:rPr lang="en-GB" i="1" dirty="0">
                <a:solidFill>
                  <a:schemeClr val="dk1"/>
                </a:solidFill>
                <a:latin typeface="Century Gothic"/>
                <a:ea typeface="Century Gothic"/>
                <a:cs typeface="Century Gothic"/>
                <a:sym typeface="Century Gothic"/>
              </a:rPr>
              <a:t>. to hear.</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ii. to understand.</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b) Reason - have had a choice.</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a:t>
            </a:r>
            <a:r>
              <a:rPr lang="en-GB" i="1" dirty="0" err="1">
                <a:solidFill>
                  <a:schemeClr val="dk1"/>
                </a:solidFill>
                <a:latin typeface="Century Gothic"/>
                <a:ea typeface="Century Gothic"/>
                <a:cs typeface="Century Gothic"/>
                <a:sym typeface="Century Gothic"/>
              </a:rPr>
              <a:t>i</a:t>
            </a:r>
            <a:r>
              <a:rPr lang="en-GB" i="1" dirty="0">
                <a:solidFill>
                  <a:schemeClr val="dk1"/>
                </a:solidFill>
                <a:latin typeface="Century Gothic"/>
                <a:ea typeface="Century Gothic"/>
                <a:cs typeface="Century Gothic"/>
                <a:sym typeface="Century Gothic"/>
              </a:rPr>
              <a:t>. unwilling to obey.</a:t>
            </a:r>
          </a:p>
          <a:p>
            <a:pPr marL="0" lvl="0" indent="0">
              <a:spcBef>
                <a:spcPts val="0"/>
              </a:spcBef>
              <a:buClr>
                <a:srgbClr val="31B6FD"/>
              </a:buClr>
              <a:buSzPts val="3000"/>
              <a:buNone/>
            </a:pPr>
            <a:r>
              <a:rPr lang="en-GB" i="1" dirty="0">
                <a:solidFill>
                  <a:schemeClr val="dk1"/>
                </a:solidFill>
                <a:latin typeface="Century Gothic"/>
                <a:ea typeface="Century Gothic"/>
                <a:cs typeface="Century Gothic"/>
                <a:sym typeface="Century Gothic"/>
              </a:rPr>
              <a:t>		ii. unwilling to change.</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0548430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10:1-13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‘Broeders, die verlange van my hart en die gebed wat ek tot God vir Israel doen, is tot hulle redding. Want ek getuig van hulle dat hulle ‘n ywer vir God het, maar sonder kennis.’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9826647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10:1-13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omdat hulle die geregtigheid van God nie ken nie en hulle eie geregtigheid probeer oprig, het hulle hul aan die geregtigheid van God nie onderwerp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9953963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10:1-13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Christus is die einde van die wet tot geregtigheid vir elkeen wat glo. Want Moses beskrywe die geregtigheid wat uit die wet is: Die mens wat hierdie dinge doen, sal daardeur lewe.’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9535643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10:1-13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die geregtigheid wat uit die geloof is, sê dit: Moenie in jou hart sê nie: Wie sal in die hemel opvaar, naamlik om Christus af te bring; of: Wie sal in die afgrond neerdaal, naamlik om Christus uit die dode op te bring? Maar wat sê dit? Naby jou is die woord, in jou mond en in jou hart.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7434111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10:1-13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Dit is die woord van die geloof wat ons verkondig: As jy met jou mond die Here Jesus bely en met jou hart glo dat God Hom uit die dode opgewek het, sal jy gered word; want met die hart glo ons tot geregtigheid en met die mond bely ons tot redding.’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1390274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10:1-13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die Skrif sê: Elkeen wat in Hom glo, sal nie beskaam word nie. Want daar is geen onderskeid tussen Jood en Griek nie; dieselfde Here tog is Here van almal en is ryk oor almal wat Hom aanroep. Want: Elkeen wat die Naam van die Here aanroep, sal gered word.’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5291937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10:14-21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‘Hoe kan hulle Hom dan aanroep in wie hulle nie geglo het nie? En hoe kan hulle in Hom glo van wie hulle nie gehoor het nie? En hoe kan hulle hoor sonder een wat preek? En hoe kan hulle preek as hulle nie gestuur word nie? Soos geskrywe is: Hoe lieflik is die voete van die wat die evangelie van vrede verkondig, van die wat die evangelie van die goeie verkondig!’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7945009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1289883" y="1529133"/>
            <a:ext cx="9942799"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28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1.	ISRAEL’S past REDUCTION to the 	REMNANT.</a:t>
            </a:r>
          </a:p>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2.	ISRAEL’S present RESISTANCE to the 	GOSPEL.</a:t>
            </a:r>
          </a:p>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3.	ISRAEL’S future RESTORATION to the 	COVENANT.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034322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10:14-21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hulle was nie almal gehoorsaam aan die evangelie nie; want Jesaja het gesê: Here, wie het ons prediking geglo? Die geloof is dus uit die gehoor, en die gehoor is deur die woord van God. Maar ek sê: Het hulle miskien nie gehoor nie? Ja, seker! Oor die hele aarde het hulle stem uitgegaan en tot by die eindes van die wêreld hulle woorde.’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8082032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10:14-21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ek vra: Het Israel dit miskien nie verstaan nie? Ten eerste sê Moses: Ek sal julle jaloers maak op dié wat geen volk is nie, en Ek sal julle toorn opwek teen ‘n onverstandige volk. En Jesaja durf selfs sê: Ek het My laat vind deur die wat My nie gesoek het nie; Ek het verskyn aan die wat na My nie gevra het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7170486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10:14-21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van Israel sê Hy: Die hele dag het Ek my hande uitgebrei na ‘n ongehoorsame en teësprekende volk.’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3440608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Mattheus 23:37-39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‘Jerusalem, Jerusalem, jy wat die profete doodmaak en stenig dié wat na jou gestuur is, hoe dikwels wou Ek jou kinders bymekaarmaak net soos ‘n hen haar kuikens onder die vlerke bymekaarmaak, en julle wou nie! Kyk, julle huis word vir julle woes gelaat! Want Ek sê vir julle: Julle sal My van nou af sekerlik nie sien nie totdat julle sal sê: Geseënd is Hy wat kom in die Naam van die Here!’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3434889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VIII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40297827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pic>
        <p:nvPicPr>
          <p:cNvPr id="1026" name="Picture 2" descr="The Israeli Flag | My Jewish Learning">
            <a:extLst>
              <a:ext uri="{FF2B5EF4-FFF2-40B4-BE49-F238E27FC236}">
                <a16:creationId xmlns:a16="http://schemas.microsoft.com/office/drawing/2014/main" id="{2E2AF920-2A7B-4626-A51F-59E7DA3827D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090743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9:6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hulle is nie almal Israel wat uit Israel is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1255728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10:21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hele dag het Ek my hande uitgebrei na ‘n ongehoorsame en teësprekende volk.’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187850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‘God het sy volk wat Hy vantevore geken het, nie verstoot nie, want as hulle verwerping die versoening van die wêreld is, wat sal hulle aanneming anders wees as lewe uit die dode.’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0287270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9:30-33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‘Wat sal ons dan sê? Dat die heidene, wat die geregtigheid nie nagejaag het nie, die geregtigheid verkry het, naamlik die geregtigheid wat uit die geloof is; terwyl Israel, wat die wet van die geregtigheid nagejaag het, die wet van die geregtigheid nie bereik het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7053633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9:30-33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HOSEA het VOORSPEL dat daar baie NIE-JODE </a:t>
            </a:r>
            <a:r>
              <a:rPr lang="nl-NL" sz="3600" b="1" i="1" dirty="0">
                <a:solidFill>
                  <a:schemeClr val="dk1"/>
                </a:solidFill>
                <a:latin typeface="Century Gothic"/>
                <a:ea typeface="Century Gothic"/>
                <a:cs typeface="Century Gothic"/>
                <a:sym typeface="Century Gothic"/>
              </a:rPr>
              <a:t>INGESLUIT</a:t>
            </a:r>
            <a:r>
              <a:rPr lang="nl-NL" sz="3600" i="1" dirty="0">
                <a:solidFill>
                  <a:schemeClr val="dk1"/>
                </a:solidFill>
                <a:latin typeface="Century Gothic"/>
                <a:ea typeface="Century Gothic"/>
                <a:cs typeface="Century Gothic"/>
                <a:sym typeface="Century Gothic"/>
              </a:rPr>
              <a:t> sal word in God se ISRAEL &amp; JESAJA het VOORSPEL dat daar baie JODE </a:t>
            </a:r>
            <a:r>
              <a:rPr lang="nl-NL" sz="3600" b="1" i="1" dirty="0">
                <a:solidFill>
                  <a:schemeClr val="dk1"/>
                </a:solidFill>
                <a:latin typeface="Century Gothic"/>
                <a:ea typeface="Century Gothic"/>
                <a:cs typeface="Century Gothic"/>
                <a:sym typeface="Century Gothic"/>
              </a:rPr>
              <a:t>UITGESLUIT</a:t>
            </a:r>
            <a:r>
              <a:rPr lang="nl-NL" sz="3600" i="1" dirty="0">
                <a:solidFill>
                  <a:schemeClr val="dk1"/>
                </a:solidFill>
                <a:latin typeface="Century Gothic"/>
                <a:ea typeface="Century Gothic"/>
                <a:cs typeface="Century Gothic"/>
                <a:sym typeface="Century Gothic"/>
              </a:rPr>
              <a:t> sal word in God se ISRAEL…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262495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9:30-33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‘Omdat dit nie uit die geloof was nie, maar net asof dit uit die werke van die wet was; want hulle het hul gestamp teen die steen van aanstoot. Soos geskrywe is: Kyk, Ek lê in Sion ‘n steen van aanstoot en ‘n rots van struikeling; en elkeen wat in Hom glo, sal nie beskaam word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5598498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1353</TotalTime>
  <Words>1257</Words>
  <Application>Microsoft Office PowerPoint</Application>
  <PresentationFormat>Widescreen</PresentationFormat>
  <Paragraphs>138</Paragraphs>
  <Slides>24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Century Gothic</vt:lpstr>
      <vt:lpstr>Symbol</vt:lpstr>
      <vt:lpstr>Office Theme</vt:lpstr>
      <vt:lpstr>Romans - Righteousness Revealed &amp; Required VIII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Romans - Righteousness Revealed &amp; Required VIII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99</cp:revision>
  <dcterms:created xsi:type="dcterms:W3CDTF">2020-05-26T13:44:35Z</dcterms:created>
  <dcterms:modified xsi:type="dcterms:W3CDTF">2021-06-17T18:18:44Z</dcterms:modified>
  <cp:contentStatus/>
</cp:coreProperties>
</file>