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652" r:id="rId3"/>
    <p:sldId id="731" r:id="rId4"/>
    <p:sldId id="732" r:id="rId5"/>
    <p:sldId id="730" r:id="rId6"/>
    <p:sldId id="733" r:id="rId7"/>
    <p:sldId id="734" r:id="rId8"/>
    <p:sldId id="735" r:id="rId9"/>
    <p:sldId id="736" r:id="rId10"/>
    <p:sldId id="737" r:id="rId11"/>
    <p:sldId id="738" r:id="rId12"/>
    <p:sldId id="739" r:id="rId13"/>
    <p:sldId id="740" r:id="rId14"/>
    <p:sldId id="741" r:id="rId15"/>
    <p:sldId id="742" r:id="rId16"/>
    <p:sldId id="743" r:id="rId17"/>
    <p:sldId id="744" r:id="rId18"/>
    <p:sldId id="745" r:id="rId19"/>
    <p:sldId id="746" r:id="rId20"/>
    <p:sldId id="747" r:id="rId21"/>
    <p:sldId id="748" r:id="rId22"/>
    <p:sldId id="749" r:id="rId23"/>
    <p:sldId id="750" r:id="rId24"/>
    <p:sldId id="751" r:id="rId25"/>
    <p:sldId id="752" r:id="rId26"/>
    <p:sldId id="753" r:id="rId27"/>
    <p:sldId id="754" r:id="rId28"/>
    <p:sldId id="755" r:id="rId29"/>
    <p:sldId id="756" r:id="rId30"/>
    <p:sldId id="757" r:id="rId31"/>
    <p:sldId id="758" r:id="rId32"/>
    <p:sldId id="759" r:id="rId33"/>
    <p:sldId id="760" r:id="rId34"/>
    <p:sldId id="761" r:id="rId35"/>
    <p:sldId id="762" r:id="rId36"/>
    <p:sldId id="763" r:id="rId37"/>
    <p:sldId id="764" r:id="rId38"/>
    <p:sldId id="58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1" autoAdjust="0"/>
    <p:restoredTop sz="87345"/>
  </p:normalViewPr>
  <p:slideViewPr>
    <p:cSldViewPr snapToGrid="0" snapToObjects="1">
      <p:cViewPr varScale="1">
        <p:scale>
          <a:sx n="99" d="100"/>
          <a:sy n="99" d="100"/>
        </p:scale>
        <p:origin x="1104"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7/9/2021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033026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643812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645519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201430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204818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2164081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9173606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1584871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435572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251601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8894430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41873174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8808857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764740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39788415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6259680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4461976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4274070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9018382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6038082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679584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40555725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555350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6000566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6840957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810715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37726008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6317655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19240989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24838114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64629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148855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4193345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464687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945432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490994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7/9/2021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7/9/2021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X</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 not be conformed to this world (this age), [fashioned after and adapted to it’s external, superficial customs], but be transformed (changed) by the entire renewal (renovation) of your mind [by its new ideals and its new attitude],..’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888024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‘Don’t let the world around you squeeze you into it’s own </a:t>
            </a:r>
            <a:r>
              <a:rPr lang="en-GB" sz="3600" i="1" dirty="0" err="1">
                <a:solidFill>
                  <a:schemeClr val="dk1"/>
                </a:solidFill>
                <a:latin typeface="Century Gothic"/>
                <a:ea typeface="Century Gothic"/>
                <a:cs typeface="Century Gothic"/>
                <a:sym typeface="Century Gothic"/>
              </a:rPr>
              <a:t>mold</a:t>
            </a:r>
            <a:r>
              <a:rPr lang="en-GB" sz="3600" i="1" dirty="0">
                <a:solidFill>
                  <a:schemeClr val="dk1"/>
                </a:solidFill>
                <a:latin typeface="Century Gothic"/>
                <a:ea typeface="Century Gothic"/>
                <a:cs typeface="Century Gothic"/>
                <a:sym typeface="Century Gothic"/>
              </a:rPr>
              <a:t>, but let your mind (the way you think) be transformed from within.’</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302132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‘Don’t be a CHAMELEON, but be a CATTERPILLAR!’</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8449311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3">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Picture 8" descr="A picture containing frog&#10;&#10;Description automatically generated">
            <a:extLst>
              <a:ext uri="{FF2B5EF4-FFF2-40B4-BE49-F238E27FC236}">
                <a16:creationId xmlns:a16="http://schemas.microsoft.com/office/drawing/2014/main" id="{72B0B76A-A1EC-4F3D-BFE7-E7FC34EA09DE}"/>
              </a:ext>
            </a:extLst>
          </p:cNvPr>
          <p:cNvPicPr>
            <a:picLocks noChangeAspect="1"/>
          </p:cNvPicPr>
          <p:nvPr/>
        </p:nvPicPr>
        <p:blipFill rotWithShape="1">
          <a:blip r:embed="rId3"/>
          <a:srcRect t="10017"/>
          <a:stretch/>
        </p:blipFill>
        <p:spPr>
          <a:xfrm>
            <a:off x="-1504" y="68659"/>
            <a:ext cx="12191980" cy="6856718"/>
          </a:xfrm>
          <a:prstGeom prst="rect">
            <a:avLst/>
          </a:prstGeom>
        </p:spPr>
      </p:pic>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3959629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A butterfly on a flower&#10;&#10;Description automatically generated">
            <a:extLst>
              <a:ext uri="{FF2B5EF4-FFF2-40B4-BE49-F238E27FC236}">
                <a16:creationId xmlns:a16="http://schemas.microsoft.com/office/drawing/2014/main" id="{A460EA25-6EF8-4F13-B481-6BA04FB1F6CA}"/>
              </a:ext>
            </a:extLst>
          </p:cNvPr>
          <p:cNvPicPr>
            <a:picLocks noChangeAspect="1"/>
          </p:cNvPicPr>
          <p:nvPr/>
        </p:nvPicPr>
        <p:blipFill rotWithShape="1">
          <a:blip r:embed="rId3"/>
          <a:srcRect t="21866" b="3148"/>
          <a:stretch/>
        </p:blipFill>
        <p:spPr>
          <a:xfrm>
            <a:off x="20" y="1282"/>
            <a:ext cx="12191980" cy="6856718"/>
          </a:xfrm>
          <a:prstGeom prst="rect">
            <a:avLst/>
          </a:prstGeom>
        </p:spPr>
      </p:pic>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167035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‘so that you may prove [for yourselves] what is the good and acceptable and perfect will of God, even the thing which is good and acceptable and perfect [in His sight for you].</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6345614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deur die genade wat aan my gegee is, sê ek vir elkeen wat onder julle is, dat hy nie van homself meer moet dink as wat ‘n mens behoort te dink nie; maar dat hy daaraan moet dink om besadig te wees na die maat van geloof soos God dit aan elkeen toebedeel het. </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2115174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soos ons in een liggaam baie lede het en die lede nie almal dieselfde werking het nie, so is ons almal saam een liggaam in Christus en elkeen afsonderlik lede van mekaar.’</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5143331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ons besit genadegawes wat verskil volgens die genade wat aan ons gegee is: is dit profesie, na die maat van die geloof; of bediening, in die werk van bediening; of wie leer, in die lering; of wie vermaan, in die vermaning; wie uitdeel, in opregtheid; wie ‘n voorganger is, met ywer; wie barmhartigheid bewys, met blymoedigheid.’</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1222455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die liefde ongeveins wees;…verafsku wat sleg is; hang die goeie aan;..’</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297483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3" y="1292352"/>
            <a:ext cx="9942799"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1. PAUL’S ACCOUNT OF HIS GOSPEL. (</a:t>
            </a:r>
            <a:r>
              <a:rPr lang="en-GB" sz="3600" b="1" i="1" dirty="0" err="1">
                <a:solidFill>
                  <a:schemeClr val="dk1"/>
                </a:solidFill>
                <a:latin typeface="Century Gothic"/>
                <a:ea typeface="Century Gothic"/>
                <a:cs typeface="Century Gothic"/>
                <a:sym typeface="Century Gothic"/>
              </a:rPr>
              <a:t>ch</a:t>
            </a:r>
            <a:r>
              <a:rPr lang="en-GB" sz="3600" b="1" i="1" dirty="0">
                <a:solidFill>
                  <a:schemeClr val="dk1"/>
                </a:solidFill>
                <a:latin typeface="Century Gothic"/>
                <a:ea typeface="Century Gothic"/>
                <a:cs typeface="Century Gothic"/>
                <a:sym typeface="Century Gothic"/>
              </a:rPr>
              <a:t> 1-8)</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 RIGHTEOUSNESS REVEALED IN God’s 	WRATH. Ch 1-3.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 RIGHTEOUSNESS CREDITED THROUGH 	Christ’s DEATH. Ch 3-5.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c. RIGHTEOUSNESS ACHIEVED BY Spirit’s LIFE. 	Ch 6-8.</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034322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‘wees hartlik teenoor mekaar met broederlike liefde; die een moet die ander voorgaan in eerbetoning; wees nie traag in die ywer nie; wees vurig van gees; dien die Here;..’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18048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‘verbly julle in die hoop; wees geduldig in die verdrukking;..’</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948726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‘volhard in die gebed. Maak voorsiening in die behoeftes van die heiliges;..’</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08502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‘streef na gasvryheid;…seën die wat julle vervolg, seën en moenie vervloek nie;…’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103255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‘wees bly met die wat bly is, en ween met die wat ween;..’</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770318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‘wees eensgesind onder mekaar; moenie na hoë dinge streef nie, maar voeg julle by die nederige;..’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6769804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‘moenie eiewys wees nie; vergeld niemand kwaad vir kwaad nie; bedink wat goed is voor alle mense; as dit moontlik is, sover as dit van julle afhang, leef in vrede met alle mense.’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2841256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‘Moenie julle wreek nie, geliefdes, maar gee plek vir die toorn; want daar is geskrywe: Aan My kom die wraak toe, Ek sal vergeld, spreek die Here.’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833009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 jou vyand dan honger het, gee hom iets om te eet; as hy dors het, gee hom iets om te drink, want sodoende sal jy op sy hoof vurige kole ophoop.’</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722581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jou nie deur die kwaad oorwin nie, maar oorwin die kwaad deur die goeie.’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131388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3" y="1310319"/>
            <a:ext cx="9942799"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2. PAUL’S AGONY OVER HIS PEOPLE. (</a:t>
            </a:r>
            <a:r>
              <a:rPr lang="en-GB" sz="3600" b="1" i="1" dirty="0" err="1">
                <a:solidFill>
                  <a:schemeClr val="dk1"/>
                </a:solidFill>
                <a:latin typeface="Century Gothic"/>
                <a:ea typeface="Century Gothic"/>
                <a:cs typeface="Century Gothic"/>
                <a:sym typeface="Century Gothic"/>
              </a:rPr>
              <a:t>ch</a:t>
            </a:r>
            <a:r>
              <a:rPr lang="en-GB" sz="3600" b="1" i="1" dirty="0">
                <a:solidFill>
                  <a:schemeClr val="dk1"/>
                </a:solidFill>
                <a:latin typeface="Century Gothic"/>
                <a:ea typeface="Century Gothic"/>
                <a:cs typeface="Century Gothic"/>
                <a:sym typeface="Century Gothic"/>
              </a:rPr>
              <a:t> 9-11)</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 ISRAEL’S past REDUCTION TO THE 	REMNANT. Ch 9.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 ISRAEL’S present RESISTANCE TO THE 	GOSPEL. Ch 10.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c. ISRAEL’S future RESTORATION TO THE 	COVENANT. Ch 11.</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791569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2" name="Table 1">
            <a:extLst>
              <a:ext uri="{FF2B5EF4-FFF2-40B4-BE49-F238E27FC236}">
                <a16:creationId xmlns:a16="http://schemas.microsoft.com/office/drawing/2014/main" id="{1F5B36D1-439B-4073-B2C0-403F328BD98E}"/>
              </a:ext>
            </a:extLst>
          </p:cNvPr>
          <p:cNvGraphicFramePr>
            <a:graphicFrameLocks noGrp="1"/>
          </p:cNvGraphicFramePr>
          <p:nvPr>
            <p:extLst>
              <p:ext uri="{D42A27DB-BD31-4B8C-83A1-F6EECF244321}">
                <p14:modId xmlns:p14="http://schemas.microsoft.com/office/powerpoint/2010/main" val="3545297781"/>
              </p:ext>
            </p:extLst>
          </p:nvPr>
        </p:nvGraphicFramePr>
        <p:xfrm>
          <a:off x="1694045" y="1292353"/>
          <a:ext cx="9557887" cy="4348052"/>
        </p:xfrm>
        <a:graphic>
          <a:graphicData uri="http://schemas.openxmlformats.org/drawingml/2006/table">
            <a:tbl>
              <a:tblPr firstRow="1" firstCol="1" lastRow="1" lastCol="1" bandRow="1" bandCol="1"/>
              <a:tblGrid>
                <a:gridCol w="1203159">
                  <a:extLst>
                    <a:ext uri="{9D8B030D-6E8A-4147-A177-3AD203B41FA5}">
                      <a16:colId xmlns:a16="http://schemas.microsoft.com/office/drawing/2014/main" val="1763528630"/>
                    </a:ext>
                  </a:extLst>
                </a:gridCol>
                <a:gridCol w="1617044">
                  <a:extLst>
                    <a:ext uri="{9D8B030D-6E8A-4147-A177-3AD203B41FA5}">
                      <a16:colId xmlns:a16="http://schemas.microsoft.com/office/drawing/2014/main" val="2988485892"/>
                    </a:ext>
                  </a:extLst>
                </a:gridCol>
                <a:gridCol w="1232034">
                  <a:extLst>
                    <a:ext uri="{9D8B030D-6E8A-4147-A177-3AD203B41FA5}">
                      <a16:colId xmlns:a16="http://schemas.microsoft.com/office/drawing/2014/main" val="3386551127"/>
                    </a:ext>
                  </a:extLst>
                </a:gridCol>
                <a:gridCol w="2464067">
                  <a:extLst>
                    <a:ext uri="{9D8B030D-6E8A-4147-A177-3AD203B41FA5}">
                      <a16:colId xmlns:a16="http://schemas.microsoft.com/office/drawing/2014/main" val="988075494"/>
                    </a:ext>
                  </a:extLst>
                </a:gridCol>
                <a:gridCol w="1482291">
                  <a:extLst>
                    <a:ext uri="{9D8B030D-6E8A-4147-A177-3AD203B41FA5}">
                      <a16:colId xmlns:a16="http://schemas.microsoft.com/office/drawing/2014/main" val="356862299"/>
                    </a:ext>
                  </a:extLst>
                </a:gridCol>
                <a:gridCol w="1559292">
                  <a:extLst>
                    <a:ext uri="{9D8B030D-6E8A-4147-A177-3AD203B41FA5}">
                      <a16:colId xmlns:a16="http://schemas.microsoft.com/office/drawing/2014/main" val="248995847"/>
                    </a:ext>
                  </a:extLst>
                </a:gridCol>
              </a:tblGrid>
              <a:tr h="1301406">
                <a:tc>
                  <a:txBody>
                    <a:bodyPr/>
                    <a:lstStyle/>
                    <a:p>
                      <a:pPr algn="ctr">
                        <a:lnSpc>
                          <a:spcPct val="106000"/>
                        </a:lnSpc>
                      </a:pPr>
                      <a:r>
                        <a:rPr lang="en-GB" sz="1800" b="1" dirty="0">
                          <a:effectLst/>
                          <a:latin typeface="Century Gothic" panose="020B0502020202020204" pitchFamily="34" charset="0"/>
                          <a:ea typeface="Times New Roman" panose="02020603050405020304" pitchFamily="18" charset="0"/>
                          <a:cs typeface="Times New Roman" panose="02020603050405020304" pitchFamily="18" charset="0"/>
                        </a:rPr>
                        <a:t>Gees</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Rom 5:18</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dirty="0" err="1">
                          <a:effectLst/>
                          <a:latin typeface="Century Gothic" panose="020B0502020202020204" pitchFamily="34" charset="0"/>
                          <a:ea typeface="Times New Roman" panose="02020603050405020304" pitchFamily="18" charset="0"/>
                          <a:cs typeface="Times New Roman" panose="02020603050405020304" pitchFamily="18" charset="0"/>
                        </a:rPr>
                        <a:t>Allerheiligste</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dirty="0" err="1">
                          <a:effectLst/>
                          <a:latin typeface="Century Gothic" panose="020B0502020202020204" pitchFamily="34" charset="0"/>
                          <a:ea typeface="Times New Roman" panose="02020603050405020304" pitchFamily="18" charset="0"/>
                          <a:cs typeface="Times New Roman" panose="02020603050405020304" pitchFamily="18" charset="0"/>
                        </a:rPr>
                        <a:t>Verlede</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b="1" dirty="0" err="1">
                          <a:effectLst/>
                          <a:latin typeface="Century Gothic" panose="020B0502020202020204" pitchFamily="34" charset="0"/>
                          <a:ea typeface="Times New Roman" panose="02020603050405020304" pitchFamily="18" charset="0"/>
                          <a:cs typeface="Times New Roman" panose="02020603050405020304" pitchFamily="18" charset="0"/>
                        </a:rPr>
                        <a:t>Regverdigmaking</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a:t>
                      </a:r>
                      <a:r>
                        <a:rPr lang="en-GB" sz="1800" dirty="0" err="1">
                          <a:effectLst/>
                          <a:latin typeface="Century Gothic" panose="020B0502020202020204" pitchFamily="34" charset="0"/>
                          <a:ea typeface="Times New Roman" panose="02020603050405020304" pitchFamily="18" charset="0"/>
                          <a:cs typeface="Times New Roman" panose="02020603050405020304" pitchFamily="18" charset="0"/>
                        </a:rPr>
                        <a:t>Toegereken</a:t>
                      </a: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VERGEWE</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STRAF</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Sonde</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PERIODE</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Regenerasie</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0026825"/>
                  </a:ext>
                </a:extLst>
              </a:tr>
              <a:tr h="1301406">
                <a:tc>
                  <a:txBody>
                    <a:bodyPr/>
                    <a:lstStyle/>
                    <a:p>
                      <a:pPr algn="ctr">
                        <a:lnSpc>
                          <a:spcPct val="106000"/>
                        </a:lnSpc>
                      </a:pPr>
                      <a:r>
                        <a:rPr lang="en-GB" sz="1800" b="1">
                          <a:effectLst/>
                          <a:latin typeface="Century Gothic" panose="020B0502020202020204" pitchFamily="34" charset="0"/>
                          <a:ea typeface="Times New Roman" panose="02020603050405020304" pitchFamily="18" charset="0"/>
                          <a:cs typeface="Times New Roman" panose="02020603050405020304" pitchFamily="18" charset="0"/>
                        </a:rPr>
                        <a:t>Siel</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Rom 12:2</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Heilige Plek</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Hede</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b="1" dirty="0" err="1">
                          <a:effectLst/>
                          <a:latin typeface="Century Gothic" panose="020B0502020202020204" pitchFamily="34" charset="0"/>
                          <a:ea typeface="Times New Roman" panose="02020603050405020304" pitchFamily="18" charset="0"/>
                          <a:cs typeface="Times New Roman" panose="02020603050405020304" pitchFamily="18" charset="0"/>
                        </a:rPr>
                        <a:t>Heiligmaking</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a:t>
                      </a:r>
                      <a:r>
                        <a:rPr lang="en-GB" sz="1800" dirty="0" err="1">
                          <a:effectLst/>
                          <a:latin typeface="Century Gothic" panose="020B0502020202020204" pitchFamily="34" charset="0"/>
                          <a:ea typeface="Times New Roman" panose="02020603050405020304" pitchFamily="18" charset="0"/>
                          <a:cs typeface="Times New Roman" panose="02020603050405020304" pitchFamily="18" charset="0"/>
                        </a:rPr>
                        <a:t>Toegedeel</a:t>
                      </a: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VERLOS</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KRAG</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Sonde</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PROSES</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Skoonmaak</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5691690"/>
                  </a:ext>
                </a:extLst>
              </a:tr>
              <a:tr h="1745240">
                <a:tc>
                  <a:txBody>
                    <a:bodyPr/>
                    <a:lstStyle/>
                    <a:p>
                      <a:pPr algn="ctr">
                        <a:lnSpc>
                          <a:spcPct val="106000"/>
                        </a:lnSpc>
                      </a:pPr>
                      <a:r>
                        <a:rPr lang="en-GB" sz="1800" b="1">
                          <a:effectLst/>
                          <a:latin typeface="Century Gothic" panose="020B0502020202020204" pitchFamily="34" charset="0"/>
                          <a:ea typeface="Times New Roman" panose="02020603050405020304" pitchFamily="18" charset="0"/>
                          <a:cs typeface="Times New Roman" panose="02020603050405020304" pitchFamily="18" charset="0"/>
                        </a:rPr>
                        <a:t>Liggaam</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Rom 8:17</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Voorhof</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Toekoms</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b="1">
                          <a:effectLst/>
                          <a:latin typeface="Century Gothic" panose="020B0502020202020204" pitchFamily="34" charset="0"/>
                          <a:ea typeface="Times New Roman" panose="02020603050405020304" pitchFamily="18" charset="0"/>
                          <a:cs typeface="Times New Roman" panose="02020603050405020304" pitchFamily="18" charset="0"/>
                        </a:rPr>
                        <a:t>Verheerliking</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(Toegegee)</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a:effectLst/>
                          <a:latin typeface="Century Gothic" panose="020B0502020202020204" pitchFamily="34" charset="0"/>
                          <a:ea typeface="Times New Roman" panose="02020603050405020304" pitchFamily="18" charset="0"/>
                          <a:cs typeface="Times New Roman" panose="02020603050405020304" pitchFamily="18" charset="0"/>
                        </a:rPr>
                        <a:t>VERLIG</a:t>
                      </a:r>
                      <a:endParaRPr lang="en-Z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TEENWOOR-DIGHEID</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Sonde</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PLEK</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a:effectLst/>
                          <a:latin typeface="Century Gothic" panose="020B0502020202020204" pitchFamily="34" charset="0"/>
                          <a:ea typeface="Times New Roman" panose="02020603050405020304" pitchFamily="18" charset="0"/>
                          <a:cs typeface="Times New Roman" panose="02020603050405020304" pitchFamily="18" charset="0"/>
                        </a:rPr>
                        <a:t>van</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pPr>
                      <a:r>
                        <a:rPr lang="en-GB" sz="1800" dirty="0" err="1">
                          <a:effectLst/>
                          <a:latin typeface="Century Gothic" panose="020B0502020202020204" pitchFamily="34" charset="0"/>
                          <a:ea typeface="Times New Roman" panose="02020603050405020304" pitchFamily="18" charset="0"/>
                          <a:cs typeface="Times New Roman" panose="02020603050405020304" pitchFamily="18" charset="0"/>
                        </a:rPr>
                        <a:t>Heelheid</a:t>
                      </a:r>
                      <a:endParaRPr lang="en-Z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7231187"/>
                  </a:ext>
                </a:extLst>
              </a:tr>
            </a:tbl>
          </a:graphicData>
        </a:graphic>
      </p:graphicFrame>
    </p:spTree>
    <p:extLst>
      <p:ext uri="{BB962C8B-B14F-4D97-AF65-F5344CB8AC3E}">
        <p14:creationId xmlns:p14="http://schemas.microsoft.com/office/powerpoint/2010/main" val="55342646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Jakobus 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‘Doen afstand van alle vuiligheid en oorvloed van boosheid, en ontvang met sagmoedigheid die ingeplante woord, wat in staat is om julle siele te red.’</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9976568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5:18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dan, net soos dit deur een misdaad vir alle mense tot veroordeling gekom het, so ook is dit deur een daad van geregtigheid vir alle mense tot regverdigmaking van die lewe.’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4240080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8:16-17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Gees self getuig saam met ons gees dat ons kinders van God is; en as ons kinders is, dan ook erfgename, erfgename van God en mede erfgename van Christus, as ons naamlik saam met Hom ly, sodat ons ook saam met Hom verheerlik kan word.’</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008278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 beg you therefore brothers, in the light of the fact that God is full of mercy, that you present your bodies a living sacrifice, holy, acceptable to God which will be your basic act of worship and service.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7829947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do not be conformed to the manners and customs of this world, rather be transformed by the renewing of your mind, by the way you think. Then you will be able to know and discern the will of God, that good, acceptable and even perfect will of God for you.’</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4153403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‘Neem my lewe, laat dit Heer, U gewy wees, meer en meer…Laat my hart gedurig juig en van dankbaarheid getuig…Neem my hande, maak hul sterk, diensbaar in U goeie werk…Neem my voete, lei hul Heer, met bereidheid tot U eer…</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8313107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Neem my stem en laat my sing, aan U Here hulde bring. Laat my mond die boodskap dra, hul sal vind wat na U vra. Neem my goud en silwer Heer, niks noem ek my eie meer. Al my kennis en verstand stel ek in U Vaderhand. Maak my hart vir U tot troon deur U Gees wat in my woon. Rig my wil, gevoel en daad altyd na U wyse raad.’</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6033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X</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3" y="1310319"/>
            <a:ext cx="9942799"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3. PAUL’S APPEAL TO HIS READERS. (</a:t>
            </a:r>
            <a:r>
              <a:rPr lang="en-GB" sz="3600" b="1" i="1" dirty="0" err="1">
                <a:solidFill>
                  <a:schemeClr val="dk1"/>
                </a:solidFill>
                <a:latin typeface="Century Gothic"/>
                <a:ea typeface="Century Gothic"/>
                <a:cs typeface="Century Gothic"/>
                <a:sym typeface="Century Gothic"/>
              </a:rPr>
              <a:t>ch</a:t>
            </a:r>
            <a:r>
              <a:rPr lang="en-GB" sz="3600" b="1" i="1" dirty="0">
                <a:solidFill>
                  <a:schemeClr val="dk1"/>
                </a:solidFill>
                <a:latin typeface="Century Gothic"/>
                <a:ea typeface="Century Gothic"/>
                <a:cs typeface="Century Gothic"/>
                <a:sym typeface="Century Gothic"/>
              </a:rPr>
              <a:t> 12-16)</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 THEIR personal BEARING IN SERVICE AND 	SUFFERING. Ch 12.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 THEIR public BEHAVIOR IN STATE AND 	SOCIETY. Ch 13.                                             </a:t>
            </a: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c. THEIR practical BROTHERHOOD IN 	SCRUPLES AND SONG. Ch 14-15.</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720584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vermaan julle dan, broeders, by die ontferminge van God, dat julle jul liggame stel as ‘n lewende, heilige en aan God welgevallige offer dit is julle redelike godsdiens. </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41344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12:1-21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word nie aan hierdie wêreld gelykvormig nie, maar word verander deur die vernuwing van julle gemoed, sodat julle kan beproef wat die goeie en welgevallige en volmaakte wil van God is.’</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334901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 appeal to you therefore, brothers, and beg of you in view of all the mercies of God,…’</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617576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‘to make a decisive dedication of your bodies [presenting all your members and faculties] as a living sacrifice,..’</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545153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Romans 12:1-2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‘holy (devoted, consecrated) and well pleasing to God, which is your reasonable (rational, intelligent) service and spiritual worship.’</a:t>
            </a:r>
            <a:endParaRPr lang="nl-NL"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730236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1477</TotalTime>
  <Words>1443</Words>
  <Application>Microsoft Office PowerPoint</Application>
  <PresentationFormat>Widescreen</PresentationFormat>
  <Paragraphs>207</Paragraphs>
  <Slides>38</Slides>
  <Notes>38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Calibri Light</vt:lpstr>
      <vt:lpstr>Century Gothic</vt:lpstr>
      <vt:lpstr>Symbol</vt:lpstr>
      <vt:lpstr>Times New Roman</vt:lpstr>
      <vt:lpstr>Office Theme</vt:lpstr>
      <vt:lpstr>Romans - Righteousness Revealed &amp; Required 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 Righteousness Revealed &amp; Required 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109</cp:revision>
  <dcterms:created xsi:type="dcterms:W3CDTF">2020-05-26T13:44:35Z</dcterms:created>
  <dcterms:modified xsi:type="dcterms:W3CDTF">2021-07-09T08:43:27Z</dcterms:modified>
  <cp:contentStatus/>
</cp:coreProperties>
</file>