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8"/>
  </p:notesMasterIdLst>
  <p:sldIdLst>
    <p:sldId id="256" r:id="rId2"/>
    <p:sldId id="731" r:id="rId3"/>
    <p:sldId id="733" r:id="rId4"/>
    <p:sldId id="734" r:id="rId5"/>
    <p:sldId id="735" r:id="rId6"/>
    <p:sldId id="736" r:id="rId7"/>
    <p:sldId id="737" r:id="rId8"/>
    <p:sldId id="738" r:id="rId9"/>
    <p:sldId id="739" r:id="rId10"/>
    <p:sldId id="740" r:id="rId11"/>
    <p:sldId id="741" r:id="rId12"/>
    <p:sldId id="742" r:id="rId13"/>
    <p:sldId id="744" r:id="rId14"/>
    <p:sldId id="743" r:id="rId15"/>
    <p:sldId id="745" r:id="rId16"/>
    <p:sldId id="746"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701" autoAdjust="0"/>
    <p:restoredTop sz="87345"/>
  </p:normalViewPr>
  <p:slideViewPr>
    <p:cSldViewPr snapToGrid="0" snapToObjects="1">
      <p:cViewPr varScale="1">
        <p:scale>
          <a:sx n="99" d="100"/>
          <a:sy n="99" d="100"/>
        </p:scale>
        <p:origin x="1104" y="90"/>
      </p:cViewPr>
      <p:guideLst>
        <p:guide orient="horz" pos="2160"/>
        <p:guide pos="3840"/>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6285994-54C3-6341-A23C-CB5D47131F8A}" type="datetimeFigureOut">
              <a:rPr lang="en-US" smtClean="0"/>
              <a:t>9/2/2021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69C90CB-7686-744B-96D9-422CFC7D4FA6}" type="slidenum">
              <a:rPr lang="en-US" smtClean="0"/>
              <a:t>‹#›</a:t>
            </a:fld>
            <a:endParaRPr lang="en-US"/>
          </a:p>
        </p:txBody>
      </p:sp>
    </p:spTree>
    <p:extLst>
      <p:ext uri="{BB962C8B-B14F-4D97-AF65-F5344CB8AC3E}">
        <p14:creationId xmlns:p14="http://schemas.microsoft.com/office/powerpoint/2010/main" val="225165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Font: Century Gothic</a:t>
            </a:r>
          </a:p>
          <a:p>
            <a:r>
              <a:rPr lang="en-US" dirty="0"/>
              <a:t>Main Title Slide: Font Size 80</a:t>
            </a:r>
          </a:p>
          <a:p>
            <a:r>
              <a:rPr lang="en-US" dirty="0"/>
              <a:t>Main Headings: 40-44</a:t>
            </a:r>
          </a:p>
          <a:p>
            <a:r>
              <a:rPr lang="en-US" dirty="0"/>
              <a:t>Main Body: 33</a:t>
            </a:r>
          </a:p>
          <a:p>
            <a:r>
              <a:rPr lang="en-US" dirty="0"/>
              <a:t>Bold and Italic as required</a:t>
            </a:r>
          </a:p>
          <a:p>
            <a:r>
              <a:rPr lang="en-US" dirty="0"/>
              <a:t>Spacing: 15</a:t>
            </a:r>
          </a:p>
          <a:p>
            <a:r>
              <a:rPr lang="en-US" dirty="0"/>
              <a:t>Verse numbers: 20</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Hebreërs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Matthéüs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Timótheüs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Korinthiërs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Efésiërs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Númeri</a:t>
            </a:r>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a:t>
            </a:fld>
            <a:endParaRPr lang="en-US"/>
          </a:p>
        </p:txBody>
      </p:sp>
    </p:spTree>
    <p:extLst>
      <p:ext uri="{BB962C8B-B14F-4D97-AF65-F5344CB8AC3E}">
        <p14:creationId xmlns:p14="http://schemas.microsoft.com/office/powerpoint/2010/main" val="12793174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10</a:t>
            </a:fld>
            <a:endParaRPr lang="en-US"/>
          </a:p>
        </p:txBody>
      </p:sp>
    </p:spTree>
    <p:extLst>
      <p:ext uri="{BB962C8B-B14F-4D97-AF65-F5344CB8AC3E}">
        <p14:creationId xmlns:p14="http://schemas.microsoft.com/office/powerpoint/2010/main" val="182477813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11</a:t>
            </a:fld>
            <a:endParaRPr lang="en-US"/>
          </a:p>
        </p:txBody>
      </p:sp>
    </p:spTree>
    <p:extLst>
      <p:ext uri="{BB962C8B-B14F-4D97-AF65-F5344CB8AC3E}">
        <p14:creationId xmlns:p14="http://schemas.microsoft.com/office/powerpoint/2010/main" val="303998937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12</a:t>
            </a:fld>
            <a:endParaRPr lang="en-US"/>
          </a:p>
        </p:txBody>
      </p:sp>
    </p:spTree>
    <p:extLst>
      <p:ext uri="{BB962C8B-B14F-4D97-AF65-F5344CB8AC3E}">
        <p14:creationId xmlns:p14="http://schemas.microsoft.com/office/powerpoint/2010/main" val="401491639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13</a:t>
            </a:fld>
            <a:endParaRPr lang="en-US"/>
          </a:p>
        </p:txBody>
      </p:sp>
    </p:spTree>
    <p:extLst>
      <p:ext uri="{BB962C8B-B14F-4D97-AF65-F5344CB8AC3E}">
        <p14:creationId xmlns:p14="http://schemas.microsoft.com/office/powerpoint/2010/main" val="23796512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14</a:t>
            </a:fld>
            <a:endParaRPr lang="en-US"/>
          </a:p>
        </p:txBody>
      </p:sp>
    </p:spTree>
    <p:extLst>
      <p:ext uri="{BB962C8B-B14F-4D97-AF65-F5344CB8AC3E}">
        <p14:creationId xmlns:p14="http://schemas.microsoft.com/office/powerpoint/2010/main" val="386953676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15</a:t>
            </a:fld>
            <a:endParaRPr lang="en-US"/>
          </a:p>
        </p:txBody>
      </p:sp>
    </p:spTree>
    <p:extLst>
      <p:ext uri="{BB962C8B-B14F-4D97-AF65-F5344CB8AC3E}">
        <p14:creationId xmlns:p14="http://schemas.microsoft.com/office/powerpoint/2010/main" val="106524859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16</a:t>
            </a:fld>
            <a:endParaRPr lang="en-US"/>
          </a:p>
        </p:txBody>
      </p:sp>
    </p:spTree>
    <p:extLst>
      <p:ext uri="{BB962C8B-B14F-4D97-AF65-F5344CB8AC3E}">
        <p14:creationId xmlns:p14="http://schemas.microsoft.com/office/powerpoint/2010/main" val="19621044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a:t>
            </a:fld>
            <a:endParaRPr lang="en-US"/>
          </a:p>
        </p:txBody>
      </p:sp>
    </p:spTree>
    <p:extLst>
      <p:ext uri="{BB962C8B-B14F-4D97-AF65-F5344CB8AC3E}">
        <p14:creationId xmlns:p14="http://schemas.microsoft.com/office/powerpoint/2010/main" val="12275857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a:t>
            </a:fld>
            <a:endParaRPr lang="en-US"/>
          </a:p>
        </p:txBody>
      </p:sp>
    </p:spTree>
    <p:extLst>
      <p:ext uri="{BB962C8B-B14F-4D97-AF65-F5344CB8AC3E}">
        <p14:creationId xmlns:p14="http://schemas.microsoft.com/office/powerpoint/2010/main" val="27418380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a:t>
            </a:fld>
            <a:endParaRPr lang="en-US"/>
          </a:p>
        </p:txBody>
      </p:sp>
    </p:spTree>
    <p:extLst>
      <p:ext uri="{BB962C8B-B14F-4D97-AF65-F5344CB8AC3E}">
        <p14:creationId xmlns:p14="http://schemas.microsoft.com/office/powerpoint/2010/main" val="24988893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5</a:t>
            </a:fld>
            <a:endParaRPr lang="en-US"/>
          </a:p>
        </p:txBody>
      </p:sp>
    </p:spTree>
    <p:extLst>
      <p:ext uri="{BB962C8B-B14F-4D97-AF65-F5344CB8AC3E}">
        <p14:creationId xmlns:p14="http://schemas.microsoft.com/office/powerpoint/2010/main" val="25445892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6</a:t>
            </a:fld>
            <a:endParaRPr lang="en-US"/>
          </a:p>
        </p:txBody>
      </p:sp>
    </p:spTree>
    <p:extLst>
      <p:ext uri="{BB962C8B-B14F-4D97-AF65-F5344CB8AC3E}">
        <p14:creationId xmlns:p14="http://schemas.microsoft.com/office/powerpoint/2010/main" val="40776445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7</a:t>
            </a:fld>
            <a:endParaRPr lang="en-US"/>
          </a:p>
        </p:txBody>
      </p:sp>
    </p:spTree>
    <p:extLst>
      <p:ext uri="{BB962C8B-B14F-4D97-AF65-F5344CB8AC3E}">
        <p14:creationId xmlns:p14="http://schemas.microsoft.com/office/powerpoint/2010/main" val="40013382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8</a:t>
            </a:fld>
            <a:endParaRPr lang="en-US"/>
          </a:p>
        </p:txBody>
      </p:sp>
    </p:spTree>
    <p:extLst>
      <p:ext uri="{BB962C8B-B14F-4D97-AF65-F5344CB8AC3E}">
        <p14:creationId xmlns:p14="http://schemas.microsoft.com/office/powerpoint/2010/main" val="16614212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9</a:t>
            </a:fld>
            <a:endParaRPr lang="en-US"/>
          </a:p>
        </p:txBody>
      </p:sp>
    </p:spTree>
    <p:extLst>
      <p:ext uri="{BB962C8B-B14F-4D97-AF65-F5344CB8AC3E}">
        <p14:creationId xmlns:p14="http://schemas.microsoft.com/office/powerpoint/2010/main" val="13325048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38F16D-558C-7447-9B17-E10F0814440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73BDF91-8AB4-2943-AE28-20D3CD7690E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9412AA0-0985-BE4B-9BCE-C3586233F5B4}"/>
              </a:ext>
            </a:extLst>
          </p:cNvPr>
          <p:cNvSpPr>
            <a:spLocks noGrp="1"/>
          </p:cNvSpPr>
          <p:nvPr>
            <p:ph type="dt" sz="half" idx="10"/>
          </p:nvPr>
        </p:nvSpPr>
        <p:spPr/>
        <p:txBody>
          <a:bodyPr/>
          <a:lstStyle/>
          <a:p>
            <a:fld id="{0A3781E1-7499-2143-B948-C54C8C2DEDD3}" type="datetimeFigureOut">
              <a:rPr lang="en-US" smtClean="0"/>
              <a:t>9/2/2021</a:t>
            </a:fld>
            <a:endParaRPr lang="en-US"/>
          </a:p>
        </p:txBody>
      </p:sp>
      <p:sp>
        <p:nvSpPr>
          <p:cNvPr id="5" name="Footer Placeholder 4">
            <a:extLst>
              <a:ext uri="{FF2B5EF4-FFF2-40B4-BE49-F238E27FC236}">
                <a16:creationId xmlns:a16="http://schemas.microsoft.com/office/drawing/2014/main" id="{ADD1646D-80D1-D941-A552-37BF9C0225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0B43AE-4FC6-6D45-A518-2364381B2B3D}"/>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9026536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490FA6-D9C9-A54A-8EDC-A055E0860CC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480D2B3-CB43-6948-B4F5-A66BD73F0BF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A6C830-CFE8-A148-9A4D-00597AC4EC3C}"/>
              </a:ext>
            </a:extLst>
          </p:cNvPr>
          <p:cNvSpPr>
            <a:spLocks noGrp="1"/>
          </p:cNvSpPr>
          <p:nvPr>
            <p:ph type="dt" sz="half" idx="10"/>
          </p:nvPr>
        </p:nvSpPr>
        <p:spPr/>
        <p:txBody>
          <a:bodyPr/>
          <a:lstStyle/>
          <a:p>
            <a:fld id="{0A3781E1-7499-2143-B948-C54C8C2DEDD3}" type="datetimeFigureOut">
              <a:rPr lang="en-US" smtClean="0"/>
              <a:t>9/2/2021</a:t>
            </a:fld>
            <a:endParaRPr lang="en-US"/>
          </a:p>
        </p:txBody>
      </p:sp>
      <p:sp>
        <p:nvSpPr>
          <p:cNvPr id="5" name="Footer Placeholder 4">
            <a:extLst>
              <a:ext uri="{FF2B5EF4-FFF2-40B4-BE49-F238E27FC236}">
                <a16:creationId xmlns:a16="http://schemas.microsoft.com/office/drawing/2014/main" id="{B3933A38-EE88-F745-8F8C-8516C92824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92D6F2-3675-4740-9DFD-96B0FBBA2095}"/>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5471279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4C0FC08-3B82-1F43-82D0-91ADD4875A9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A04C463-B854-CE4E-8174-E3DCA03B115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191FA1B-6EE7-1D4E-B406-9D8638E831B2}"/>
              </a:ext>
            </a:extLst>
          </p:cNvPr>
          <p:cNvSpPr>
            <a:spLocks noGrp="1"/>
          </p:cNvSpPr>
          <p:nvPr>
            <p:ph type="dt" sz="half" idx="10"/>
          </p:nvPr>
        </p:nvSpPr>
        <p:spPr/>
        <p:txBody>
          <a:bodyPr/>
          <a:lstStyle/>
          <a:p>
            <a:fld id="{0A3781E1-7499-2143-B948-C54C8C2DEDD3}" type="datetimeFigureOut">
              <a:rPr lang="en-US" smtClean="0"/>
              <a:t>9/2/2021</a:t>
            </a:fld>
            <a:endParaRPr lang="en-US"/>
          </a:p>
        </p:txBody>
      </p:sp>
      <p:sp>
        <p:nvSpPr>
          <p:cNvPr id="5" name="Footer Placeholder 4">
            <a:extLst>
              <a:ext uri="{FF2B5EF4-FFF2-40B4-BE49-F238E27FC236}">
                <a16:creationId xmlns:a16="http://schemas.microsoft.com/office/drawing/2014/main" id="{CD1BAAFD-328B-9647-87CD-BE605B1186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622024-F68A-D240-9F96-454C181FD960}"/>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23639866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94273E-7B9C-7B4E-9942-E95B491C51C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40E7F87-0CC1-4742-9CD0-EFC230D182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6336C8D-6AC9-FC41-91C2-875506B18556}"/>
              </a:ext>
            </a:extLst>
          </p:cNvPr>
          <p:cNvSpPr>
            <a:spLocks noGrp="1"/>
          </p:cNvSpPr>
          <p:nvPr>
            <p:ph type="dt" sz="half" idx="10"/>
          </p:nvPr>
        </p:nvSpPr>
        <p:spPr/>
        <p:txBody>
          <a:bodyPr/>
          <a:lstStyle/>
          <a:p>
            <a:fld id="{0A3781E1-7499-2143-B948-C54C8C2DEDD3}" type="datetimeFigureOut">
              <a:rPr lang="en-US" smtClean="0"/>
              <a:t>9/2/2021</a:t>
            </a:fld>
            <a:endParaRPr lang="en-US"/>
          </a:p>
        </p:txBody>
      </p:sp>
      <p:sp>
        <p:nvSpPr>
          <p:cNvPr id="5" name="Footer Placeholder 4">
            <a:extLst>
              <a:ext uri="{FF2B5EF4-FFF2-40B4-BE49-F238E27FC236}">
                <a16:creationId xmlns:a16="http://schemas.microsoft.com/office/drawing/2014/main" id="{0DCE6696-4038-3549-9D42-ED0E4DAB0C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BEA4E7-C682-D049-A5FA-333F7A1CD6C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8214744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4EE03C-6DFE-EC43-ABAF-DD9B896B1DC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F6AA1EC-D4D0-5745-A4A1-DF63F6C2FB4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4DA29E2-2E8B-8047-B24A-67333AE593BC}"/>
              </a:ext>
            </a:extLst>
          </p:cNvPr>
          <p:cNvSpPr>
            <a:spLocks noGrp="1"/>
          </p:cNvSpPr>
          <p:nvPr>
            <p:ph type="dt" sz="half" idx="10"/>
          </p:nvPr>
        </p:nvSpPr>
        <p:spPr/>
        <p:txBody>
          <a:bodyPr/>
          <a:lstStyle/>
          <a:p>
            <a:fld id="{0A3781E1-7499-2143-B948-C54C8C2DEDD3}" type="datetimeFigureOut">
              <a:rPr lang="en-US" smtClean="0"/>
              <a:t>9/2/2021</a:t>
            </a:fld>
            <a:endParaRPr lang="en-US"/>
          </a:p>
        </p:txBody>
      </p:sp>
      <p:sp>
        <p:nvSpPr>
          <p:cNvPr id="5" name="Footer Placeholder 4">
            <a:extLst>
              <a:ext uri="{FF2B5EF4-FFF2-40B4-BE49-F238E27FC236}">
                <a16:creationId xmlns:a16="http://schemas.microsoft.com/office/drawing/2014/main" id="{45D549C4-ED7E-F147-ADD7-92A3B81233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7907C8-3241-124D-A35C-190D10E143BA}"/>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377882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9E498B-74EC-D94C-A4AA-EB1C140F826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AC75A7D-59FC-CB42-ADDF-57D86ED0B7E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D78ACC1-EE82-4441-BF9A-730FD2BE3CD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E3DD5DE-2C29-CD48-9B03-BFE2BD6CD809}"/>
              </a:ext>
            </a:extLst>
          </p:cNvPr>
          <p:cNvSpPr>
            <a:spLocks noGrp="1"/>
          </p:cNvSpPr>
          <p:nvPr>
            <p:ph type="dt" sz="half" idx="10"/>
          </p:nvPr>
        </p:nvSpPr>
        <p:spPr/>
        <p:txBody>
          <a:bodyPr/>
          <a:lstStyle/>
          <a:p>
            <a:fld id="{0A3781E1-7499-2143-B948-C54C8C2DEDD3}" type="datetimeFigureOut">
              <a:rPr lang="en-US" smtClean="0"/>
              <a:t>9/2/2021</a:t>
            </a:fld>
            <a:endParaRPr lang="en-US"/>
          </a:p>
        </p:txBody>
      </p:sp>
      <p:sp>
        <p:nvSpPr>
          <p:cNvPr id="6" name="Footer Placeholder 5">
            <a:extLst>
              <a:ext uri="{FF2B5EF4-FFF2-40B4-BE49-F238E27FC236}">
                <a16:creationId xmlns:a16="http://schemas.microsoft.com/office/drawing/2014/main" id="{227151E5-A4AD-4B4D-9621-89C1A71AEB5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7A74831-B79A-9048-8D80-CF175F976DE1}"/>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9844553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A08CA-7A0D-0A46-AE0A-0ED26427B27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4FFF76C-9676-C845-9671-0FABA361952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10FDF38-41D2-4547-B435-80413EE9D68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5FA9AFC-22C4-5247-9AF8-EC8F0BE6077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6FF7C2A-491B-E64B-B3AB-9D9E04374DC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23B865C-0582-8143-B3BE-CC4768F93A2E}"/>
              </a:ext>
            </a:extLst>
          </p:cNvPr>
          <p:cNvSpPr>
            <a:spLocks noGrp="1"/>
          </p:cNvSpPr>
          <p:nvPr>
            <p:ph type="dt" sz="half" idx="10"/>
          </p:nvPr>
        </p:nvSpPr>
        <p:spPr/>
        <p:txBody>
          <a:bodyPr/>
          <a:lstStyle/>
          <a:p>
            <a:fld id="{0A3781E1-7499-2143-B948-C54C8C2DEDD3}" type="datetimeFigureOut">
              <a:rPr lang="en-US" smtClean="0"/>
              <a:t>9/2/2021</a:t>
            </a:fld>
            <a:endParaRPr lang="en-US"/>
          </a:p>
        </p:txBody>
      </p:sp>
      <p:sp>
        <p:nvSpPr>
          <p:cNvPr id="8" name="Footer Placeholder 7">
            <a:extLst>
              <a:ext uri="{FF2B5EF4-FFF2-40B4-BE49-F238E27FC236}">
                <a16:creationId xmlns:a16="http://schemas.microsoft.com/office/drawing/2014/main" id="{066640B0-B1EA-884D-81EB-E4B76210BAD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9C61FF2-818C-434A-BCA6-25FC43A383B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4275511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E9C9D3-55A2-374B-991F-8172F640697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46A121A-80AB-964B-9A12-D952B3C081F4}"/>
              </a:ext>
            </a:extLst>
          </p:cNvPr>
          <p:cNvSpPr>
            <a:spLocks noGrp="1"/>
          </p:cNvSpPr>
          <p:nvPr>
            <p:ph type="dt" sz="half" idx="10"/>
          </p:nvPr>
        </p:nvSpPr>
        <p:spPr/>
        <p:txBody>
          <a:bodyPr/>
          <a:lstStyle/>
          <a:p>
            <a:fld id="{0A3781E1-7499-2143-B948-C54C8C2DEDD3}" type="datetimeFigureOut">
              <a:rPr lang="en-US" smtClean="0"/>
              <a:t>9/2/2021</a:t>
            </a:fld>
            <a:endParaRPr lang="en-US"/>
          </a:p>
        </p:txBody>
      </p:sp>
      <p:sp>
        <p:nvSpPr>
          <p:cNvPr id="4" name="Footer Placeholder 3">
            <a:extLst>
              <a:ext uri="{FF2B5EF4-FFF2-40B4-BE49-F238E27FC236}">
                <a16:creationId xmlns:a16="http://schemas.microsoft.com/office/drawing/2014/main" id="{7CF63F1C-ABE0-6742-AAFE-6E88735706C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9DFB907-B78B-C24C-87A4-5355B5969113}"/>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921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2DD156C-C1F9-6542-BFCB-2047D9EB6A89}"/>
              </a:ext>
            </a:extLst>
          </p:cNvPr>
          <p:cNvSpPr>
            <a:spLocks noGrp="1"/>
          </p:cNvSpPr>
          <p:nvPr>
            <p:ph type="dt" sz="half" idx="10"/>
          </p:nvPr>
        </p:nvSpPr>
        <p:spPr/>
        <p:txBody>
          <a:bodyPr/>
          <a:lstStyle/>
          <a:p>
            <a:fld id="{0A3781E1-7499-2143-B948-C54C8C2DEDD3}" type="datetimeFigureOut">
              <a:rPr lang="en-US" smtClean="0"/>
              <a:t>9/2/2021</a:t>
            </a:fld>
            <a:endParaRPr lang="en-US"/>
          </a:p>
        </p:txBody>
      </p:sp>
      <p:sp>
        <p:nvSpPr>
          <p:cNvPr id="3" name="Footer Placeholder 2">
            <a:extLst>
              <a:ext uri="{FF2B5EF4-FFF2-40B4-BE49-F238E27FC236}">
                <a16:creationId xmlns:a16="http://schemas.microsoft.com/office/drawing/2014/main" id="{5539C80E-016B-6A49-A5CA-DB0DBB241CE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BD49721-9EB2-0241-9104-04B6B4EC1EE7}"/>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7807497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25003B-C63B-1F47-ADF7-97A82AD460B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7C84442-C571-4049-81E4-927224FC604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155F481-E863-6B40-8DE0-E99C1EC7FB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2A82CF7-822C-FA45-9A5E-3434847D2E77}"/>
              </a:ext>
            </a:extLst>
          </p:cNvPr>
          <p:cNvSpPr>
            <a:spLocks noGrp="1"/>
          </p:cNvSpPr>
          <p:nvPr>
            <p:ph type="dt" sz="half" idx="10"/>
          </p:nvPr>
        </p:nvSpPr>
        <p:spPr/>
        <p:txBody>
          <a:bodyPr/>
          <a:lstStyle/>
          <a:p>
            <a:fld id="{0A3781E1-7499-2143-B948-C54C8C2DEDD3}" type="datetimeFigureOut">
              <a:rPr lang="en-US" smtClean="0"/>
              <a:t>9/2/2021</a:t>
            </a:fld>
            <a:endParaRPr lang="en-US"/>
          </a:p>
        </p:txBody>
      </p:sp>
      <p:sp>
        <p:nvSpPr>
          <p:cNvPr id="6" name="Footer Placeholder 5">
            <a:extLst>
              <a:ext uri="{FF2B5EF4-FFF2-40B4-BE49-F238E27FC236}">
                <a16:creationId xmlns:a16="http://schemas.microsoft.com/office/drawing/2014/main" id="{C9EE30F8-EF70-C745-B18D-DADD479F4B7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1CC772D-2166-E14B-9213-8070A1F3EC9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027122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D83B12-6D69-2E45-81E7-5BCD7A47CEC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0448410-E28A-7C43-8087-E95B48D8D77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F117B8E6-2FBF-2542-9D78-9195EBCF33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9F07638-8D21-E543-BC86-1970E8350FA8}"/>
              </a:ext>
            </a:extLst>
          </p:cNvPr>
          <p:cNvSpPr>
            <a:spLocks noGrp="1"/>
          </p:cNvSpPr>
          <p:nvPr>
            <p:ph type="dt" sz="half" idx="10"/>
          </p:nvPr>
        </p:nvSpPr>
        <p:spPr/>
        <p:txBody>
          <a:bodyPr/>
          <a:lstStyle/>
          <a:p>
            <a:fld id="{0A3781E1-7499-2143-B948-C54C8C2DEDD3}" type="datetimeFigureOut">
              <a:rPr lang="en-US" smtClean="0"/>
              <a:t>9/2/2021</a:t>
            </a:fld>
            <a:endParaRPr lang="en-US"/>
          </a:p>
        </p:txBody>
      </p:sp>
      <p:sp>
        <p:nvSpPr>
          <p:cNvPr id="6" name="Footer Placeholder 5">
            <a:extLst>
              <a:ext uri="{FF2B5EF4-FFF2-40B4-BE49-F238E27FC236}">
                <a16:creationId xmlns:a16="http://schemas.microsoft.com/office/drawing/2014/main" id="{7166DA19-F60C-574A-9E2F-42C03B88BD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8EE5EAB-F177-FA46-9471-801CB0C1EEA6}"/>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40133524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6645308-B7A5-6C45-883F-3009F5569B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EACB264-EC4D-FA43-AAE6-5760DF5020A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54F9245-40BC-DF46-B105-9411A4F60AD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3781E1-7499-2143-B948-C54C8C2DEDD3}" type="datetimeFigureOut">
              <a:rPr lang="en-US" smtClean="0"/>
              <a:t>9/2/2021</a:t>
            </a:fld>
            <a:endParaRPr lang="en-US"/>
          </a:p>
        </p:txBody>
      </p:sp>
      <p:sp>
        <p:nvSpPr>
          <p:cNvPr id="5" name="Footer Placeholder 4">
            <a:extLst>
              <a:ext uri="{FF2B5EF4-FFF2-40B4-BE49-F238E27FC236}">
                <a16:creationId xmlns:a16="http://schemas.microsoft.com/office/drawing/2014/main" id="{AFF05EF5-8381-3040-B202-BB9798B68E4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0652E2D-40F1-414D-BEB6-265B8547537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333385-CA48-B74E-B468-C79BBCA3ABC4}" type="slidenum">
              <a:rPr lang="en-US" smtClean="0"/>
              <a:t>‹#›</a:t>
            </a:fld>
            <a:endParaRPr lang="en-US"/>
          </a:p>
        </p:txBody>
      </p:sp>
    </p:spTree>
    <p:extLst>
      <p:ext uri="{BB962C8B-B14F-4D97-AF65-F5344CB8AC3E}">
        <p14:creationId xmlns:p14="http://schemas.microsoft.com/office/powerpoint/2010/main" val="29634145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5" name="Title 1"/>
          <p:cNvSpPr>
            <a:spLocks noGrp="1"/>
          </p:cNvSpPr>
          <p:nvPr>
            <p:ph type="ctrTitle"/>
          </p:nvPr>
        </p:nvSpPr>
        <p:spPr>
          <a:xfrm>
            <a:off x="1876336" y="570295"/>
            <a:ext cx="8439327" cy="4023360"/>
          </a:xfrm>
          <a:prstGeom prst="rect">
            <a:avLst/>
          </a:prstGeom>
        </p:spPr>
        <p:txBody>
          <a:bodyPr>
            <a:noAutofit/>
          </a:bodyPr>
          <a:lstStyle/>
          <a:p>
            <a:pPr lvl="0">
              <a:lnSpc>
                <a:spcPct val="100000"/>
              </a:lnSpc>
              <a:spcBef>
                <a:spcPts val="0"/>
              </a:spcBef>
            </a:pPr>
            <a:r>
              <a:rPr lang="en-GB" sz="7800" b="1" i="1" kern="0" dirty="0" err="1">
                <a:solidFill>
                  <a:sysClr val="windowText" lastClr="000000"/>
                </a:solidFill>
                <a:effectLst>
                  <a:outerShdw blurRad="38100" dist="38100" dir="2700000" algn="tl">
                    <a:srgbClr val="000000">
                      <a:alpha val="43137"/>
                    </a:srgbClr>
                  </a:outerShdw>
                </a:effectLst>
                <a:latin typeface="Century Gothic" panose="020B0502020202020204" pitchFamily="34" charset="0"/>
              </a:rPr>
              <a:t>Motiverings</a:t>
            </a:r>
            <a:r>
              <a:rPr lang="en-GB" sz="7800" b="1" i="1" kern="0" dirty="0">
                <a:solidFill>
                  <a:sysClr val="windowText" lastClr="000000"/>
                </a:solidFill>
                <a:effectLst>
                  <a:outerShdw blurRad="38100" dist="38100" dir="2700000" algn="tl">
                    <a:srgbClr val="000000">
                      <a:alpha val="43137"/>
                    </a:srgbClr>
                  </a:outerShdw>
                </a:effectLst>
                <a:latin typeface="Century Gothic" panose="020B0502020202020204" pitchFamily="34" charset="0"/>
              </a:rPr>
              <a:t> </a:t>
            </a:r>
            <a:r>
              <a:rPr lang="en-GB" sz="7800" b="1" i="1" kern="0" dirty="0" err="1">
                <a:solidFill>
                  <a:sysClr val="windowText" lastClr="000000"/>
                </a:solidFill>
                <a:effectLst>
                  <a:outerShdw blurRad="38100" dist="38100" dir="2700000" algn="tl">
                    <a:srgbClr val="000000">
                      <a:alpha val="43137"/>
                    </a:srgbClr>
                  </a:outerShdw>
                </a:effectLst>
                <a:latin typeface="Century Gothic" panose="020B0502020202020204" pitchFamily="34" charset="0"/>
              </a:rPr>
              <a:t>Gawes</a:t>
            </a:r>
            <a:endParaRPr kumimoji="0" lang="en-ZA" sz="80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endParaRPr>
          </a:p>
        </p:txBody>
      </p:sp>
    </p:spTree>
    <p:extLst>
      <p:ext uri="{BB962C8B-B14F-4D97-AF65-F5344CB8AC3E}">
        <p14:creationId xmlns:p14="http://schemas.microsoft.com/office/powerpoint/2010/main" val="211715667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3. TEACHERS. </a:t>
            </a:r>
          </a:p>
          <a:p>
            <a:r>
              <a:rPr lang="nl-NL" sz="4000" i="1" dirty="0">
                <a:solidFill>
                  <a:schemeClr val="dk1"/>
                </a:solidFill>
                <a:latin typeface="Century Gothic"/>
                <a:ea typeface="Century Gothic"/>
                <a:cs typeface="Century Gothic"/>
                <a:sym typeface="Century Gothic"/>
              </a:rPr>
              <a:t>(Lering) Lukas – DENKE</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Hierdie gawe lê sterk klem op die naspeur en navorsing van feite, die toepassing en oordra daarvan. Dit spreek ons intellektuele behoeftes aan en help die Liggaam van Christus om te bly leer en studeer.</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58431401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4. EXHORTERS. </a:t>
            </a:r>
          </a:p>
          <a:p>
            <a:r>
              <a:rPr lang="nl-NL" sz="4000" i="1" dirty="0">
                <a:solidFill>
                  <a:schemeClr val="dk1"/>
                </a:solidFill>
                <a:latin typeface="Century Gothic"/>
                <a:ea typeface="Century Gothic"/>
                <a:cs typeface="Century Gothic"/>
                <a:sym typeface="Century Gothic"/>
              </a:rPr>
              <a:t>(Vermaning) Barnabas – MOND.</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Hierdie gawe lê sterk klem op ons persoonlike groei en gesondheid. Dit spreek ons psigologiese behoeftes aan en help die Liggaam van Christus om konstant positief te wees en in oorwinning te leef</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596452319"/>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5. GIVERS. </a:t>
            </a:r>
          </a:p>
          <a:p>
            <a:r>
              <a:rPr lang="nl-NL" sz="4000" i="1" dirty="0">
                <a:solidFill>
                  <a:schemeClr val="dk1"/>
                </a:solidFill>
                <a:latin typeface="Century Gothic"/>
                <a:ea typeface="Century Gothic"/>
                <a:cs typeface="Century Gothic"/>
                <a:sym typeface="Century Gothic"/>
              </a:rPr>
              <a:t>(Uitdeling) Abraham – ARMS.</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Hierdie gawe lê sterk klem op die voorsiening van fisiese reserwes. Dit spreek ons materiële behoeftes aan en help die Liggaam van Christus vooruitgaan en die koninkryk vestig.</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184871489"/>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6. ADMINISTRATORS. </a:t>
            </a:r>
          </a:p>
          <a:p>
            <a:r>
              <a:rPr lang="nl-NL" sz="4000" i="1" dirty="0">
                <a:solidFill>
                  <a:schemeClr val="dk1"/>
                </a:solidFill>
                <a:latin typeface="Century Gothic"/>
                <a:ea typeface="Century Gothic"/>
                <a:cs typeface="Century Gothic"/>
                <a:sym typeface="Century Gothic"/>
              </a:rPr>
              <a:t>(Voorganing) Josef – SKOUERS</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Hierdie gawe lê sterk klem op leierskap, fasilitering en rigting gewing. Dit spreek ons funksionele behoeftes aan en help die Liggaam van Christus om georganiseerd en visionêr te wees.</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678240984"/>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fontScale="77500" lnSpcReduction="2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7. COMPASSION PERSONS. </a:t>
            </a:r>
            <a:r>
              <a:rPr lang="nl-NL" sz="4000" i="1" dirty="0">
                <a:solidFill>
                  <a:schemeClr val="dk1"/>
                </a:solidFill>
                <a:latin typeface="Century Gothic"/>
                <a:ea typeface="Century Gothic"/>
                <a:cs typeface="Century Gothic"/>
                <a:sym typeface="Century Gothic"/>
              </a:rPr>
              <a:t>(Barmhartigheid) Barmhartige Samaritaan – HART.</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Hierdie gawe lê sterk klem op inter-persoonlike verhoudings en ondersteuning. Dit spreek ons emosionele behoeftes aan en help die Liggaam van Christus om met die regte gesindheid gesonde konneksie met mekaar te handhaaf.</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684193579"/>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GB" sz="4000" b="1" i="1" dirty="0">
                <a:solidFill>
                  <a:schemeClr val="dk1"/>
                </a:solidFill>
                <a:latin typeface="Century Gothic"/>
                <a:ea typeface="Century Gothic"/>
                <a:cs typeface="Century Gothic"/>
                <a:sym typeface="Century Gothic"/>
              </a:rPr>
              <a:t>1.	THE GIFT OF PERCEPTION</a:t>
            </a:r>
            <a:endParaRPr lang="en-US" sz="2400"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graphicFrame>
        <p:nvGraphicFramePr>
          <p:cNvPr id="5" name="Table 4">
            <a:extLst>
              <a:ext uri="{FF2B5EF4-FFF2-40B4-BE49-F238E27FC236}">
                <a16:creationId xmlns:a16="http://schemas.microsoft.com/office/drawing/2014/main" id="{8A7BA754-DC40-4A65-A35A-7612A84C178A}"/>
              </a:ext>
            </a:extLst>
          </p:cNvPr>
          <p:cNvGraphicFramePr>
            <a:graphicFrameLocks noGrp="1"/>
          </p:cNvGraphicFramePr>
          <p:nvPr>
            <p:extLst>
              <p:ext uri="{D42A27DB-BD31-4B8C-83A1-F6EECF244321}">
                <p14:modId xmlns:p14="http://schemas.microsoft.com/office/powerpoint/2010/main" val="525963483"/>
              </p:ext>
            </p:extLst>
          </p:nvPr>
        </p:nvGraphicFramePr>
        <p:xfrm>
          <a:off x="539015" y="1435608"/>
          <a:ext cx="11184554" cy="5074923"/>
        </p:xfrm>
        <a:graphic>
          <a:graphicData uri="http://schemas.openxmlformats.org/drawingml/2006/table">
            <a:tbl>
              <a:tblPr/>
              <a:tblGrid>
                <a:gridCol w="568023">
                  <a:extLst>
                    <a:ext uri="{9D8B030D-6E8A-4147-A177-3AD203B41FA5}">
                      <a16:colId xmlns:a16="http://schemas.microsoft.com/office/drawing/2014/main" val="1464641602"/>
                    </a:ext>
                  </a:extLst>
                </a:gridCol>
                <a:gridCol w="7873203">
                  <a:extLst>
                    <a:ext uri="{9D8B030D-6E8A-4147-A177-3AD203B41FA5}">
                      <a16:colId xmlns:a16="http://schemas.microsoft.com/office/drawing/2014/main" val="2427182986"/>
                    </a:ext>
                  </a:extLst>
                </a:gridCol>
                <a:gridCol w="358484">
                  <a:extLst>
                    <a:ext uri="{9D8B030D-6E8A-4147-A177-3AD203B41FA5}">
                      <a16:colId xmlns:a16="http://schemas.microsoft.com/office/drawing/2014/main" val="1363776756"/>
                    </a:ext>
                  </a:extLst>
                </a:gridCol>
                <a:gridCol w="358484">
                  <a:extLst>
                    <a:ext uri="{9D8B030D-6E8A-4147-A177-3AD203B41FA5}">
                      <a16:colId xmlns:a16="http://schemas.microsoft.com/office/drawing/2014/main" val="3113296952"/>
                    </a:ext>
                  </a:extLst>
                </a:gridCol>
                <a:gridCol w="357642">
                  <a:extLst>
                    <a:ext uri="{9D8B030D-6E8A-4147-A177-3AD203B41FA5}">
                      <a16:colId xmlns:a16="http://schemas.microsoft.com/office/drawing/2014/main" val="395704292"/>
                    </a:ext>
                  </a:extLst>
                </a:gridCol>
                <a:gridCol w="357642">
                  <a:extLst>
                    <a:ext uri="{9D8B030D-6E8A-4147-A177-3AD203B41FA5}">
                      <a16:colId xmlns:a16="http://schemas.microsoft.com/office/drawing/2014/main" val="1282129666"/>
                    </a:ext>
                  </a:extLst>
                </a:gridCol>
                <a:gridCol w="357642">
                  <a:extLst>
                    <a:ext uri="{9D8B030D-6E8A-4147-A177-3AD203B41FA5}">
                      <a16:colId xmlns:a16="http://schemas.microsoft.com/office/drawing/2014/main" val="1867705766"/>
                    </a:ext>
                  </a:extLst>
                </a:gridCol>
                <a:gridCol w="358484">
                  <a:extLst>
                    <a:ext uri="{9D8B030D-6E8A-4147-A177-3AD203B41FA5}">
                      <a16:colId xmlns:a16="http://schemas.microsoft.com/office/drawing/2014/main" val="3203217218"/>
                    </a:ext>
                  </a:extLst>
                </a:gridCol>
                <a:gridCol w="594950">
                  <a:extLst>
                    <a:ext uri="{9D8B030D-6E8A-4147-A177-3AD203B41FA5}">
                      <a16:colId xmlns:a16="http://schemas.microsoft.com/office/drawing/2014/main" val="2412067605"/>
                    </a:ext>
                  </a:extLst>
                </a:gridCol>
              </a:tblGrid>
              <a:tr h="896991">
                <a:tc>
                  <a:txBody>
                    <a:bodyPr/>
                    <a:lstStyle/>
                    <a:p>
                      <a:pPr algn="r"/>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400" b="1" dirty="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dirty="0">
                        <a:effectLst/>
                        <a:latin typeface="Arial" panose="020B0604020202020204" pitchFamily="34" charset="0"/>
                        <a:ea typeface="Times New Roman" panose="02020603050405020304" pitchFamily="18" charset="0"/>
                        <a:cs typeface="Times New Roman" panose="02020603050405020304" pitchFamily="18" charset="0"/>
                      </a:endParaRPr>
                    </a:p>
                    <a:p>
                      <a:pPr algn="ctr"/>
                      <a:r>
                        <a:rPr lang="en-US" sz="2000" b="1" dirty="0">
                          <a:effectLst/>
                          <a:latin typeface="Arial" panose="020B0604020202020204" pitchFamily="34" charset="0"/>
                          <a:ea typeface="Times New Roman" panose="02020603050405020304" pitchFamily="18" charset="0"/>
                          <a:cs typeface="Times New Roman" panose="02020603050405020304" pitchFamily="18" charset="0"/>
                        </a:rPr>
                        <a:t>Characteristics:</a:t>
                      </a:r>
                      <a:endParaRPr lang="en-ZA"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755" marR="71755">
                        <a:spcAft>
                          <a:spcPts val="0"/>
                        </a:spcAft>
                      </a:pPr>
                      <a:r>
                        <a:rPr lang="en-US" sz="1100" dirty="0">
                          <a:effectLst/>
                          <a:latin typeface="Arial" panose="020B0604020202020204" pitchFamily="34" charset="0"/>
                          <a:ea typeface="Times New Roman" panose="02020603050405020304" pitchFamily="18" charset="0"/>
                          <a:cs typeface="Times New Roman" panose="02020603050405020304" pitchFamily="18" charset="0"/>
                        </a:rPr>
                        <a:t>Never</a:t>
                      </a:r>
                      <a:endParaRPr lang="en-ZA"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vert="vert2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755" marR="71755">
                        <a:spcAft>
                          <a:spcPts val="0"/>
                        </a:spcAft>
                      </a:pPr>
                      <a:r>
                        <a:rPr lang="en-US" sz="1100" dirty="0">
                          <a:effectLst/>
                          <a:latin typeface="Arial" panose="020B0604020202020204" pitchFamily="34" charset="0"/>
                          <a:ea typeface="Times New Roman" panose="02020603050405020304" pitchFamily="18" charset="0"/>
                          <a:cs typeface="Times New Roman" panose="02020603050405020304" pitchFamily="18" charset="0"/>
                        </a:rPr>
                        <a:t>Seldom</a:t>
                      </a:r>
                      <a:endParaRPr lang="en-ZA"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vert="vert2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755" marR="71755">
                        <a:spcAft>
                          <a:spcPts val="0"/>
                        </a:spcAft>
                      </a:pPr>
                      <a:r>
                        <a:rPr lang="en-US" sz="1100" dirty="0">
                          <a:effectLst/>
                          <a:latin typeface="Arial" panose="020B0604020202020204" pitchFamily="34" charset="0"/>
                          <a:ea typeface="Times New Roman" panose="02020603050405020304" pitchFamily="18" charset="0"/>
                          <a:cs typeface="Times New Roman" panose="02020603050405020304" pitchFamily="18" charset="0"/>
                        </a:rPr>
                        <a:t>Sometimes</a:t>
                      </a:r>
                      <a:endParaRPr lang="en-ZA"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vert="vert2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755" marR="71755">
                        <a:spcAft>
                          <a:spcPts val="0"/>
                        </a:spcAft>
                      </a:pPr>
                      <a:r>
                        <a:rPr lang="en-US" sz="1100" dirty="0">
                          <a:effectLst/>
                          <a:latin typeface="Arial" panose="020B0604020202020204" pitchFamily="34" charset="0"/>
                          <a:ea typeface="Times New Roman" panose="02020603050405020304" pitchFamily="18" charset="0"/>
                          <a:cs typeface="Times New Roman" panose="02020603050405020304" pitchFamily="18" charset="0"/>
                        </a:rPr>
                        <a:t>Usually</a:t>
                      </a:r>
                      <a:endParaRPr lang="en-ZA"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vert="vert2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755" marR="71755">
                        <a:spcAft>
                          <a:spcPts val="0"/>
                        </a:spcAft>
                      </a:pPr>
                      <a:r>
                        <a:rPr lang="en-US" sz="1100">
                          <a:effectLst/>
                          <a:latin typeface="Arial" panose="020B0604020202020204" pitchFamily="34" charset="0"/>
                          <a:ea typeface="Times New Roman" panose="02020603050405020304" pitchFamily="18" charset="0"/>
                          <a:cs typeface="Times New Roman" panose="02020603050405020304" pitchFamily="18" charset="0"/>
                        </a:rPr>
                        <a:t>Mostly</a:t>
                      </a:r>
                      <a:endParaRPr lang="en-ZA"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vert="vert2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755" marR="71755">
                        <a:spcAft>
                          <a:spcPts val="0"/>
                        </a:spcAft>
                      </a:pPr>
                      <a:r>
                        <a:rPr lang="en-US" sz="1100" dirty="0">
                          <a:effectLst/>
                          <a:latin typeface="Arial" panose="020B0604020202020204" pitchFamily="34" charset="0"/>
                          <a:ea typeface="Times New Roman" panose="02020603050405020304" pitchFamily="18" charset="0"/>
                          <a:cs typeface="Times New Roman" panose="02020603050405020304" pitchFamily="18" charset="0"/>
                        </a:rPr>
                        <a:t>Always</a:t>
                      </a:r>
                      <a:endParaRPr lang="en-ZA"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vert="vert2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755" marR="71755">
                        <a:spcAft>
                          <a:spcPts val="0"/>
                        </a:spcAft>
                      </a:pPr>
                      <a:r>
                        <a:rPr lang="en-US" sz="1100" dirty="0">
                          <a:effectLst/>
                          <a:latin typeface="Arial" panose="020B0604020202020204" pitchFamily="34" charset="0"/>
                          <a:ea typeface="Times New Roman" panose="02020603050405020304" pitchFamily="18" charset="0"/>
                          <a:cs typeface="Times New Roman" panose="02020603050405020304" pitchFamily="18" charset="0"/>
                        </a:rPr>
                        <a:t>Points</a:t>
                      </a:r>
                      <a:endParaRPr lang="en-ZA"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vert="vert2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55231973"/>
                  </a:ext>
                </a:extLst>
              </a:tr>
              <a:tr h="189906">
                <a:tc>
                  <a:txBody>
                    <a:bodyPr/>
                    <a:lstStyle/>
                    <a:p>
                      <a:pPr algn="r"/>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100">
                          <a:effectLst/>
                          <a:latin typeface="Arial" panose="020B0604020202020204" pitchFamily="34" charset="0"/>
                          <a:ea typeface="Times New Roman" panose="02020603050405020304" pitchFamily="18" charset="0"/>
                          <a:cs typeface="Times New Roman" panose="02020603050405020304" pitchFamily="18" charset="0"/>
                        </a:rPr>
                        <a:t>0</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100">
                          <a:effectLst/>
                          <a:latin typeface="Arial" panose="020B0604020202020204" pitchFamily="34" charset="0"/>
                          <a:ea typeface="Times New Roman" panose="02020603050405020304" pitchFamily="18" charset="0"/>
                          <a:cs typeface="Times New Roman" panose="02020603050405020304" pitchFamily="18" charset="0"/>
                        </a:rPr>
                        <a:t>1</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100">
                          <a:effectLst/>
                          <a:latin typeface="Arial" panose="020B0604020202020204" pitchFamily="34" charset="0"/>
                          <a:ea typeface="Times New Roman" panose="02020603050405020304" pitchFamily="18" charset="0"/>
                          <a:cs typeface="Times New Roman" panose="02020603050405020304" pitchFamily="18" charset="0"/>
                        </a:rPr>
                        <a:t>2</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100">
                          <a:effectLst/>
                          <a:latin typeface="Arial" panose="020B0604020202020204" pitchFamily="34" charset="0"/>
                          <a:ea typeface="Times New Roman" panose="02020603050405020304" pitchFamily="18" charset="0"/>
                          <a:cs typeface="Times New Roman" panose="02020603050405020304" pitchFamily="18" charset="0"/>
                        </a:rPr>
                        <a:t>3</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100">
                          <a:effectLst/>
                          <a:latin typeface="Arial" panose="020B0604020202020204" pitchFamily="34" charset="0"/>
                          <a:ea typeface="Times New Roman" panose="02020603050405020304" pitchFamily="18" charset="0"/>
                          <a:cs typeface="Times New Roman" panose="02020603050405020304" pitchFamily="18" charset="0"/>
                        </a:rPr>
                        <a:t>4</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100">
                          <a:effectLst/>
                          <a:latin typeface="Arial" panose="020B0604020202020204" pitchFamily="34" charset="0"/>
                          <a:ea typeface="Times New Roman" panose="02020603050405020304" pitchFamily="18" charset="0"/>
                          <a:cs typeface="Times New Roman" panose="02020603050405020304" pitchFamily="18" charset="0"/>
                        </a:rPr>
                        <a:t>5</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29284848"/>
                  </a:ext>
                </a:extLst>
              </a:tr>
              <a:tr h="189906">
                <a:tc>
                  <a:txBody>
                    <a:bodyPr/>
                    <a:lstStyle/>
                    <a:p>
                      <a:pPr algn="r"/>
                      <a:r>
                        <a:rPr lang="en-US" sz="1100">
                          <a:effectLst/>
                          <a:latin typeface="Arial" panose="020B0604020202020204" pitchFamily="34" charset="0"/>
                          <a:ea typeface="Times New Roman" panose="02020603050405020304" pitchFamily="18" charset="0"/>
                          <a:cs typeface="Times New Roman" panose="02020603050405020304" pitchFamily="18" charset="0"/>
                        </a:rPr>
                        <a:t>1.</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en-US" sz="1200" dirty="0">
                          <a:effectLst/>
                          <a:latin typeface="Arial" panose="020B0604020202020204" pitchFamily="34" charset="0"/>
                          <a:ea typeface="Times New Roman" panose="02020603050405020304" pitchFamily="18" charset="0"/>
                          <a:cs typeface="Times New Roman" panose="02020603050405020304" pitchFamily="18" charset="0"/>
                        </a:rPr>
                        <a:t>Quickly and accurately identifies good and evil and hates evil.</a:t>
                      </a:r>
                      <a:endParaRPr lang="en-ZA"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77981194"/>
                  </a:ext>
                </a:extLst>
              </a:tr>
              <a:tr h="189906">
                <a:tc>
                  <a:txBody>
                    <a:bodyPr/>
                    <a:lstStyle/>
                    <a:p>
                      <a:pPr algn="r"/>
                      <a:r>
                        <a:rPr lang="en-US" sz="1100">
                          <a:effectLst/>
                          <a:latin typeface="Arial" panose="020B0604020202020204" pitchFamily="34" charset="0"/>
                          <a:ea typeface="Times New Roman" panose="02020603050405020304" pitchFamily="18" charset="0"/>
                          <a:cs typeface="Times New Roman" panose="02020603050405020304" pitchFamily="18" charset="0"/>
                        </a:rPr>
                        <a:t>2.</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en-US" sz="1200">
                          <a:effectLst/>
                          <a:latin typeface="Arial" panose="020B0604020202020204" pitchFamily="34" charset="0"/>
                          <a:ea typeface="Times New Roman" panose="02020603050405020304" pitchFamily="18" charset="0"/>
                          <a:cs typeface="Times New Roman" panose="02020603050405020304" pitchFamily="18" charset="0"/>
                        </a:rPr>
                        <a:t>Sees everything is either black or white;  no gray or indefinite areas.</a:t>
                      </a:r>
                      <a:endParaRPr lang="en-ZA"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78657610"/>
                  </a:ext>
                </a:extLst>
              </a:tr>
              <a:tr h="189906">
                <a:tc>
                  <a:txBody>
                    <a:bodyPr/>
                    <a:lstStyle/>
                    <a:p>
                      <a:pPr algn="r"/>
                      <a:r>
                        <a:rPr lang="en-US" sz="1100">
                          <a:effectLst/>
                          <a:latin typeface="Arial" panose="020B0604020202020204" pitchFamily="34" charset="0"/>
                          <a:ea typeface="Times New Roman" panose="02020603050405020304" pitchFamily="18" charset="0"/>
                          <a:cs typeface="Times New Roman" panose="02020603050405020304" pitchFamily="18" charset="0"/>
                        </a:rPr>
                        <a:t>3.</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en-US" sz="1200" dirty="0">
                          <a:effectLst/>
                          <a:latin typeface="Arial" panose="020B0604020202020204" pitchFamily="34" charset="0"/>
                          <a:ea typeface="Times New Roman" panose="02020603050405020304" pitchFamily="18" charset="0"/>
                          <a:cs typeface="Times New Roman" panose="02020603050405020304" pitchFamily="18" charset="0"/>
                        </a:rPr>
                        <a:t>Easily perceives the character of individuals and groups.</a:t>
                      </a:r>
                      <a:endParaRPr lang="en-ZA"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44655966"/>
                  </a:ext>
                </a:extLst>
              </a:tr>
              <a:tr h="189906">
                <a:tc>
                  <a:txBody>
                    <a:bodyPr/>
                    <a:lstStyle/>
                    <a:p>
                      <a:pPr algn="r"/>
                      <a:r>
                        <a:rPr lang="en-US" sz="1100">
                          <a:effectLst/>
                          <a:latin typeface="Arial" panose="020B0604020202020204" pitchFamily="34" charset="0"/>
                          <a:ea typeface="Times New Roman" panose="02020603050405020304" pitchFamily="18" charset="0"/>
                          <a:cs typeface="Times New Roman" panose="02020603050405020304" pitchFamily="18" charset="0"/>
                        </a:rPr>
                        <a:t>4.</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en-US" sz="1200" dirty="0">
                          <a:effectLst/>
                          <a:latin typeface="Arial" panose="020B0604020202020204" pitchFamily="34" charset="0"/>
                          <a:ea typeface="Times New Roman" panose="02020603050405020304" pitchFamily="18" charset="0"/>
                          <a:cs typeface="Times New Roman" panose="02020603050405020304" pitchFamily="18" charset="0"/>
                        </a:rPr>
                        <a:t>Encourages repentance that produces good fruit.</a:t>
                      </a:r>
                      <a:endParaRPr lang="en-ZA"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49426557"/>
                  </a:ext>
                </a:extLst>
              </a:tr>
              <a:tr h="189906">
                <a:tc>
                  <a:txBody>
                    <a:bodyPr/>
                    <a:lstStyle/>
                    <a:p>
                      <a:pPr algn="r"/>
                      <a:r>
                        <a:rPr lang="en-US" sz="1100">
                          <a:effectLst/>
                          <a:latin typeface="Arial" panose="020B0604020202020204" pitchFamily="34" charset="0"/>
                          <a:ea typeface="Times New Roman" panose="02020603050405020304" pitchFamily="18" charset="0"/>
                          <a:cs typeface="Times New Roman" panose="02020603050405020304" pitchFamily="18" charset="0"/>
                        </a:rPr>
                        <a:t>5.</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en-US" sz="1200" dirty="0">
                          <a:effectLst/>
                          <a:latin typeface="Arial" panose="020B0604020202020204" pitchFamily="34" charset="0"/>
                          <a:ea typeface="Times New Roman" panose="02020603050405020304" pitchFamily="18" charset="0"/>
                          <a:cs typeface="Times New Roman" panose="02020603050405020304" pitchFamily="18" charset="0"/>
                        </a:rPr>
                        <a:t>Believes the acceptance of difficulties will produce positive personal brokenness.</a:t>
                      </a:r>
                      <a:endParaRPr lang="en-ZA"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65055632"/>
                  </a:ext>
                </a:extLst>
              </a:tr>
              <a:tr h="189906">
                <a:tc>
                  <a:txBody>
                    <a:bodyPr/>
                    <a:lstStyle/>
                    <a:p>
                      <a:pPr algn="r"/>
                      <a:r>
                        <a:rPr lang="en-US" sz="1100">
                          <a:effectLst/>
                          <a:latin typeface="Arial" panose="020B0604020202020204" pitchFamily="34" charset="0"/>
                          <a:ea typeface="Times New Roman" panose="02020603050405020304" pitchFamily="18" charset="0"/>
                          <a:cs typeface="Times New Roman" panose="02020603050405020304" pitchFamily="18" charset="0"/>
                        </a:rPr>
                        <a:t>6.</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en-US" sz="1200">
                          <a:effectLst/>
                          <a:latin typeface="Arial" panose="020B0604020202020204" pitchFamily="34" charset="0"/>
                          <a:ea typeface="Times New Roman" panose="02020603050405020304" pitchFamily="18" charset="0"/>
                          <a:cs typeface="Times New Roman" panose="02020603050405020304" pitchFamily="18" charset="0"/>
                        </a:rPr>
                        <a:t>Has only a few or no close friendships.</a:t>
                      </a:r>
                      <a:endParaRPr lang="en-ZA"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99419445"/>
                  </a:ext>
                </a:extLst>
              </a:tr>
              <a:tr h="189906">
                <a:tc>
                  <a:txBody>
                    <a:bodyPr/>
                    <a:lstStyle/>
                    <a:p>
                      <a:pPr algn="r"/>
                      <a:r>
                        <a:rPr lang="en-US" sz="1100">
                          <a:effectLst/>
                          <a:latin typeface="Arial" panose="020B0604020202020204" pitchFamily="34" charset="0"/>
                          <a:ea typeface="Times New Roman" panose="02020603050405020304" pitchFamily="18" charset="0"/>
                          <a:cs typeface="Times New Roman" panose="02020603050405020304" pitchFamily="18" charset="0"/>
                        </a:rPr>
                        <a:t>7.</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en-US" sz="1200">
                          <a:effectLst/>
                          <a:latin typeface="Arial" panose="020B0604020202020204" pitchFamily="34" charset="0"/>
                          <a:ea typeface="Times New Roman" panose="02020603050405020304" pitchFamily="18" charset="0"/>
                          <a:cs typeface="Times New Roman" panose="02020603050405020304" pitchFamily="18" charset="0"/>
                        </a:rPr>
                        <a:t>Views the Bible as the basis for truth, belief, action, and authority.</a:t>
                      </a:r>
                      <a:endParaRPr lang="en-ZA"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51232949"/>
                  </a:ext>
                </a:extLst>
              </a:tr>
              <a:tr h="189906">
                <a:tc>
                  <a:txBody>
                    <a:bodyPr/>
                    <a:lstStyle/>
                    <a:p>
                      <a:pPr algn="r"/>
                      <a:r>
                        <a:rPr lang="en-US" sz="1100">
                          <a:effectLst/>
                          <a:latin typeface="Arial" panose="020B0604020202020204" pitchFamily="34" charset="0"/>
                          <a:ea typeface="Times New Roman" panose="02020603050405020304" pitchFamily="18" charset="0"/>
                          <a:cs typeface="Times New Roman" panose="02020603050405020304" pitchFamily="18" charset="0"/>
                        </a:rPr>
                        <a:t>8.</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en-US" sz="1200" dirty="0">
                          <a:effectLst/>
                          <a:latin typeface="Arial" panose="020B0604020202020204" pitchFamily="34" charset="0"/>
                          <a:ea typeface="Times New Roman" panose="02020603050405020304" pitchFamily="18" charset="0"/>
                          <a:cs typeface="Times New Roman" panose="02020603050405020304" pitchFamily="18" charset="0"/>
                        </a:rPr>
                        <a:t>Boldly operates on spiritual principles.</a:t>
                      </a:r>
                      <a:endParaRPr lang="en-ZA"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72698497"/>
                  </a:ext>
                </a:extLst>
              </a:tr>
              <a:tr h="189906">
                <a:tc>
                  <a:txBody>
                    <a:bodyPr/>
                    <a:lstStyle/>
                    <a:p>
                      <a:pPr algn="r"/>
                      <a:r>
                        <a:rPr lang="en-US" sz="1100">
                          <a:effectLst/>
                          <a:latin typeface="Arial" panose="020B0604020202020204" pitchFamily="34" charset="0"/>
                          <a:ea typeface="Times New Roman" panose="02020603050405020304" pitchFamily="18" charset="0"/>
                          <a:cs typeface="Times New Roman" panose="02020603050405020304" pitchFamily="18" charset="0"/>
                        </a:rPr>
                        <a:t>9.</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en-US" sz="1200">
                          <a:effectLst/>
                          <a:latin typeface="Arial" panose="020B0604020202020204" pitchFamily="34" charset="0"/>
                          <a:ea typeface="Times New Roman" panose="02020603050405020304" pitchFamily="18" charset="0"/>
                          <a:cs typeface="Times New Roman" panose="02020603050405020304" pitchFamily="18" charset="0"/>
                        </a:rPr>
                        <a:t>Is frank, outspoken, and doesn’t mince words.</a:t>
                      </a:r>
                      <a:endParaRPr lang="en-ZA"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84341576"/>
                  </a:ext>
                </a:extLst>
              </a:tr>
              <a:tr h="189906">
                <a:tc>
                  <a:txBody>
                    <a:bodyPr/>
                    <a:lstStyle/>
                    <a:p>
                      <a:pPr algn="r"/>
                      <a:r>
                        <a:rPr lang="en-US" sz="1100">
                          <a:effectLst/>
                          <a:latin typeface="Arial" panose="020B0604020202020204" pitchFamily="34" charset="0"/>
                          <a:ea typeface="Times New Roman" panose="02020603050405020304" pitchFamily="18" charset="0"/>
                          <a:cs typeface="Times New Roman" panose="02020603050405020304" pitchFamily="18" charset="0"/>
                        </a:rPr>
                        <a:t>10.</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en-US" sz="1200" dirty="0">
                          <a:effectLst/>
                          <a:latin typeface="Arial" panose="020B0604020202020204" pitchFamily="34" charset="0"/>
                          <a:ea typeface="Times New Roman" panose="02020603050405020304" pitchFamily="18" charset="0"/>
                          <a:cs typeface="Times New Roman" panose="02020603050405020304" pitchFamily="18" charset="0"/>
                        </a:rPr>
                        <a:t>Is very persuasive in method of speaking.</a:t>
                      </a:r>
                      <a:endParaRPr lang="en-ZA"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62588301"/>
                  </a:ext>
                </a:extLst>
              </a:tr>
              <a:tr h="189906">
                <a:tc>
                  <a:txBody>
                    <a:bodyPr/>
                    <a:lstStyle/>
                    <a:p>
                      <a:pPr algn="r"/>
                      <a:r>
                        <a:rPr lang="en-US" sz="1100">
                          <a:effectLst/>
                          <a:latin typeface="Arial" panose="020B0604020202020204" pitchFamily="34" charset="0"/>
                          <a:ea typeface="Times New Roman" panose="02020603050405020304" pitchFamily="18" charset="0"/>
                          <a:cs typeface="Times New Roman" panose="02020603050405020304" pitchFamily="18" charset="0"/>
                        </a:rPr>
                        <a:t>11.</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en-US" sz="1200">
                          <a:effectLst/>
                          <a:latin typeface="Arial" panose="020B0604020202020204" pitchFamily="34" charset="0"/>
                          <a:ea typeface="Times New Roman" panose="02020603050405020304" pitchFamily="18" charset="0"/>
                          <a:cs typeface="Times New Roman" panose="02020603050405020304" pitchFamily="18" charset="0"/>
                        </a:rPr>
                        <a:t>Grieves deeply over the sins of others.</a:t>
                      </a:r>
                      <a:endParaRPr lang="en-ZA"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25769415"/>
                  </a:ext>
                </a:extLst>
              </a:tr>
              <a:tr h="189906">
                <a:tc>
                  <a:txBody>
                    <a:bodyPr/>
                    <a:lstStyle/>
                    <a:p>
                      <a:pPr algn="r"/>
                      <a:r>
                        <a:rPr lang="en-US" sz="1100">
                          <a:effectLst/>
                          <a:latin typeface="Arial" panose="020B0604020202020204" pitchFamily="34" charset="0"/>
                          <a:ea typeface="Times New Roman" panose="02020603050405020304" pitchFamily="18" charset="0"/>
                          <a:cs typeface="Times New Roman" panose="02020603050405020304" pitchFamily="18" charset="0"/>
                        </a:rPr>
                        <a:t>12.</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en-US" sz="1200" dirty="0">
                          <a:effectLst/>
                          <a:latin typeface="Arial" panose="020B0604020202020204" pitchFamily="34" charset="0"/>
                          <a:ea typeface="Times New Roman" panose="02020603050405020304" pitchFamily="18" charset="0"/>
                          <a:cs typeface="Times New Roman" panose="02020603050405020304" pitchFamily="18" charset="0"/>
                        </a:rPr>
                        <a:t>Is eager to see his own blind spots and to help others see theirs too.</a:t>
                      </a:r>
                      <a:endParaRPr lang="en-ZA"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72478351"/>
                  </a:ext>
                </a:extLst>
              </a:tr>
              <a:tr h="189906">
                <a:tc>
                  <a:txBody>
                    <a:bodyPr/>
                    <a:lstStyle/>
                    <a:p>
                      <a:pPr algn="r"/>
                      <a:r>
                        <a:rPr lang="en-US" sz="1100">
                          <a:effectLst/>
                          <a:latin typeface="Arial" panose="020B0604020202020204" pitchFamily="34" charset="0"/>
                          <a:ea typeface="Times New Roman" panose="02020603050405020304" pitchFamily="18" charset="0"/>
                          <a:cs typeface="Times New Roman" panose="02020603050405020304" pitchFamily="18" charset="0"/>
                        </a:rPr>
                        <a:t>13.</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en-US" sz="1200">
                          <a:effectLst/>
                          <a:latin typeface="Arial" panose="020B0604020202020204" pitchFamily="34" charset="0"/>
                          <a:ea typeface="Times New Roman" panose="02020603050405020304" pitchFamily="18" charset="0"/>
                          <a:cs typeface="Times New Roman" panose="02020603050405020304" pitchFamily="18" charset="0"/>
                        </a:rPr>
                        <a:t>Desires above all else to see God’s plan worked out in all situations.</a:t>
                      </a:r>
                      <a:endParaRPr lang="en-ZA"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41479367"/>
                  </a:ext>
                </a:extLst>
              </a:tr>
              <a:tr h="189906">
                <a:tc>
                  <a:txBody>
                    <a:bodyPr/>
                    <a:lstStyle/>
                    <a:p>
                      <a:pPr algn="r"/>
                      <a:r>
                        <a:rPr lang="en-US" sz="1100">
                          <a:effectLst/>
                          <a:latin typeface="Arial" panose="020B0604020202020204" pitchFamily="34" charset="0"/>
                          <a:ea typeface="Times New Roman" panose="02020603050405020304" pitchFamily="18" charset="0"/>
                          <a:cs typeface="Times New Roman" panose="02020603050405020304" pitchFamily="18" charset="0"/>
                        </a:rPr>
                        <a:t>14.</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en-US" sz="1200">
                          <a:effectLst/>
                          <a:latin typeface="Arial" panose="020B0604020202020204" pitchFamily="34" charset="0"/>
                          <a:ea typeface="Times New Roman" panose="02020603050405020304" pitchFamily="18" charset="0"/>
                          <a:cs typeface="Times New Roman" panose="02020603050405020304" pitchFamily="18" charset="0"/>
                        </a:rPr>
                        <a:t>Strongly promotes the spiritual growth of groups and individuals.</a:t>
                      </a:r>
                      <a:endParaRPr lang="en-ZA"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14165444"/>
                  </a:ext>
                </a:extLst>
              </a:tr>
              <a:tr h="189906">
                <a:tc>
                  <a:txBody>
                    <a:bodyPr/>
                    <a:lstStyle/>
                    <a:p>
                      <a:pPr algn="r"/>
                      <a:r>
                        <a:rPr lang="en-US" sz="1100">
                          <a:effectLst/>
                          <a:latin typeface="Arial" panose="020B0604020202020204" pitchFamily="34" charset="0"/>
                          <a:ea typeface="Times New Roman" panose="02020603050405020304" pitchFamily="18" charset="0"/>
                          <a:cs typeface="Times New Roman" panose="02020603050405020304" pitchFamily="18" charset="0"/>
                        </a:rPr>
                        <a:t>15.</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en-US" sz="1200" dirty="0">
                          <a:effectLst/>
                          <a:latin typeface="Arial" panose="020B0604020202020204" pitchFamily="34" charset="0"/>
                          <a:ea typeface="Times New Roman" panose="02020603050405020304" pitchFamily="18" charset="0"/>
                          <a:cs typeface="Times New Roman" panose="02020603050405020304" pitchFamily="18" charset="0"/>
                        </a:rPr>
                        <a:t>Is called to intercession.</a:t>
                      </a:r>
                      <a:endParaRPr lang="en-ZA"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25116148"/>
                  </a:ext>
                </a:extLst>
              </a:tr>
              <a:tr h="189906">
                <a:tc>
                  <a:txBody>
                    <a:bodyPr/>
                    <a:lstStyle/>
                    <a:p>
                      <a:pPr algn="r"/>
                      <a:r>
                        <a:rPr lang="en-US" sz="1100">
                          <a:effectLst/>
                          <a:latin typeface="Arial" panose="020B0604020202020204" pitchFamily="34" charset="0"/>
                          <a:ea typeface="Times New Roman" panose="02020603050405020304" pitchFamily="18" charset="0"/>
                          <a:cs typeface="Times New Roman" panose="02020603050405020304" pitchFamily="18" charset="0"/>
                        </a:rPr>
                        <a:t>16.</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en-US" sz="1200">
                          <a:effectLst/>
                          <a:latin typeface="Arial" panose="020B0604020202020204" pitchFamily="34" charset="0"/>
                          <a:ea typeface="Times New Roman" panose="02020603050405020304" pitchFamily="18" charset="0"/>
                          <a:cs typeface="Times New Roman" panose="02020603050405020304" pitchFamily="18" charset="0"/>
                        </a:rPr>
                        <a:t>Feels the need to verbalize or dramatize what he “sees”.</a:t>
                      </a:r>
                      <a:endParaRPr lang="en-ZA"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11420751"/>
                  </a:ext>
                </a:extLst>
              </a:tr>
              <a:tr h="189906">
                <a:tc>
                  <a:txBody>
                    <a:bodyPr/>
                    <a:lstStyle/>
                    <a:p>
                      <a:pPr algn="r"/>
                      <a:r>
                        <a:rPr lang="en-US" sz="1100">
                          <a:effectLst/>
                          <a:latin typeface="Arial" panose="020B0604020202020204" pitchFamily="34" charset="0"/>
                          <a:ea typeface="Times New Roman" panose="02020603050405020304" pitchFamily="18" charset="0"/>
                          <a:cs typeface="Times New Roman" panose="02020603050405020304" pitchFamily="18" charset="0"/>
                        </a:rPr>
                        <a:t>17.</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en-US" sz="1200" dirty="0">
                          <a:effectLst/>
                          <a:latin typeface="Arial" panose="020B0604020202020204" pitchFamily="34" charset="0"/>
                          <a:ea typeface="Times New Roman" panose="02020603050405020304" pitchFamily="18" charset="0"/>
                          <a:cs typeface="Times New Roman" panose="02020603050405020304" pitchFamily="18" charset="0"/>
                        </a:rPr>
                        <a:t>Tends to be introspective.</a:t>
                      </a:r>
                      <a:endParaRPr lang="en-ZA"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02866645"/>
                  </a:ext>
                </a:extLst>
              </a:tr>
              <a:tr h="189906">
                <a:tc>
                  <a:txBody>
                    <a:bodyPr/>
                    <a:lstStyle/>
                    <a:p>
                      <a:pPr algn="r"/>
                      <a:r>
                        <a:rPr lang="en-US" sz="1100">
                          <a:effectLst/>
                          <a:latin typeface="Arial" panose="020B0604020202020204" pitchFamily="34" charset="0"/>
                          <a:ea typeface="Times New Roman" panose="02020603050405020304" pitchFamily="18" charset="0"/>
                          <a:cs typeface="Times New Roman" panose="02020603050405020304" pitchFamily="18" charset="0"/>
                        </a:rPr>
                        <a:t>18.</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en-US" sz="1200">
                          <a:effectLst/>
                          <a:latin typeface="Arial" panose="020B0604020202020204" pitchFamily="34" charset="0"/>
                          <a:ea typeface="Times New Roman" panose="02020603050405020304" pitchFamily="18" charset="0"/>
                          <a:cs typeface="Times New Roman" panose="02020603050405020304" pitchFamily="18" charset="0"/>
                        </a:rPr>
                        <a:t>Has strong opinions and convictions.</a:t>
                      </a:r>
                      <a:endParaRPr lang="en-ZA"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04404012"/>
                  </a:ext>
                </a:extLst>
              </a:tr>
              <a:tr h="189906">
                <a:tc>
                  <a:txBody>
                    <a:bodyPr/>
                    <a:lstStyle/>
                    <a:p>
                      <a:pPr algn="r"/>
                      <a:r>
                        <a:rPr lang="en-US" sz="1100">
                          <a:effectLst/>
                          <a:latin typeface="Arial" panose="020B0604020202020204" pitchFamily="34" charset="0"/>
                          <a:ea typeface="Times New Roman" panose="02020603050405020304" pitchFamily="18" charset="0"/>
                          <a:cs typeface="Times New Roman" panose="02020603050405020304" pitchFamily="18" charset="0"/>
                        </a:rPr>
                        <a:t>19.</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en-US" sz="1200" dirty="0">
                          <a:effectLst/>
                          <a:latin typeface="Arial" panose="020B0604020202020204" pitchFamily="34" charset="0"/>
                          <a:ea typeface="Times New Roman" panose="02020603050405020304" pitchFamily="18" charset="0"/>
                          <a:cs typeface="Times New Roman" panose="02020603050405020304" pitchFamily="18" charset="0"/>
                        </a:rPr>
                        <a:t>Has strict personal standards.</a:t>
                      </a:r>
                      <a:endParaRPr lang="en-ZA"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22128141"/>
                  </a:ext>
                </a:extLst>
              </a:tr>
              <a:tr h="189906">
                <a:tc>
                  <a:txBody>
                    <a:bodyPr/>
                    <a:lstStyle/>
                    <a:p>
                      <a:pPr algn="r"/>
                      <a:r>
                        <a:rPr lang="en-US" sz="1100">
                          <a:effectLst/>
                          <a:latin typeface="Arial" panose="020B0604020202020204" pitchFamily="34" charset="0"/>
                          <a:ea typeface="Times New Roman" panose="02020603050405020304" pitchFamily="18" charset="0"/>
                          <a:cs typeface="Times New Roman" panose="02020603050405020304" pitchFamily="18" charset="0"/>
                        </a:rPr>
                        <a:t>20.</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en-US" sz="1200" dirty="0">
                          <a:effectLst/>
                          <a:latin typeface="Arial" panose="020B0604020202020204" pitchFamily="34" charset="0"/>
                          <a:ea typeface="Times New Roman" panose="02020603050405020304" pitchFamily="18" charset="0"/>
                          <a:cs typeface="Times New Roman" panose="02020603050405020304" pitchFamily="18" charset="0"/>
                        </a:rPr>
                        <a:t>Desires to be obedient to God at all costs.</a:t>
                      </a:r>
                      <a:endParaRPr lang="en-ZA"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54546355"/>
                  </a:ext>
                </a:extLst>
              </a:tr>
              <a:tr h="189906">
                <a:tc>
                  <a:txBody>
                    <a:bodyPr/>
                    <a:lstStyle/>
                    <a:p>
                      <a:pPr algn="r"/>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r>
                        <a:rPr lang="en-US" sz="11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6">
                  <a:txBody>
                    <a:bodyPr/>
                    <a:lstStyle/>
                    <a:p>
                      <a:pPr marL="457200" indent="-457200" algn="r"/>
                      <a:r>
                        <a:rPr lang="en-US" sz="1100">
                          <a:effectLst/>
                          <a:latin typeface="Arial" panose="020B0604020202020204" pitchFamily="34" charset="0"/>
                          <a:ea typeface="Times New Roman" panose="02020603050405020304" pitchFamily="18" charset="0"/>
                          <a:cs typeface="Times New Roman" panose="02020603050405020304" pitchFamily="18" charset="0"/>
                        </a:rPr>
                        <a:t>TOTAL</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ZA"/>
                    </a:p>
                  </a:txBody>
                  <a:tcPr/>
                </a:tc>
                <a:tc hMerge="1">
                  <a:txBody>
                    <a:bodyPr/>
                    <a:lstStyle/>
                    <a:p>
                      <a:endParaRPr lang="en-ZA"/>
                    </a:p>
                  </a:txBody>
                  <a:tcPr/>
                </a:tc>
                <a:tc hMerge="1">
                  <a:txBody>
                    <a:bodyPr/>
                    <a:lstStyle/>
                    <a:p>
                      <a:endParaRPr lang="en-ZA"/>
                    </a:p>
                  </a:txBody>
                  <a:tcPr/>
                </a:tc>
                <a:tc hMerge="1">
                  <a:txBody>
                    <a:bodyPr/>
                    <a:lstStyle/>
                    <a:p>
                      <a:endParaRPr lang="en-ZA"/>
                    </a:p>
                  </a:txBody>
                  <a:tcPr/>
                </a:tc>
                <a:tc hMerge="1">
                  <a:txBody>
                    <a:bodyPr/>
                    <a:lstStyle/>
                    <a:p>
                      <a:endParaRPr lang="en-ZA"/>
                    </a:p>
                  </a:txBody>
                  <a:tcPr/>
                </a:tc>
                <a:tc>
                  <a:txBody>
                    <a:bodyPr/>
                    <a:lstStyle/>
                    <a:p>
                      <a:r>
                        <a:rPr lang="en-US" sz="11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04449744"/>
                  </a:ext>
                </a:extLst>
              </a:tr>
            </a:tbl>
          </a:graphicData>
        </a:graphic>
      </p:graphicFrame>
    </p:spTree>
    <p:extLst>
      <p:ext uri="{BB962C8B-B14F-4D97-AF65-F5344CB8AC3E}">
        <p14:creationId xmlns:p14="http://schemas.microsoft.com/office/powerpoint/2010/main" val="3726309268"/>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GB" sz="4000" b="1" i="1" dirty="0">
                <a:solidFill>
                  <a:schemeClr val="dk1"/>
                </a:solidFill>
                <a:latin typeface="Century Gothic"/>
                <a:ea typeface="Century Gothic"/>
                <a:cs typeface="Century Gothic"/>
                <a:sym typeface="Century Gothic"/>
              </a:rPr>
              <a:t>1.	THE GIFT OF PERCEPTION</a:t>
            </a: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200" b="1" i="1" dirty="0">
                <a:solidFill>
                  <a:schemeClr val="dk1"/>
                </a:solidFill>
                <a:latin typeface="Century Gothic"/>
                <a:ea typeface="Century Gothic"/>
                <a:cs typeface="Century Gothic"/>
                <a:sym typeface="Century Gothic"/>
              </a:rPr>
              <a:t>Typical problem areas of the gift of perception:</a:t>
            </a:r>
          </a:p>
          <a:p>
            <a:pPr marL="0" lvl="0" indent="0">
              <a:spcBef>
                <a:spcPts val="0"/>
              </a:spcBef>
              <a:buClr>
                <a:srgbClr val="31B6FD"/>
              </a:buClr>
              <a:buSzPts val="3000"/>
              <a:buNone/>
            </a:pPr>
            <a:endParaRPr lang="en-GB" sz="32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en-GB" sz="3200" i="1" dirty="0">
                <a:solidFill>
                  <a:schemeClr val="dk1"/>
                </a:solidFill>
                <a:latin typeface="Century Gothic"/>
                <a:ea typeface="Century Gothic"/>
                <a:cs typeface="Century Gothic"/>
                <a:sym typeface="Century Gothic"/>
              </a:rPr>
              <a:t>1.	Tends to be judgmental and blunt.</a:t>
            </a:r>
          </a:p>
          <a:p>
            <a:pPr marL="0" lvl="0" indent="0">
              <a:spcBef>
                <a:spcPts val="0"/>
              </a:spcBef>
              <a:buClr>
                <a:srgbClr val="31B6FD"/>
              </a:buClr>
              <a:buSzPts val="3000"/>
              <a:buNone/>
            </a:pPr>
            <a:r>
              <a:rPr lang="en-GB" sz="3200" i="1" dirty="0">
                <a:solidFill>
                  <a:schemeClr val="dk1"/>
                </a:solidFill>
                <a:latin typeface="Century Gothic"/>
                <a:ea typeface="Century Gothic"/>
                <a:cs typeface="Century Gothic"/>
                <a:sym typeface="Century Gothic"/>
              </a:rPr>
              <a:t>2.	Forgets to praise partial progress due to goal 	consciousness.</a:t>
            </a:r>
          </a:p>
          <a:p>
            <a:pPr marL="0" lvl="0" indent="0">
              <a:spcBef>
                <a:spcPts val="0"/>
              </a:spcBef>
              <a:buClr>
                <a:srgbClr val="31B6FD"/>
              </a:buClr>
              <a:buSzPts val="3000"/>
              <a:buNone/>
            </a:pPr>
            <a:r>
              <a:rPr lang="en-GB" sz="3200" i="1" dirty="0">
                <a:solidFill>
                  <a:schemeClr val="dk1"/>
                </a:solidFill>
                <a:latin typeface="Century Gothic"/>
                <a:ea typeface="Century Gothic"/>
                <a:cs typeface="Century Gothic"/>
                <a:sym typeface="Century Gothic"/>
              </a:rPr>
              <a:t>3.	Is pushy in trying to get others and groups to 	mature spiritually.</a:t>
            </a:r>
          </a:p>
          <a:p>
            <a:pPr marL="0" lvl="0" indent="0">
              <a:spcBef>
                <a:spcPts val="0"/>
              </a:spcBef>
              <a:buClr>
                <a:srgbClr val="31B6FD"/>
              </a:buClr>
              <a:buSzPts val="3000"/>
              <a:buNone/>
            </a:pPr>
            <a:r>
              <a:rPr lang="en-GB" sz="3200" i="1" dirty="0">
                <a:solidFill>
                  <a:schemeClr val="dk1"/>
                </a:solidFill>
                <a:latin typeface="Century Gothic"/>
                <a:ea typeface="Century Gothic"/>
                <a:cs typeface="Century Gothic"/>
                <a:sym typeface="Century Gothic"/>
              </a:rPr>
              <a:t>4.	Is intolerant of opinions and views that differ from 	his own.</a:t>
            </a:r>
          </a:p>
          <a:p>
            <a:pPr marL="0" lvl="0" indent="0">
              <a:spcBef>
                <a:spcPts val="0"/>
              </a:spcBef>
              <a:buClr>
                <a:srgbClr val="31B6FD"/>
              </a:buClr>
              <a:buSzPts val="3000"/>
              <a:buNone/>
            </a:pPr>
            <a:r>
              <a:rPr lang="en-GB" sz="3200" i="1" dirty="0">
                <a:solidFill>
                  <a:schemeClr val="dk1"/>
                </a:solidFill>
                <a:latin typeface="Century Gothic"/>
                <a:ea typeface="Century Gothic"/>
                <a:cs typeface="Century Gothic"/>
                <a:sym typeface="Century Gothic"/>
              </a:rPr>
              <a:t>5.	Struggles with self-image problems.</a:t>
            </a:r>
            <a:endParaRPr lang="en-GB"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4119802694"/>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Proverbs 22:6</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‘Train up a child in the way he should go [and in keeping with his or her individual gift or bent] and when they are old they will not depart from it.’</a:t>
            </a:r>
            <a:endParaRPr lang="nl-NL"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722776060"/>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1 Petrus 4:10-11</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‘Namate elkeen ‘n genadegawe ontvang het,…</a:t>
            </a:r>
          </a:p>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‘a particular spiritual talent, a gracious divine endowment…’</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321601721"/>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1 Petrus 4:10-11</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‘…moet julle mekaar daarmee dien soos goeie bedienaars van die veelvuldige genade van God. As iemand spreek, laat dit wees soos woorde van God; </a:t>
            </a:r>
          </a:p>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03987348"/>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1 Petrus 4:10-11</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as iemand dien, laat dit wees soos uit die krag wat God verleen, sodat God in alles verheerlik kan word deur Jesus Christus, aan wie die heerlikheid en krag toekom tot in alle ewigheid. Amen.’</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111985687"/>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12:4-8</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‘Want soos ons in een liggaam baie lede het en die lede nie almal dieselfde werking het nie, so is ons almal saam een liggaam in Christus en elkeen afsonderlik lede van mekaar.’</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962874802"/>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12:4-8</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200" i="1" dirty="0">
                <a:solidFill>
                  <a:schemeClr val="dk1"/>
                </a:solidFill>
                <a:latin typeface="Century Gothic"/>
                <a:ea typeface="Century Gothic"/>
                <a:cs typeface="Century Gothic"/>
                <a:sym typeface="Century Gothic"/>
              </a:rPr>
              <a:t>‘En ons besit genadegawes wat verskil volgens die genade wat aan ons gegee is: is dit profesie, (PERCEIVERS) na die maat van die geloof; of bediening, (SERVERS) in die werk van bediening; of wie leer, (TEACHERS) in die lering; of wie vermaan, (EXHORTERS) in die vermaning; wie uitdeel, (GIVERS) in opregtheid; wie ‘n voorganger is, (ADMINISTRATORS) met ywer; wie barmhartigheid bewys, (COMPASSION PERSONS) met blymoedigheid.’</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86264369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fontScale="85000"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742950" indent="-742950">
              <a:buAutoNum type="arabicPeriod"/>
            </a:pPr>
            <a:r>
              <a:rPr lang="nl-NL" sz="4000" b="1" i="1" dirty="0">
                <a:solidFill>
                  <a:schemeClr val="dk1"/>
                </a:solidFill>
                <a:latin typeface="Century Gothic"/>
                <a:ea typeface="Century Gothic"/>
                <a:cs typeface="Century Gothic"/>
                <a:sym typeface="Century Gothic"/>
              </a:rPr>
              <a:t>PERCEIVERS. </a:t>
            </a:r>
          </a:p>
          <a:p>
            <a:r>
              <a:rPr lang="nl-NL" sz="4000" i="1" dirty="0">
                <a:solidFill>
                  <a:schemeClr val="dk1"/>
                </a:solidFill>
                <a:latin typeface="Century Gothic"/>
                <a:ea typeface="Century Gothic"/>
                <a:cs typeface="Century Gothic"/>
                <a:sym typeface="Century Gothic"/>
              </a:rPr>
              <a:t>(Profesie) Johannes die Doper – Oë.</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Hierdie gawe lê sterk klem om die wil van die Here te onderskei en bekend te maak in situasies sowel as individue se lewens. Dit spreek ons geestelike behoeftes aan en help die Liggaam van Christus om te wandel in die lig, die stem van die Here te hoor en te fokus op toepaslike geestelike beginsels.</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083140632"/>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2. SERVERS. </a:t>
            </a:r>
          </a:p>
          <a:p>
            <a:r>
              <a:rPr lang="nl-NL" sz="4000" i="1" dirty="0">
                <a:solidFill>
                  <a:schemeClr val="dk1"/>
                </a:solidFill>
                <a:latin typeface="Century Gothic"/>
                <a:ea typeface="Century Gothic"/>
                <a:cs typeface="Century Gothic"/>
                <a:sym typeface="Century Gothic"/>
              </a:rPr>
              <a:t>(Bediening) Martha – HANDE.</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Hierdie gawe lê sterk klem op praktiese diens. Dit spreek ons logistieke behoeftes aan en help om aan al die praktiese vereistes van bediening in die Liggaam van Christus te voldoen.</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436115479"/>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19-08-25 Philippians - Epistle of Joy IV" id="{1D3B2CA8-103D-1A45-9131-56EE6DB0AA22}" vid="{21D02281-4C00-6946-9E26-000BA019ADD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1579</TotalTime>
  <Words>1148</Words>
  <Application>Microsoft Office PowerPoint</Application>
  <PresentationFormat>Widescreen</PresentationFormat>
  <Paragraphs>290</Paragraphs>
  <Slides>16</Slides>
  <Notes>16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Calibri</vt:lpstr>
      <vt:lpstr>Calibri Light</vt:lpstr>
      <vt:lpstr>Century Gothic</vt:lpstr>
      <vt:lpstr>Symbol</vt:lpstr>
      <vt:lpstr>Office Theme</vt:lpstr>
      <vt:lpstr>Motiverings Gawes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HEBREWS   GOING ALL THE WAY ON THE WAY I</dc:title>
  <dc:creator>Jamandus Lotz</dc:creator>
  <cp:lastModifiedBy>Jamandus Lotz</cp:lastModifiedBy>
  <cp:revision>123</cp:revision>
  <dcterms:created xsi:type="dcterms:W3CDTF">2020-05-26T13:44:35Z</dcterms:created>
  <dcterms:modified xsi:type="dcterms:W3CDTF">2021-09-02T18:26:06Z</dcterms:modified>
  <cp:contentStatus/>
</cp:coreProperties>
</file>