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745" r:id="rId3"/>
    <p:sldId id="74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01" autoAdjust="0"/>
    <p:restoredTop sz="87345"/>
  </p:normalViewPr>
  <p:slideViewPr>
    <p:cSldViewPr snapToGrid="0" snapToObjects="1">
      <p:cViewPr varScale="1">
        <p:scale>
          <a:sx n="99" d="100"/>
          <a:sy n="99" d="100"/>
        </p:scale>
        <p:origin x="110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85994-54C3-6341-A23C-CB5D47131F8A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9C90CB-7686-744B-96D9-422CFC7D4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6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Font: Century Gothic</a:t>
            </a:r>
          </a:p>
          <a:p>
            <a:r>
              <a:rPr lang="en-US" dirty="0"/>
              <a:t>Main Title Slide: Font Size 80</a:t>
            </a:r>
          </a:p>
          <a:p>
            <a:r>
              <a:rPr lang="en-US" dirty="0"/>
              <a:t>Main Headings: 40-44</a:t>
            </a:r>
          </a:p>
          <a:p>
            <a:r>
              <a:rPr lang="en-US" dirty="0"/>
              <a:t>Main Body: 33</a:t>
            </a:r>
          </a:p>
          <a:p>
            <a:r>
              <a:rPr lang="en-US" dirty="0"/>
              <a:t>Bold and Italic as required</a:t>
            </a:r>
          </a:p>
          <a:p>
            <a:r>
              <a:rPr lang="en-US" dirty="0"/>
              <a:t>Spacing: 15</a:t>
            </a:r>
          </a:p>
          <a:p>
            <a:r>
              <a:rPr lang="en-US" dirty="0"/>
              <a:t>Verse numbers: 20</a:t>
            </a:r>
          </a:p>
          <a:p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Hebreërs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Matthéüs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Timótheüs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Korinthiërs</a:t>
            </a:r>
            <a:endParaRPr lang="en-US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Efésiërs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Númeri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3174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248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9C90CB-7686-744B-96D9-422CFC7D4F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104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8F16D-558C-7447-9B17-E10F081444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3BDF91-8AB4-2943-AE28-20D3CD7690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412AA0-0985-BE4B-9BCE-C3586233F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D1646D-80D1-D941-A552-37BF9C022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0B43AE-4FC6-6D45-A518-2364381B2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53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490FA6-D9C9-A54A-8EDC-A055E0860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80D2B3-CB43-6948-B4F5-A66BD73F0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6C830-CFE8-A148-9A4D-00597AC4E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33A38-EE88-F745-8F8C-8516C9282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2D6F2-3675-4740-9DFD-96B0FBBA2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127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C0FC08-3B82-1F43-82D0-91ADD4875A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04C463-B854-CE4E-8174-E3DCA03B1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1FA1B-6EE7-1D4E-B406-9D8638E83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1BAAFD-328B-9647-87CD-BE605B11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622024-F68A-D240-9F96-454C181FD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98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4273E-7B9C-7B4E-9942-E95B491C5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E7F87-0CC1-4742-9CD0-EFC230D18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36C8D-6AC9-FC41-91C2-875506B18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E6696-4038-3549-9D42-ED0E4DAB0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BEA4E7-C682-D049-A5FA-333F7A1CD6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47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E03C-6DFE-EC43-ABAF-DD9B896B1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AA1EC-D4D0-5745-A4A1-DF63F6C2F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A29E2-2E8B-8047-B24A-67333AE59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549C4-ED7E-F147-ADD7-92A3B8123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7907C8-3241-124D-A35C-190D10E14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8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9E498B-74EC-D94C-A4AA-EB1C140F8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75A7D-59FC-CB42-ADDF-57D86ED0B7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78ACC1-EE82-4441-BF9A-730FD2BE3C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3DD5DE-2C29-CD48-9B03-BFE2BD6CD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7151E5-A4AD-4B4D-9621-89C1A71AE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74831-B79A-9048-8D80-CF175F976D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55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A08CA-7A0D-0A46-AE0A-0ED26427B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FF76C-9676-C845-9671-0FABA3619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0FDF38-41D2-4547-B435-80413EE9D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FA9AFC-22C4-5247-9AF8-EC8F0BE607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FF7C2A-491B-E64B-B3AB-9D9E04374D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23B865C-0582-8143-B3BE-CC4768F93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6640B0-B1EA-884D-81EB-E4B76210B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9C61FF2-818C-434A-BCA6-25FC43A38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51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9C9D3-55A2-374B-991F-8172F6406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6A121A-80AB-964B-9A12-D952B3C0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F63F1C-ABE0-6742-AAFE-6E88735706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DFB907-B78B-C24C-87A4-5355B5969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DD156C-C1F9-6542-BFCB-2047D9EB6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39C80E-016B-6A49-A5CA-DB0DBB241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D49721-9EB2-0241-9104-04B6B4EC1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749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5003B-C63B-1F47-ADF7-97A82AD46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C84442-C571-4049-81E4-927224FC60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55F481-E863-6B40-8DE0-E99C1EC7FB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A82CF7-822C-FA45-9A5E-3434847D2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EE30F8-EF70-C745-B18D-DADD479F4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CC772D-2166-E14B-9213-8070A1F3E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22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83B12-6D69-2E45-81E7-5BCD7A47C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448410-E28A-7C43-8087-E95B48D8D7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17B8E6-2FBF-2542-9D78-9195EBCF33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F07638-8D21-E543-BC86-1970E8350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66DA19-F60C-574A-9E2F-42C03B88B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EE5EAB-F177-FA46-9471-801CB0C1E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352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645308-B7A5-6C45-883F-3009F5569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ACB264-EC4D-FA43-AAE6-5760DF502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F9245-40BC-DF46-B105-9411A4F60A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81E1-7499-2143-B948-C54C8C2DEDD3}" type="datetimeFigureOut">
              <a:rPr lang="en-US" smtClean="0"/>
              <a:t>9/2/2021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05EF5-8381-3040-B202-BB9798B68E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52E2D-40F1-414D-BEB6-265B854753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33385-CA48-B74E-B468-C79BBCA3AB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414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876336" y="570295"/>
            <a:ext cx="8439327" cy="4023360"/>
          </a:xfrm>
          <a:prstGeom prst="rect">
            <a:avLst/>
          </a:prstGeo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GB" sz="7800" b="1" i="1" kern="0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Motiverings</a:t>
            </a:r>
            <a:r>
              <a:rPr lang="en-GB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GB" sz="7800" b="1" i="1" kern="0" dirty="0" err="1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Gawes</a:t>
            </a:r>
            <a:r>
              <a:rPr lang="en-GB" sz="7800" b="1" i="1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III</a:t>
            </a:r>
            <a:endParaRPr kumimoji="0" lang="en-ZA" sz="8000" b="1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7156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3.	THE GIFT OF TEACHING</a:t>
            </a:r>
            <a:endParaRPr lang="en-US" sz="2400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A7BA754-DC40-4A65-A35A-7612A84C17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6454647"/>
              </p:ext>
            </p:extLst>
          </p:nvPr>
        </p:nvGraphicFramePr>
        <p:xfrm>
          <a:off x="539015" y="1435608"/>
          <a:ext cx="11184554" cy="5074923"/>
        </p:xfrm>
        <a:graphic>
          <a:graphicData uri="http://schemas.openxmlformats.org/drawingml/2006/table">
            <a:tbl>
              <a:tblPr/>
              <a:tblGrid>
                <a:gridCol w="568023">
                  <a:extLst>
                    <a:ext uri="{9D8B030D-6E8A-4147-A177-3AD203B41FA5}">
                      <a16:colId xmlns:a16="http://schemas.microsoft.com/office/drawing/2014/main" val="1464641602"/>
                    </a:ext>
                  </a:extLst>
                </a:gridCol>
                <a:gridCol w="7873203">
                  <a:extLst>
                    <a:ext uri="{9D8B030D-6E8A-4147-A177-3AD203B41FA5}">
                      <a16:colId xmlns:a16="http://schemas.microsoft.com/office/drawing/2014/main" val="2427182986"/>
                    </a:ext>
                  </a:extLst>
                </a:gridCol>
                <a:gridCol w="358484">
                  <a:extLst>
                    <a:ext uri="{9D8B030D-6E8A-4147-A177-3AD203B41FA5}">
                      <a16:colId xmlns:a16="http://schemas.microsoft.com/office/drawing/2014/main" val="1363776756"/>
                    </a:ext>
                  </a:extLst>
                </a:gridCol>
                <a:gridCol w="358484">
                  <a:extLst>
                    <a:ext uri="{9D8B030D-6E8A-4147-A177-3AD203B41FA5}">
                      <a16:colId xmlns:a16="http://schemas.microsoft.com/office/drawing/2014/main" val="3113296952"/>
                    </a:ext>
                  </a:extLst>
                </a:gridCol>
                <a:gridCol w="357642">
                  <a:extLst>
                    <a:ext uri="{9D8B030D-6E8A-4147-A177-3AD203B41FA5}">
                      <a16:colId xmlns:a16="http://schemas.microsoft.com/office/drawing/2014/main" val="395704292"/>
                    </a:ext>
                  </a:extLst>
                </a:gridCol>
                <a:gridCol w="357642">
                  <a:extLst>
                    <a:ext uri="{9D8B030D-6E8A-4147-A177-3AD203B41FA5}">
                      <a16:colId xmlns:a16="http://schemas.microsoft.com/office/drawing/2014/main" val="1282129666"/>
                    </a:ext>
                  </a:extLst>
                </a:gridCol>
                <a:gridCol w="357642">
                  <a:extLst>
                    <a:ext uri="{9D8B030D-6E8A-4147-A177-3AD203B41FA5}">
                      <a16:colId xmlns:a16="http://schemas.microsoft.com/office/drawing/2014/main" val="1867705766"/>
                    </a:ext>
                  </a:extLst>
                </a:gridCol>
                <a:gridCol w="358484">
                  <a:extLst>
                    <a:ext uri="{9D8B030D-6E8A-4147-A177-3AD203B41FA5}">
                      <a16:colId xmlns:a16="http://schemas.microsoft.com/office/drawing/2014/main" val="3203217218"/>
                    </a:ext>
                  </a:extLst>
                </a:gridCol>
                <a:gridCol w="594950">
                  <a:extLst>
                    <a:ext uri="{9D8B030D-6E8A-4147-A177-3AD203B41FA5}">
                      <a16:colId xmlns:a16="http://schemas.microsoft.com/office/drawing/2014/main" val="2412067605"/>
                    </a:ext>
                  </a:extLst>
                </a:gridCol>
              </a:tblGrid>
              <a:tr h="896991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0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Characteristics:</a:t>
                      </a:r>
                      <a:endParaRPr lang="en-ZA" sz="1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Never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Seldom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Sometimes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Usually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Mostly</a:t>
                      </a:r>
                      <a:endParaRPr lang="en-ZA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Always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Points</a:t>
                      </a:r>
                      <a:endParaRPr lang="en-ZA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5231973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9284848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Presents truth in a logical, systematic way.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7981194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Validates truth by checking out the facts.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8657610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Loves to study and do research.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4655966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Enjoys word studies.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426557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Prefers to use biblical illustration rather than life illustrations.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5055632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Gets upset when Scripture is used out of context.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9419445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Feels concerned that truth be established in every situation.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1232949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Is more objective than subjective.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2698497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Easily develops and uses a large vocabulary.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4341576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Emphasises facts and the accuracy of words.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2588301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Checks out the source of knowledge of others who teach.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5769415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Prefers teaching believers to engaging in evangelism.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2478351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Feels Bible study is foundational to the operation of all the gifts.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1479367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Solves problems by starting with scriptural principles.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4165444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Is intellectually sharp.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5116148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Is self-disciplined.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1420751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Is emotionally self-controlled.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2866645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Has only a select circle of friends.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4404012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Has strong convictions and opinions based on investigation of facts.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2128141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20.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Believes truth has the intrinsic power to produce change.</a:t>
                      </a:r>
                      <a:endParaRPr lang="en-ZA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4546355"/>
                  </a:ext>
                </a:extLst>
              </a:tr>
              <a:tr h="189906">
                <a:tc>
                  <a:txBody>
                    <a:bodyPr/>
                    <a:lstStyle/>
                    <a:p>
                      <a:pPr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457200" indent="-457200" algn="r"/>
                      <a:r>
                        <a:rPr lang="en-US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ZA" sz="12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ZA" sz="12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6189" marR="66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4449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6309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30">
        <p:wipe dir="r"/>
      </p:transition>
    </mc:Choice>
    <mc:Fallback>
      <p:transition>
        <p:wipe dir="r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1981200" y="347472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sz="40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3.	THE GIFT OF TEACHING</a:t>
            </a:r>
          </a:p>
        </p:txBody>
      </p:sp>
      <p:sp>
        <p:nvSpPr>
          <p:cNvPr id="6" name="Content Placeholder 1"/>
          <p:cNvSpPr txBox="1">
            <a:spLocks/>
          </p:cNvSpPr>
          <p:nvPr/>
        </p:nvSpPr>
        <p:spPr>
          <a:xfrm>
            <a:off x="712922" y="1336628"/>
            <a:ext cx="10848814" cy="4573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b="1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Typical problem areas of the gift of teaching: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endParaRPr lang="en-GB" sz="3200" b="1" i="1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1.	Tends to neglect the practical application of 	truth.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2.	Is slow to accept viewpoints of others.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3.	Tends to develop pride in intellectual ability.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4.	Tends to be legalistic and dogmatic.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r>
              <a:rPr lang="en-GB" sz="3200" i="1" dirty="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5.	Is easily side-tracked by new interests.</a:t>
            </a:r>
          </a:p>
          <a:p>
            <a:pPr marL="0" lvl="0" indent="0">
              <a:spcBef>
                <a:spcPts val="0"/>
              </a:spcBef>
              <a:buClr>
                <a:srgbClr val="31B6FD"/>
              </a:buClr>
              <a:buSzPts val="3000"/>
              <a:buNone/>
            </a:pPr>
            <a:endParaRPr lang="en-GB" sz="3600" i="1" dirty="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A118D2E7-EFF2-9647-A6CF-9C989BFEB27F}"/>
              </a:ext>
            </a:extLst>
          </p:cNvPr>
          <p:cNvSpPr txBox="1">
            <a:spLocks/>
          </p:cNvSpPr>
          <p:nvPr/>
        </p:nvSpPr>
        <p:spPr>
          <a:xfrm>
            <a:off x="2089659" y="4907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/>
            <a:endParaRPr lang="en-US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itchFamily="34" charset="0"/>
            </a:endParaRPr>
          </a:p>
        </p:txBody>
      </p:sp>
      <p:pic>
        <p:nvPicPr>
          <p:cNvPr id="4" name="Picture 3" descr="A picture containing food&#10;&#10;Description automatically generated">
            <a:extLst>
              <a:ext uri="{FF2B5EF4-FFF2-40B4-BE49-F238E27FC236}">
                <a16:creationId xmlns:a16="http://schemas.microsoft.com/office/drawing/2014/main" id="{08DF987E-AB51-0040-8D2A-441B57FAE2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961" y="138430"/>
            <a:ext cx="1153922" cy="1153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802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30">
        <p:wipe dir="r"/>
      </p:transition>
    </mc:Choice>
    <mc:Fallback xmlns="">
      <p:transition>
        <p:wipe dir="r"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19-08-25 Philippians - Epistle of Joy IV" id="{1D3B2CA8-103D-1A45-9131-56EE6DB0AA22}" vid="{21D02281-4C00-6946-9E26-000BA019AD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1585</TotalTime>
  <Words>485</Words>
  <Application>Microsoft Office PowerPoint</Application>
  <PresentationFormat>Widescreen</PresentationFormat>
  <Paragraphs>230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Century Gothic</vt:lpstr>
      <vt:lpstr>Symbol</vt:lpstr>
      <vt:lpstr>Office Theme</vt:lpstr>
      <vt:lpstr>Motiverings Gawes III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HEBREWS   GOING ALL THE WAY ON THE WAY I</dc:title>
  <dc:creator>Jamandus Lotz</dc:creator>
  <cp:lastModifiedBy>Jamandus Lotz</cp:lastModifiedBy>
  <cp:revision>123</cp:revision>
  <dcterms:created xsi:type="dcterms:W3CDTF">2020-05-26T13:44:35Z</dcterms:created>
  <dcterms:modified xsi:type="dcterms:W3CDTF">2021-09-02T18:28:33Z</dcterms:modified>
  <cp:contentStatus/>
</cp:coreProperties>
</file>