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745" r:id="rId3"/>
    <p:sldId id="74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01" autoAdjust="0"/>
    <p:restoredTop sz="87345"/>
  </p:normalViewPr>
  <p:slideViewPr>
    <p:cSldViewPr snapToGrid="0" snapToObjects="1">
      <p:cViewPr varScale="1">
        <p:scale>
          <a:sx n="99" d="100"/>
          <a:sy n="99" d="100"/>
        </p:scale>
        <p:origin x="110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285994-54C3-6341-A23C-CB5D47131F8A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9C90CB-7686-744B-96D9-422CFC7D4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6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Font: Century Gothic</a:t>
            </a:r>
          </a:p>
          <a:p>
            <a:r>
              <a:rPr lang="en-US" dirty="0"/>
              <a:t>Main Title Slide: Font Size 80</a:t>
            </a:r>
          </a:p>
          <a:p>
            <a:r>
              <a:rPr lang="en-US" dirty="0"/>
              <a:t>Main Headings: 40-44</a:t>
            </a:r>
          </a:p>
          <a:p>
            <a:r>
              <a:rPr lang="en-US" dirty="0"/>
              <a:t>Main Body: 33</a:t>
            </a:r>
          </a:p>
          <a:p>
            <a:r>
              <a:rPr lang="en-US" dirty="0"/>
              <a:t>Bold and Italic as required</a:t>
            </a:r>
          </a:p>
          <a:p>
            <a:r>
              <a:rPr lang="en-US" dirty="0"/>
              <a:t>Spacing: 15</a:t>
            </a:r>
          </a:p>
          <a:p>
            <a:r>
              <a:rPr lang="en-US" dirty="0"/>
              <a:t>Verse numbers: 20</a:t>
            </a:r>
          </a:p>
          <a:p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Hebreërs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Matthéüs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Timótheüs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Korinthiërs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Efésiërs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Númeri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3174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2485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1044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8F16D-558C-7447-9B17-E10F081444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3BDF91-8AB4-2943-AE28-20D3CD7690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412AA0-0985-BE4B-9BCE-C3586233F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D1646D-80D1-D941-A552-37BF9C022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0B43AE-4FC6-6D45-A518-2364381B2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53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90FA6-D9C9-A54A-8EDC-A055E0860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80D2B3-CB43-6948-B4F5-A66BD73F0B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A6C830-CFE8-A148-9A4D-00597AC4E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933A38-EE88-F745-8F8C-8516C9282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2D6F2-3675-4740-9DFD-96B0FBBA2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127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4C0FC08-3B82-1F43-82D0-91ADD4875A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04C463-B854-CE4E-8174-E3DCA03B11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91FA1B-6EE7-1D4E-B406-9D8638E83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1BAAFD-328B-9647-87CD-BE605B118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622024-F68A-D240-9F96-454C181FD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986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4273E-7B9C-7B4E-9942-E95B491C5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0E7F87-0CC1-4742-9CD0-EFC230D182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336C8D-6AC9-FC41-91C2-875506B18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CE6696-4038-3549-9D42-ED0E4DAB0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BEA4E7-C682-D049-A5FA-333F7A1CD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474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EE03C-6DFE-EC43-ABAF-DD9B896B1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6AA1EC-D4D0-5745-A4A1-DF63F6C2FB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DA29E2-2E8B-8047-B24A-67333AE59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D549C4-ED7E-F147-ADD7-92A3B8123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7907C8-3241-124D-A35C-190D10E14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88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9E498B-74EC-D94C-A4AA-EB1C140F8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C75A7D-59FC-CB42-ADDF-57D86ED0B7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78ACC1-EE82-4441-BF9A-730FD2BE3C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3DD5DE-2C29-CD48-9B03-BFE2BD6CD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7151E5-A4AD-4B4D-9621-89C1A71AE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A74831-B79A-9048-8D80-CF175F976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455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A08CA-7A0D-0A46-AE0A-0ED26427B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FFF76C-9676-C845-9671-0FABA36195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0FDF38-41D2-4547-B435-80413EE9D6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FA9AFC-22C4-5247-9AF8-EC8F0BE607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FF7C2A-491B-E64B-B3AB-9D9E04374D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3B865C-0582-8143-B3BE-CC4768F93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6640B0-B1EA-884D-81EB-E4B76210B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C61FF2-818C-434A-BCA6-25FC43A38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551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9C9D3-55A2-374B-991F-8172F6406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6A121A-80AB-964B-9A12-D952B3C08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F63F1C-ABE0-6742-AAFE-6E8873570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DFB907-B78B-C24C-87A4-5355B5969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2DD156C-C1F9-6542-BFCB-2047D9EB6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39C80E-016B-6A49-A5CA-DB0DBB241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D49721-9EB2-0241-9104-04B6B4EC1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749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5003B-C63B-1F47-ADF7-97A82AD46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C84442-C571-4049-81E4-927224FC60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55F481-E863-6B40-8DE0-E99C1EC7FB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A82CF7-822C-FA45-9A5E-3434847D2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EE30F8-EF70-C745-B18D-DADD479F4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CC772D-2166-E14B-9213-8070A1F3E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122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83B12-6D69-2E45-81E7-5BCD7A47C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448410-E28A-7C43-8087-E95B48D8D7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17B8E6-2FBF-2542-9D78-9195EBCF33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F07638-8D21-E543-BC86-1970E8350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66DA19-F60C-574A-9E2F-42C03B88B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EE5EAB-F177-FA46-9471-801CB0C1E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352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645308-B7A5-6C45-883F-3009F5569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ACB264-EC4D-FA43-AAE6-5760DF5020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4F9245-40BC-DF46-B105-9411A4F60A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781E1-7499-2143-B948-C54C8C2DEDD3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F05EF5-8381-3040-B202-BB9798B68E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652E2D-40F1-414D-BEB6-265B854753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414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1876336" y="570295"/>
            <a:ext cx="8439327" cy="4023360"/>
          </a:xfrm>
          <a:prstGeom prst="rect">
            <a:avLst/>
          </a:prstGeo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GB" sz="7800" b="1" i="1" kern="0" dirty="0" err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Motiverings</a:t>
            </a:r>
            <a:r>
              <a:rPr lang="en-GB" sz="7800" b="1" i="1" kern="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en-GB" sz="7800" b="1" i="1" kern="0" dirty="0" err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Gawes</a:t>
            </a:r>
            <a:r>
              <a:rPr lang="en-GB" sz="7800" b="1" i="1" kern="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V</a:t>
            </a:r>
            <a:endParaRPr kumimoji="0" lang="en-ZA" sz="8000" b="1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7156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GB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5.	THE GIFT OF GIVING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A7BA754-DC40-4A65-A35A-7612A84C17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9855272"/>
              </p:ext>
            </p:extLst>
          </p:nvPr>
        </p:nvGraphicFramePr>
        <p:xfrm>
          <a:off x="539015" y="1435608"/>
          <a:ext cx="11184554" cy="5074923"/>
        </p:xfrm>
        <a:graphic>
          <a:graphicData uri="http://schemas.openxmlformats.org/drawingml/2006/table">
            <a:tbl>
              <a:tblPr/>
              <a:tblGrid>
                <a:gridCol w="568023">
                  <a:extLst>
                    <a:ext uri="{9D8B030D-6E8A-4147-A177-3AD203B41FA5}">
                      <a16:colId xmlns:a16="http://schemas.microsoft.com/office/drawing/2014/main" val="1464641602"/>
                    </a:ext>
                  </a:extLst>
                </a:gridCol>
                <a:gridCol w="7873203">
                  <a:extLst>
                    <a:ext uri="{9D8B030D-6E8A-4147-A177-3AD203B41FA5}">
                      <a16:colId xmlns:a16="http://schemas.microsoft.com/office/drawing/2014/main" val="2427182986"/>
                    </a:ext>
                  </a:extLst>
                </a:gridCol>
                <a:gridCol w="358484">
                  <a:extLst>
                    <a:ext uri="{9D8B030D-6E8A-4147-A177-3AD203B41FA5}">
                      <a16:colId xmlns:a16="http://schemas.microsoft.com/office/drawing/2014/main" val="1363776756"/>
                    </a:ext>
                  </a:extLst>
                </a:gridCol>
                <a:gridCol w="358484">
                  <a:extLst>
                    <a:ext uri="{9D8B030D-6E8A-4147-A177-3AD203B41FA5}">
                      <a16:colId xmlns:a16="http://schemas.microsoft.com/office/drawing/2014/main" val="3113296952"/>
                    </a:ext>
                  </a:extLst>
                </a:gridCol>
                <a:gridCol w="357642">
                  <a:extLst>
                    <a:ext uri="{9D8B030D-6E8A-4147-A177-3AD203B41FA5}">
                      <a16:colId xmlns:a16="http://schemas.microsoft.com/office/drawing/2014/main" val="395704292"/>
                    </a:ext>
                  </a:extLst>
                </a:gridCol>
                <a:gridCol w="357642">
                  <a:extLst>
                    <a:ext uri="{9D8B030D-6E8A-4147-A177-3AD203B41FA5}">
                      <a16:colId xmlns:a16="http://schemas.microsoft.com/office/drawing/2014/main" val="1282129666"/>
                    </a:ext>
                  </a:extLst>
                </a:gridCol>
                <a:gridCol w="357642">
                  <a:extLst>
                    <a:ext uri="{9D8B030D-6E8A-4147-A177-3AD203B41FA5}">
                      <a16:colId xmlns:a16="http://schemas.microsoft.com/office/drawing/2014/main" val="1867705766"/>
                    </a:ext>
                  </a:extLst>
                </a:gridCol>
                <a:gridCol w="358484">
                  <a:extLst>
                    <a:ext uri="{9D8B030D-6E8A-4147-A177-3AD203B41FA5}">
                      <a16:colId xmlns:a16="http://schemas.microsoft.com/office/drawing/2014/main" val="3203217218"/>
                    </a:ext>
                  </a:extLst>
                </a:gridCol>
                <a:gridCol w="594950">
                  <a:extLst>
                    <a:ext uri="{9D8B030D-6E8A-4147-A177-3AD203B41FA5}">
                      <a16:colId xmlns:a16="http://schemas.microsoft.com/office/drawing/2014/main" val="2412067605"/>
                    </a:ext>
                  </a:extLst>
                </a:gridCol>
              </a:tblGrid>
              <a:tr h="896991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2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Characteristics:</a:t>
                      </a:r>
                      <a:endParaRPr lang="en-ZA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Never</a:t>
                      </a:r>
                      <a:endParaRPr lang="en-ZA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Seldom</a:t>
                      </a:r>
                      <a:endParaRPr lang="en-ZA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Sometimes</a:t>
                      </a:r>
                      <a:endParaRPr lang="en-ZA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Usually</a:t>
                      </a:r>
                      <a:endParaRPr lang="en-ZA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Mostly</a:t>
                      </a:r>
                      <a:endParaRPr lang="en-ZA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Always</a:t>
                      </a:r>
                      <a:endParaRPr lang="en-ZA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Points</a:t>
                      </a:r>
                      <a:endParaRPr lang="en-ZA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5231973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9284848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Gives freely of money, possessions, time, energy, and love.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7981194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Loves to give without others knowing about it.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8657610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Wants to feel a part of the ministries to which he contributes.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4655966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Intercedes for needs and the salvation of souls.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9426557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Feels delighted when his gift is an answer to specific prayer.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5055632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Want gifts to be of high quality or craftsmanship.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9419445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Gives only by the leading of the Holy Spirit.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1232949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Gives to support and bless others or to advance a ministry.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2698497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Views hospitality as an opportunity to give.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4341576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Handles finances with wisdom and frugality.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2588301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Quickly volunteers to help where a need is seen.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5769415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Seeks confirmation on the amount to give.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2478351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Has strong belief in tithing and in giving in addition to tithing.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1479367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Focuses on sharing the Gospel.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4165444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Believes God is the Source of his supply.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5116148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Is very industrious with a tendency toward success.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1420751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Has natural and effective business ability.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2866645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Likes to get the best value for the money spent.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4404012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Is definitely not gullible.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2128141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Possesses both natural and God-given wisdom.</a:t>
                      </a:r>
                      <a:endParaRPr lang="en-ZA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4546355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marL="457200" indent="-457200"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44497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63092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30">
        <p:wipe dir="r"/>
      </p:transition>
    </mc:Choice>
    <mc:Fallback>
      <p:transition>
        <p:wipe dir="r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GB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5.	THE GIFT OF GIVING</a:t>
            </a: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336628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GB" sz="32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Typical problem areas of the gift of giving:</a:t>
            </a:r>
          </a:p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endParaRPr lang="en-GB" sz="3200" b="1" i="1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GB" sz="32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1.	May try to control how contributions are used.</a:t>
            </a:r>
          </a:p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GB" sz="32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2.	Tends to pressure others to give.</a:t>
            </a:r>
          </a:p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GB" sz="32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3.	May upset family with unpredictable patterns of 	giving.</a:t>
            </a:r>
          </a:p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GB" sz="32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4.	Tends to spoil own children or other close 	relatives.</a:t>
            </a:r>
          </a:p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GB" sz="32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5.	May use financial giving to get out of other 	responsibilities.</a:t>
            </a:r>
          </a:p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endParaRPr lang="en-GB" sz="3600" i="1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9802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19-08-25 Philippians - Epistle of Joy IV" id="{1D3B2CA8-103D-1A45-9131-56EE6DB0AA22}" vid="{21D02281-4C00-6946-9E26-000BA019ADD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1591</TotalTime>
  <Words>523</Words>
  <Application>Microsoft Office PowerPoint</Application>
  <PresentationFormat>Widescreen</PresentationFormat>
  <Paragraphs>230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Century Gothic</vt:lpstr>
      <vt:lpstr>Symbol</vt:lpstr>
      <vt:lpstr>Office Theme</vt:lpstr>
      <vt:lpstr>Motiverings Gawes V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HEBREWS   GOING ALL THE WAY ON THE WAY I</dc:title>
  <dc:creator>Jamandus Lotz</dc:creator>
  <cp:lastModifiedBy>Jamandus Lotz</cp:lastModifiedBy>
  <cp:revision>125</cp:revision>
  <dcterms:created xsi:type="dcterms:W3CDTF">2020-05-26T13:44:35Z</dcterms:created>
  <dcterms:modified xsi:type="dcterms:W3CDTF">2021-09-02T18:34:28Z</dcterms:modified>
  <cp:contentStatus/>
</cp:coreProperties>
</file>