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256" r:id="rId2"/>
    <p:sldId id="745" r:id="rId3"/>
    <p:sldId id="746" r:id="rId4"/>
    <p:sldId id="747" r:id="rId5"/>
    <p:sldId id="748" r:id="rId6"/>
    <p:sldId id="749" r:id="rId7"/>
    <p:sldId id="750" r:id="rId8"/>
    <p:sldId id="751" r:id="rId9"/>
    <p:sldId id="752" r:id="rId10"/>
    <p:sldId id="753" r:id="rId11"/>
    <p:sldId id="754" r:id="rId12"/>
    <p:sldId id="75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701" autoAdjust="0"/>
    <p:restoredTop sz="87345"/>
  </p:normalViewPr>
  <p:slideViewPr>
    <p:cSldViewPr snapToGrid="0" snapToObjects="1">
      <p:cViewPr varScale="1">
        <p:scale>
          <a:sx n="99" d="100"/>
          <a:sy n="99" d="100"/>
        </p:scale>
        <p:origin x="1104" y="90"/>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285994-54C3-6341-A23C-CB5D47131F8A}" type="datetimeFigureOut">
              <a:rPr lang="en-US" smtClean="0"/>
              <a:t>9/2/2021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9C90CB-7686-744B-96D9-422CFC7D4FA6}" type="slidenum">
              <a:rPr lang="en-US" smtClean="0"/>
              <a:t>‹#›</a:t>
            </a:fld>
            <a:endParaRPr lang="en-US"/>
          </a:p>
        </p:txBody>
      </p:sp>
    </p:spTree>
    <p:extLst>
      <p:ext uri="{BB962C8B-B14F-4D97-AF65-F5344CB8AC3E}">
        <p14:creationId xmlns:p14="http://schemas.microsoft.com/office/powerpoint/2010/main" val="225165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a:t>
            </a:fld>
            <a:endParaRPr lang="en-US"/>
          </a:p>
        </p:txBody>
      </p:sp>
    </p:spTree>
    <p:extLst>
      <p:ext uri="{BB962C8B-B14F-4D97-AF65-F5344CB8AC3E}">
        <p14:creationId xmlns:p14="http://schemas.microsoft.com/office/powerpoint/2010/main" val="12793174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10</a:t>
            </a:fld>
            <a:endParaRPr lang="en-US"/>
          </a:p>
        </p:txBody>
      </p:sp>
    </p:spTree>
    <p:extLst>
      <p:ext uri="{BB962C8B-B14F-4D97-AF65-F5344CB8AC3E}">
        <p14:creationId xmlns:p14="http://schemas.microsoft.com/office/powerpoint/2010/main" val="18662430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11</a:t>
            </a:fld>
            <a:endParaRPr lang="en-US"/>
          </a:p>
        </p:txBody>
      </p:sp>
    </p:spTree>
    <p:extLst>
      <p:ext uri="{BB962C8B-B14F-4D97-AF65-F5344CB8AC3E}">
        <p14:creationId xmlns:p14="http://schemas.microsoft.com/office/powerpoint/2010/main" val="22022843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12</a:t>
            </a:fld>
            <a:endParaRPr lang="en-US"/>
          </a:p>
        </p:txBody>
      </p:sp>
    </p:spTree>
    <p:extLst>
      <p:ext uri="{BB962C8B-B14F-4D97-AF65-F5344CB8AC3E}">
        <p14:creationId xmlns:p14="http://schemas.microsoft.com/office/powerpoint/2010/main" val="35325096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a:t>
            </a:fld>
            <a:endParaRPr lang="en-US"/>
          </a:p>
        </p:txBody>
      </p:sp>
    </p:spTree>
    <p:extLst>
      <p:ext uri="{BB962C8B-B14F-4D97-AF65-F5344CB8AC3E}">
        <p14:creationId xmlns:p14="http://schemas.microsoft.com/office/powerpoint/2010/main" val="10652485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a:t>
            </a:fld>
            <a:endParaRPr lang="en-US"/>
          </a:p>
        </p:txBody>
      </p:sp>
    </p:spTree>
    <p:extLst>
      <p:ext uri="{BB962C8B-B14F-4D97-AF65-F5344CB8AC3E}">
        <p14:creationId xmlns:p14="http://schemas.microsoft.com/office/powerpoint/2010/main" val="19621044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a:t>
            </a:fld>
            <a:endParaRPr lang="en-US"/>
          </a:p>
        </p:txBody>
      </p:sp>
    </p:spTree>
    <p:extLst>
      <p:ext uri="{BB962C8B-B14F-4D97-AF65-F5344CB8AC3E}">
        <p14:creationId xmlns:p14="http://schemas.microsoft.com/office/powerpoint/2010/main" val="31681878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5</a:t>
            </a:fld>
            <a:endParaRPr lang="en-US"/>
          </a:p>
        </p:txBody>
      </p:sp>
    </p:spTree>
    <p:extLst>
      <p:ext uri="{BB962C8B-B14F-4D97-AF65-F5344CB8AC3E}">
        <p14:creationId xmlns:p14="http://schemas.microsoft.com/office/powerpoint/2010/main" val="21549439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6</a:t>
            </a:fld>
            <a:endParaRPr lang="en-US"/>
          </a:p>
        </p:txBody>
      </p:sp>
    </p:spTree>
    <p:extLst>
      <p:ext uri="{BB962C8B-B14F-4D97-AF65-F5344CB8AC3E}">
        <p14:creationId xmlns:p14="http://schemas.microsoft.com/office/powerpoint/2010/main" val="20782860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7</a:t>
            </a:fld>
            <a:endParaRPr lang="en-US"/>
          </a:p>
        </p:txBody>
      </p:sp>
    </p:spTree>
    <p:extLst>
      <p:ext uri="{BB962C8B-B14F-4D97-AF65-F5344CB8AC3E}">
        <p14:creationId xmlns:p14="http://schemas.microsoft.com/office/powerpoint/2010/main" val="31019338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8</a:t>
            </a:fld>
            <a:endParaRPr lang="en-US"/>
          </a:p>
        </p:txBody>
      </p:sp>
    </p:spTree>
    <p:extLst>
      <p:ext uri="{BB962C8B-B14F-4D97-AF65-F5344CB8AC3E}">
        <p14:creationId xmlns:p14="http://schemas.microsoft.com/office/powerpoint/2010/main" val="23984449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9</a:t>
            </a:fld>
            <a:endParaRPr lang="en-US"/>
          </a:p>
        </p:txBody>
      </p:sp>
    </p:spTree>
    <p:extLst>
      <p:ext uri="{BB962C8B-B14F-4D97-AF65-F5344CB8AC3E}">
        <p14:creationId xmlns:p14="http://schemas.microsoft.com/office/powerpoint/2010/main" val="3201010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8F16D-558C-7447-9B17-E10F0814440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73BDF91-8AB4-2943-AE28-20D3CD7690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9412AA0-0985-BE4B-9BCE-C3586233F5B4}"/>
              </a:ext>
            </a:extLst>
          </p:cNvPr>
          <p:cNvSpPr>
            <a:spLocks noGrp="1"/>
          </p:cNvSpPr>
          <p:nvPr>
            <p:ph type="dt" sz="half" idx="10"/>
          </p:nvPr>
        </p:nvSpPr>
        <p:spPr/>
        <p:txBody>
          <a:bodyPr/>
          <a:lstStyle/>
          <a:p>
            <a:fld id="{0A3781E1-7499-2143-B948-C54C8C2DEDD3}" type="datetimeFigureOut">
              <a:rPr lang="en-US" smtClean="0"/>
              <a:t>9/2/2021</a:t>
            </a:fld>
            <a:endParaRPr lang="en-US"/>
          </a:p>
        </p:txBody>
      </p:sp>
      <p:sp>
        <p:nvSpPr>
          <p:cNvPr id="5" name="Footer Placeholder 4">
            <a:extLst>
              <a:ext uri="{FF2B5EF4-FFF2-40B4-BE49-F238E27FC236}">
                <a16:creationId xmlns:a16="http://schemas.microsoft.com/office/drawing/2014/main" id="{ADD1646D-80D1-D941-A552-37BF9C0225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0B43AE-4FC6-6D45-A518-2364381B2B3D}"/>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02653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90FA6-D9C9-A54A-8EDC-A055E0860CC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480D2B3-CB43-6948-B4F5-A66BD73F0B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A6C830-CFE8-A148-9A4D-00597AC4EC3C}"/>
              </a:ext>
            </a:extLst>
          </p:cNvPr>
          <p:cNvSpPr>
            <a:spLocks noGrp="1"/>
          </p:cNvSpPr>
          <p:nvPr>
            <p:ph type="dt" sz="half" idx="10"/>
          </p:nvPr>
        </p:nvSpPr>
        <p:spPr/>
        <p:txBody>
          <a:bodyPr/>
          <a:lstStyle/>
          <a:p>
            <a:fld id="{0A3781E1-7499-2143-B948-C54C8C2DEDD3}" type="datetimeFigureOut">
              <a:rPr lang="en-US" smtClean="0"/>
              <a:t>9/2/2021</a:t>
            </a:fld>
            <a:endParaRPr lang="en-US"/>
          </a:p>
        </p:txBody>
      </p:sp>
      <p:sp>
        <p:nvSpPr>
          <p:cNvPr id="5" name="Footer Placeholder 4">
            <a:extLst>
              <a:ext uri="{FF2B5EF4-FFF2-40B4-BE49-F238E27FC236}">
                <a16:creationId xmlns:a16="http://schemas.microsoft.com/office/drawing/2014/main" id="{B3933A38-EE88-F745-8F8C-8516C92824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92D6F2-3675-4740-9DFD-96B0FBBA2095}"/>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547127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C0FC08-3B82-1F43-82D0-91ADD4875A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A04C463-B854-CE4E-8174-E3DCA03B115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91FA1B-6EE7-1D4E-B406-9D8638E831B2}"/>
              </a:ext>
            </a:extLst>
          </p:cNvPr>
          <p:cNvSpPr>
            <a:spLocks noGrp="1"/>
          </p:cNvSpPr>
          <p:nvPr>
            <p:ph type="dt" sz="half" idx="10"/>
          </p:nvPr>
        </p:nvSpPr>
        <p:spPr/>
        <p:txBody>
          <a:bodyPr/>
          <a:lstStyle/>
          <a:p>
            <a:fld id="{0A3781E1-7499-2143-B948-C54C8C2DEDD3}" type="datetimeFigureOut">
              <a:rPr lang="en-US" smtClean="0"/>
              <a:t>9/2/2021</a:t>
            </a:fld>
            <a:endParaRPr lang="en-US"/>
          </a:p>
        </p:txBody>
      </p:sp>
      <p:sp>
        <p:nvSpPr>
          <p:cNvPr id="5" name="Footer Placeholder 4">
            <a:extLst>
              <a:ext uri="{FF2B5EF4-FFF2-40B4-BE49-F238E27FC236}">
                <a16:creationId xmlns:a16="http://schemas.microsoft.com/office/drawing/2014/main" id="{CD1BAAFD-328B-9647-87CD-BE605B1186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622024-F68A-D240-9F96-454C181FD960}"/>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2363986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4273E-7B9C-7B4E-9942-E95B491C51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0E7F87-0CC1-4742-9CD0-EFC230D182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336C8D-6AC9-FC41-91C2-875506B18556}"/>
              </a:ext>
            </a:extLst>
          </p:cNvPr>
          <p:cNvSpPr>
            <a:spLocks noGrp="1"/>
          </p:cNvSpPr>
          <p:nvPr>
            <p:ph type="dt" sz="half" idx="10"/>
          </p:nvPr>
        </p:nvSpPr>
        <p:spPr/>
        <p:txBody>
          <a:bodyPr/>
          <a:lstStyle/>
          <a:p>
            <a:fld id="{0A3781E1-7499-2143-B948-C54C8C2DEDD3}" type="datetimeFigureOut">
              <a:rPr lang="en-US" smtClean="0"/>
              <a:t>9/2/2021</a:t>
            </a:fld>
            <a:endParaRPr lang="en-US"/>
          </a:p>
        </p:txBody>
      </p:sp>
      <p:sp>
        <p:nvSpPr>
          <p:cNvPr id="5" name="Footer Placeholder 4">
            <a:extLst>
              <a:ext uri="{FF2B5EF4-FFF2-40B4-BE49-F238E27FC236}">
                <a16:creationId xmlns:a16="http://schemas.microsoft.com/office/drawing/2014/main" id="{0DCE6696-4038-3549-9D42-ED0E4DAB0C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BEA4E7-C682-D049-A5FA-333F7A1CD6C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821474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EE03C-6DFE-EC43-ABAF-DD9B896B1D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6AA1EC-D4D0-5745-A4A1-DF63F6C2FB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4DA29E2-2E8B-8047-B24A-67333AE593BC}"/>
              </a:ext>
            </a:extLst>
          </p:cNvPr>
          <p:cNvSpPr>
            <a:spLocks noGrp="1"/>
          </p:cNvSpPr>
          <p:nvPr>
            <p:ph type="dt" sz="half" idx="10"/>
          </p:nvPr>
        </p:nvSpPr>
        <p:spPr/>
        <p:txBody>
          <a:bodyPr/>
          <a:lstStyle/>
          <a:p>
            <a:fld id="{0A3781E1-7499-2143-B948-C54C8C2DEDD3}" type="datetimeFigureOut">
              <a:rPr lang="en-US" smtClean="0"/>
              <a:t>9/2/2021</a:t>
            </a:fld>
            <a:endParaRPr lang="en-US"/>
          </a:p>
        </p:txBody>
      </p:sp>
      <p:sp>
        <p:nvSpPr>
          <p:cNvPr id="5" name="Footer Placeholder 4">
            <a:extLst>
              <a:ext uri="{FF2B5EF4-FFF2-40B4-BE49-F238E27FC236}">
                <a16:creationId xmlns:a16="http://schemas.microsoft.com/office/drawing/2014/main" id="{45D549C4-ED7E-F147-ADD7-92A3B81233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7907C8-3241-124D-A35C-190D10E143BA}"/>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37788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E498B-74EC-D94C-A4AA-EB1C140F826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C75A7D-59FC-CB42-ADDF-57D86ED0B7E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78ACC1-EE82-4441-BF9A-730FD2BE3C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E3DD5DE-2C29-CD48-9B03-BFE2BD6CD809}"/>
              </a:ext>
            </a:extLst>
          </p:cNvPr>
          <p:cNvSpPr>
            <a:spLocks noGrp="1"/>
          </p:cNvSpPr>
          <p:nvPr>
            <p:ph type="dt" sz="half" idx="10"/>
          </p:nvPr>
        </p:nvSpPr>
        <p:spPr/>
        <p:txBody>
          <a:bodyPr/>
          <a:lstStyle/>
          <a:p>
            <a:fld id="{0A3781E1-7499-2143-B948-C54C8C2DEDD3}" type="datetimeFigureOut">
              <a:rPr lang="en-US" smtClean="0"/>
              <a:t>9/2/2021</a:t>
            </a:fld>
            <a:endParaRPr lang="en-US"/>
          </a:p>
        </p:txBody>
      </p:sp>
      <p:sp>
        <p:nvSpPr>
          <p:cNvPr id="6" name="Footer Placeholder 5">
            <a:extLst>
              <a:ext uri="{FF2B5EF4-FFF2-40B4-BE49-F238E27FC236}">
                <a16:creationId xmlns:a16="http://schemas.microsoft.com/office/drawing/2014/main" id="{227151E5-A4AD-4B4D-9621-89C1A71AEB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A74831-B79A-9048-8D80-CF175F976DE1}"/>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84455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A08CA-7A0D-0A46-AE0A-0ED26427B27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4FFF76C-9676-C845-9671-0FABA36195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10FDF38-41D2-4547-B435-80413EE9D68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FA9AFC-22C4-5247-9AF8-EC8F0BE607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6FF7C2A-491B-E64B-B3AB-9D9E04374D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23B865C-0582-8143-B3BE-CC4768F93A2E}"/>
              </a:ext>
            </a:extLst>
          </p:cNvPr>
          <p:cNvSpPr>
            <a:spLocks noGrp="1"/>
          </p:cNvSpPr>
          <p:nvPr>
            <p:ph type="dt" sz="half" idx="10"/>
          </p:nvPr>
        </p:nvSpPr>
        <p:spPr/>
        <p:txBody>
          <a:bodyPr/>
          <a:lstStyle/>
          <a:p>
            <a:fld id="{0A3781E1-7499-2143-B948-C54C8C2DEDD3}" type="datetimeFigureOut">
              <a:rPr lang="en-US" smtClean="0"/>
              <a:t>9/2/2021</a:t>
            </a:fld>
            <a:endParaRPr lang="en-US"/>
          </a:p>
        </p:txBody>
      </p:sp>
      <p:sp>
        <p:nvSpPr>
          <p:cNvPr id="8" name="Footer Placeholder 7">
            <a:extLst>
              <a:ext uri="{FF2B5EF4-FFF2-40B4-BE49-F238E27FC236}">
                <a16:creationId xmlns:a16="http://schemas.microsoft.com/office/drawing/2014/main" id="{066640B0-B1EA-884D-81EB-E4B76210BA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9C61FF2-818C-434A-BCA6-25FC43A383B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427551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9C9D3-55A2-374B-991F-8172F640697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46A121A-80AB-964B-9A12-D952B3C081F4}"/>
              </a:ext>
            </a:extLst>
          </p:cNvPr>
          <p:cNvSpPr>
            <a:spLocks noGrp="1"/>
          </p:cNvSpPr>
          <p:nvPr>
            <p:ph type="dt" sz="half" idx="10"/>
          </p:nvPr>
        </p:nvSpPr>
        <p:spPr/>
        <p:txBody>
          <a:bodyPr/>
          <a:lstStyle/>
          <a:p>
            <a:fld id="{0A3781E1-7499-2143-B948-C54C8C2DEDD3}" type="datetimeFigureOut">
              <a:rPr lang="en-US" smtClean="0"/>
              <a:t>9/2/2021</a:t>
            </a:fld>
            <a:endParaRPr lang="en-US"/>
          </a:p>
        </p:txBody>
      </p:sp>
      <p:sp>
        <p:nvSpPr>
          <p:cNvPr id="4" name="Footer Placeholder 3">
            <a:extLst>
              <a:ext uri="{FF2B5EF4-FFF2-40B4-BE49-F238E27FC236}">
                <a16:creationId xmlns:a16="http://schemas.microsoft.com/office/drawing/2014/main" id="{7CF63F1C-ABE0-6742-AAFE-6E88735706C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9DFB907-B78B-C24C-87A4-5355B5969113}"/>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921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DD156C-C1F9-6542-BFCB-2047D9EB6A89}"/>
              </a:ext>
            </a:extLst>
          </p:cNvPr>
          <p:cNvSpPr>
            <a:spLocks noGrp="1"/>
          </p:cNvSpPr>
          <p:nvPr>
            <p:ph type="dt" sz="half" idx="10"/>
          </p:nvPr>
        </p:nvSpPr>
        <p:spPr/>
        <p:txBody>
          <a:bodyPr/>
          <a:lstStyle/>
          <a:p>
            <a:fld id="{0A3781E1-7499-2143-B948-C54C8C2DEDD3}" type="datetimeFigureOut">
              <a:rPr lang="en-US" smtClean="0"/>
              <a:t>9/2/2021</a:t>
            </a:fld>
            <a:endParaRPr lang="en-US"/>
          </a:p>
        </p:txBody>
      </p:sp>
      <p:sp>
        <p:nvSpPr>
          <p:cNvPr id="3" name="Footer Placeholder 2">
            <a:extLst>
              <a:ext uri="{FF2B5EF4-FFF2-40B4-BE49-F238E27FC236}">
                <a16:creationId xmlns:a16="http://schemas.microsoft.com/office/drawing/2014/main" id="{5539C80E-016B-6A49-A5CA-DB0DBB241CE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BD49721-9EB2-0241-9104-04B6B4EC1EE7}"/>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780749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5003B-C63B-1F47-ADF7-97A82AD460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7C84442-C571-4049-81E4-927224FC60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155F481-E863-6B40-8DE0-E99C1EC7FB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A82CF7-822C-FA45-9A5E-3434847D2E77}"/>
              </a:ext>
            </a:extLst>
          </p:cNvPr>
          <p:cNvSpPr>
            <a:spLocks noGrp="1"/>
          </p:cNvSpPr>
          <p:nvPr>
            <p:ph type="dt" sz="half" idx="10"/>
          </p:nvPr>
        </p:nvSpPr>
        <p:spPr/>
        <p:txBody>
          <a:bodyPr/>
          <a:lstStyle/>
          <a:p>
            <a:fld id="{0A3781E1-7499-2143-B948-C54C8C2DEDD3}" type="datetimeFigureOut">
              <a:rPr lang="en-US" smtClean="0"/>
              <a:t>9/2/2021</a:t>
            </a:fld>
            <a:endParaRPr lang="en-US"/>
          </a:p>
        </p:txBody>
      </p:sp>
      <p:sp>
        <p:nvSpPr>
          <p:cNvPr id="6" name="Footer Placeholder 5">
            <a:extLst>
              <a:ext uri="{FF2B5EF4-FFF2-40B4-BE49-F238E27FC236}">
                <a16:creationId xmlns:a16="http://schemas.microsoft.com/office/drawing/2014/main" id="{C9EE30F8-EF70-C745-B18D-DADD479F4B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CC772D-2166-E14B-9213-8070A1F3EC9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027122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83B12-6D69-2E45-81E7-5BCD7A47CE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0448410-E28A-7C43-8087-E95B48D8D7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117B8E6-2FBF-2542-9D78-9195EBCF33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F07638-8D21-E543-BC86-1970E8350FA8}"/>
              </a:ext>
            </a:extLst>
          </p:cNvPr>
          <p:cNvSpPr>
            <a:spLocks noGrp="1"/>
          </p:cNvSpPr>
          <p:nvPr>
            <p:ph type="dt" sz="half" idx="10"/>
          </p:nvPr>
        </p:nvSpPr>
        <p:spPr/>
        <p:txBody>
          <a:bodyPr/>
          <a:lstStyle/>
          <a:p>
            <a:fld id="{0A3781E1-7499-2143-B948-C54C8C2DEDD3}" type="datetimeFigureOut">
              <a:rPr lang="en-US" smtClean="0"/>
              <a:t>9/2/2021</a:t>
            </a:fld>
            <a:endParaRPr lang="en-US"/>
          </a:p>
        </p:txBody>
      </p:sp>
      <p:sp>
        <p:nvSpPr>
          <p:cNvPr id="6" name="Footer Placeholder 5">
            <a:extLst>
              <a:ext uri="{FF2B5EF4-FFF2-40B4-BE49-F238E27FC236}">
                <a16:creationId xmlns:a16="http://schemas.microsoft.com/office/drawing/2014/main" id="{7166DA19-F60C-574A-9E2F-42C03B88BD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EE5EAB-F177-FA46-9471-801CB0C1EEA6}"/>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4013352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645308-B7A5-6C45-883F-3009F5569B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EACB264-EC4D-FA43-AAE6-5760DF5020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4F9245-40BC-DF46-B105-9411A4F60A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3781E1-7499-2143-B948-C54C8C2DEDD3}" type="datetimeFigureOut">
              <a:rPr lang="en-US" smtClean="0"/>
              <a:t>9/2/2021</a:t>
            </a:fld>
            <a:endParaRPr lang="en-US"/>
          </a:p>
        </p:txBody>
      </p:sp>
      <p:sp>
        <p:nvSpPr>
          <p:cNvPr id="5" name="Footer Placeholder 4">
            <a:extLst>
              <a:ext uri="{FF2B5EF4-FFF2-40B4-BE49-F238E27FC236}">
                <a16:creationId xmlns:a16="http://schemas.microsoft.com/office/drawing/2014/main" id="{AFF05EF5-8381-3040-B202-BB9798B68E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0652E2D-40F1-414D-BEB6-265B854753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333385-CA48-B74E-B468-C79BBCA3ABC4}" type="slidenum">
              <a:rPr lang="en-US" smtClean="0"/>
              <a:t>‹#›</a:t>
            </a:fld>
            <a:endParaRPr lang="en-US"/>
          </a:p>
        </p:txBody>
      </p:sp>
    </p:spTree>
    <p:extLst>
      <p:ext uri="{BB962C8B-B14F-4D97-AF65-F5344CB8AC3E}">
        <p14:creationId xmlns:p14="http://schemas.microsoft.com/office/powerpoint/2010/main" val="2963414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1876336" y="570295"/>
            <a:ext cx="8439327" cy="4023360"/>
          </a:xfrm>
          <a:prstGeom prst="rect">
            <a:avLst/>
          </a:prstGeom>
        </p:spPr>
        <p:txBody>
          <a:bodyPr>
            <a:noAutofit/>
          </a:bodyPr>
          <a:lstStyle/>
          <a:p>
            <a:pPr lvl="0">
              <a:lnSpc>
                <a:spcPct val="100000"/>
              </a:lnSpc>
              <a:spcBef>
                <a:spcPts val="0"/>
              </a:spcBef>
            </a:pPr>
            <a:r>
              <a:rPr lang="en-GB" sz="7800" b="1" i="1" kern="0" dirty="0" err="1">
                <a:solidFill>
                  <a:sysClr val="windowText" lastClr="000000"/>
                </a:solidFill>
                <a:effectLst>
                  <a:outerShdw blurRad="38100" dist="38100" dir="2700000" algn="tl">
                    <a:srgbClr val="000000">
                      <a:alpha val="43137"/>
                    </a:srgbClr>
                  </a:outerShdw>
                </a:effectLst>
                <a:latin typeface="Century Gothic" panose="020B0502020202020204" pitchFamily="34" charset="0"/>
              </a:rPr>
              <a:t>Motiverings</a:t>
            </a:r>
            <a:r>
              <a:rPr lang="en-GB"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 </a:t>
            </a:r>
            <a:r>
              <a:rPr lang="en-GB" sz="7800" b="1" i="1" kern="0" dirty="0" err="1">
                <a:solidFill>
                  <a:sysClr val="windowText" lastClr="000000"/>
                </a:solidFill>
                <a:effectLst>
                  <a:outerShdw blurRad="38100" dist="38100" dir="2700000" algn="tl">
                    <a:srgbClr val="000000">
                      <a:alpha val="43137"/>
                    </a:srgbClr>
                  </a:outerShdw>
                </a:effectLst>
                <a:latin typeface="Century Gothic" panose="020B0502020202020204" pitchFamily="34" charset="0"/>
              </a:rPr>
              <a:t>Gawes</a:t>
            </a:r>
            <a:r>
              <a:rPr lang="en-GB"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 VII</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211715667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sz="4000" b="1" i="1" dirty="0">
                <a:solidFill>
                  <a:schemeClr val="dk1"/>
                </a:solidFill>
                <a:latin typeface="Century Gothic"/>
                <a:ea typeface="Century Gothic"/>
                <a:cs typeface="Century Gothic"/>
                <a:sym typeface="Century Gothic"/>
              </a:rPr>
              <a:t>SLOT OPMERKINGS.</a:t>
            </a: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b="1"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200" b="1" i="1" dirty="0">
                <a:solidFill>
                  <a:schemeClr val="dk1"/>
                </a:solidFill>
                <a:latin typeface="Century Gothic"/>
                <a:ea typeface="Century Gothic"/>
                <a:cs typeface="Century Gothic"/>
                <a:sym typeface="Century Gothic"/>
              </a:rPr>
              <a:t>#7, </a:t>
            </a:r>
            <a:r>
              <a:rPr lang="nl-NL" sz="3200" i="1" dirty="0">
                <a:solidFill>
                  <a:schemeClr val="dk1"/>
                </a:solidFill>
                <a:latin typeface="Century Gothic"/>
                <a:ea typeface="Century Gothic"/>
                <a:cs typeface="Century Gothic"/>
                <a:sym typeface="Century Gothic"/>
              </a:rPr>
              <a:t>Die STATISTIESE STEEKPROEF DISTRIBUSIE van die MOTIVERINGS GAWES: 30% van alle mense is COMPASSION PERSONS, 18% is SERVERS, 13% is EXHORTERS, 13% is ADMINISTRATORS, 12% is PERCEIVERS, 7% is GIVERS &amp; 7% is TEACHERS.</a:t>
            </a:r>
            <a:endParaRPr lang="en-GB"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3"/>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560385452"/>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sz="4000" b="1" i="1" dirty="0">
                <a:solidFill>
                  <a:schemeClr val="dk1"/>
                </a:solidFill>
                <a:latin typeface="Century Gothic"/>
                <a:ea typeface="Century Gothic"/>
                <a:cs typeface="Century Gothic"/>
                <a:sym typeface="Century Gothic"/>
              </a:rPr>
              <a:t>MOTIVATIONAL GIFT PROFILE SHEET</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3"/>
          <a:stretch>
            <a:fillRect/>
          </a:stretch>
        </p:blipFill>
        <p:spPr>
          <a:xfrm>
            <a:off x="135961" y="138430"/>
            <a:ext cx="1153922" cy="1153922"/>
          </a:xfrm>
          <a:prstGeom prst="rect">
            <a:avLst/>
          </a:prstGeom>
        </p:spPr>
      </p:pic>
      <p:pic>
        <p:nvPicPr>
          <p:cNvPr id="20" name="Picture 19" descr="Table&#10;&#10;Description automatically generated">
            <a:extLst>
              <a:ext uri="{FF2B5EF4-FFF2-40B4-BE49-F238E27FC236}">
                <a16:creationId xmlns:a16="http://schemas.microsoft.com/office/drawing/2014/main" id="{1306EAE9-18BD-4D94-B436-AD52D82D1317}"/>
              </a:ext>
            </a:extLst>
          </p:cNvPr>
          <p:cNvPicPr>
            <a:picLocks noChangeAspect="1"/>
          </p:cNvPicPr>
          <p:nvPr/>
        </p:nvPicPr>
        <p:blipFill>
          <a:blip r:embed="rId4"/>
          <a:stretch>
            <a:fillRect/>
          </a:stretch>
        </p:blipFill>
        <p:spPr>
          <a:xfrm>
            <a:off x="343871" y="2252313"/>
            <a:ext cx="11504258" cy="2079056"/>
          </a:xfrm>
          <a:prstGeom prst="rect">
            <a:avLst/>
          </a:prstGeom>
        </p:spPr>
      </p:pic>
    </p:spTree>
    <p:extLst>
      <p:ext uri="{BB962C8B-B14F-4D97-AF65-F5344CB8AC3E}">
        <p14:creationId xmlns:p14="http://schemas.microsoft.com/office/powerpoint/2010/main" val="263560250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1876336" y="570295"/>
            <a:ext cx="8439327" cy="4023360"/>
          </a:xfrm>
          <a:prstGeom prst="rect">
            <a:avLst/>
          </a:prstGeom>
        </p:spPr>
        <p:txBody>
          <a:bodyPr>
            <a:noAutofit/>
          </a:bodyPr>
          <a:lstStyle/>
          <a:p>
            <a:pPr lvl="0">
              <a:lnSpc>
                <a:spcPct val="100000"/>
              </a:lnSpc>
              <a:spcBef>
                <a:spcPts val="0"/>
              </a:spcBef>
            </a:pPr>
            <a:r>
              <a:rPr lang="en-GB" sz="7800" b="1" i="1" kern="0" dirty="0" err="1">
                <a:solidFill>
                  <a:sysClr val="windowText" lastClr="000000"/>
                </a:solidFill>
                <a:effectLst>
                  <a:outerShdw blurRad="38100" dist="38100" dir="2700000" algn="tl">
                    <a:srgbClr val="000000">
                      <a:alpha val="43137"/>
                    </a:srgbClr>
                  </a:outerShdw>
                </a:effectLst>
                <a:latin typeface="Century Gothic" panose="020B0502020202020204" pitchFamily="34" charset="0"/>
              </a:rPr>
              <a:t>Motiverings</a:t>
            </a:r>
            <a:r>
              <a:rPr lang="en-GB"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 </a:t>
            </a:r>
            <a:r>
              <a:rPr lang="en-GB" sz="7800" b="1" i="1" kern="0" dirty="0" err="1">
                <a:solidFill>
                  <a:sysClr val="windowText" lastClr="000000"/>
                </a:solidFill>
                <a:effectLst>
                  <a:outerShdw blurRad="38100" dist="38100" dir="2700000" algn="tl">
                    <a:srgbClr val="000000">
                      <a:alpha val="43137"/>
                    </a:srgbClr>
                  </a:outerShdw>
                </a:effectLst>
                <a:latin typeface="Century Gothic" panose="020B0502020202020204" pitchFamily="34" charset="0"/>
              </a:rPr>
              <a:t>Gawes</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422197840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sz="4000" b="1" i="1" dirty="0">
                <a:solidFill>
                  <a:schemeClr val="dk1"/>
                </a:solidFill>
                <a:latin typeface="Century Gothic"/>
                <a:ea typeface="Century Gothic"/>
                <a:cs typeface="Century Gothic"/>
                <a:sym typeface="Century Gothic"/>
              </a:rPr>
              <a:t>7.	THE GIFT OF COMPASSION</a:t>
            </a:r>
            <a:endParaRPr lang="en-US" sz="2400"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graphicFrame>
        <p:nvGraphicFramePr>
          <p:cNvPr id="5" name="Table 4">
            <a:extLst>
              <a:ext uri="{FF2B5EF4-FFF2-40B4-BE49-F238E27FC236}">
                <a16:creationId xmlns:a16="http://schemas.microsoft.com/office/drawing/2014/main" id="{8A7BA754-DC40-4A65-A35A-7612A84C178A}"/>
              </a:ext>
            </a:extLst>
          </p:cNvPr>
          <p:cNvGraphicFramePr>
            <a:graphicFrameLocks noGrp="1"/>
          </p:cNvGraphicFramePr>
          <p:nvPr>
            <p:extLst>
              <p:ext uri="{D42A27DB-BD31-4B8C-83A1-F6EECF244321}">
                <p14:modId xmlns:p14="http://schemas.microsoft.com/office/powerpoint/2010/main" val="3663250616"/>
              </p:ext>
            </p:extLst>
          </p:nvPr>
        </p:nvGraphicFramePr>
        <p:xfrm>
          <a:off x="539015" y="1435608"/>
          <a:ext cx="11184554" cy="5074923"/>
        </p:xfrm>
        <a:graphic>
          <a:graphicData uri="http://schemas.openxmlformats.org/drawingml/2006/table">
            <a:tbl>
              <a:tblPr/>
              <a:tblGrid>
                <a:gridCol w="568023">
                  <a:extLst>
                    <a:ext uri="{9D8B030D-6E8A-4147-A177-3AD203B41FA5}">
                      <a16:colId xmlns:a16="http://schemas.microsoft.com/office/drawing/2014/main" val="1464641602"/>
                    </a:ext>
                  </a:extLst>
                </a:gridCol>
                <a:gridCol w="7873203">
                  <a:extLst>
                    <a:ext uri="{9D8B030D-6E8A-4147-A177-3AD203B41FA5}">
                      <a16:colId xmlns:a16="http://schemas.microsoft.com/office/drawing/2014/main" val="2427182986"/>
                    </a:ext>
                  </a:extLst>
                </a:gridCol>
                <a:gridCol w="358484">
                  <a:extLst>
                    <a:ext uri="{9D8B030D-6E8A-4147-A177-3AD203B41FA5}">
                      <a16:colId xmlns:a16="http://schemas.microsoft.com/office/drawing/2014/main" val="1363776756"/>
                    </a:ext>
                  </a:extLst>
                </a:gridCol>
                <a:gridCol w="358484">
                  <a:extLst>
                    <a:ext uri="{9D8B030D-6E8A-4147-A177-3AD203B41FA5}">
                      <a16:colId xmlns:a16="http://schemas.microsoft.com/office/drawing/2014/main" val="3113296952"/>
                    </a:ext>
                  </a:extLst>
                </a:gridCol>
                <a:gridCol w="357642">
                  <a:extLst>
                    <a:ext uri="{9D8B030D-6E8A-4147-A177-3AD203B41FA5}">
                      <a16:colId xmlns:a16="http://schemas.microsoft.com/office/drawing/2014/main" val="395704292"/>
                    </a:ext>
                  </a:extLst>
                </a:gridCol>
                <a:gridCol w="357642">
                  <a:extLst>
                    <a:ext uri="{9D8B030D-6E8A-4147-A177-3AD203B41FA5}">
                      <a16:colId xmlns:a16="http://schemas.microsoft.com/office/drawing/2014/main" val="1282129666"/>
                    </a:ext>
                  </a:extLst>
                </a:gridCol>
                <a:gridCol w="357642">
                  <a:extLst>
                    <a:ext uri="{9D8B030D-6E8A-4147-A177-3AD203B41FA5}">
                      <a16:colId xmlns:a16="http://schemas.microsoft.com/office/drawing/2014/main" val="1867705766"/>
                    </a:ext>
                  </a:extLst>
                </a:gridCol>
                <a:gridCol w="358484">
                  <a:extLst>
                    <a:ext uri="{9D8B030D-6E8A-4147-A177-3AD203B41FA5}">
                      <a16:colId xmlns:a16="http://schemas.microsoft.com/office/drawing/2014/main" val="3203217218"/>
                    </a:ext>
                  </a:extLst>
                </a:gridCol>
                <a:gridCol w="594950">
                  <a:extLst>
                    <a:ext uri="{9D8B030D-6E8A-4147-A177-3AD203B41FA5}">
                      <a16:colId xmlns:a16="http://schemas.microsoft.com/office/drawing/2014/main" val="2412067605"/>
                    </a:ext>
                  </a:extLst>
                </a:gridCol>
              </a:tblGrid>
              <a:tr h="896991">
                <a:tc>
                  <a:txBody>
                    <a:bodyPr/>
                    <a:lstStyle/>
                    <a:p>
                      <a:pPr algn="r"/>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400" b="1" dirty="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dirty="0">
                        <a:effectLst/>
                        <a:latin typeface="Arial" panose="020B0604020202020204" pitchFamily="34" charset="0"/>
                        <a:ea typeface="Times New Roman" panose="02020603050405020304" pitchFamily="18" charset="0"/>
                        <a:cs typeface="Times New Roman" panose="02020603050405020304" pitchFamily="18" charset="0"/>
                      </a:endParaRPr>
                    </a:p>
                    <a:p>
                      <a:pPr algn="ctr"/>
                      <a:r>
                        <a:rPr lang="en-US" sz="2000" b="1" dirty="0">
                          <a:effectLst/>
                          <a:latin typeface="Arial" panose="020B0604020202020204" pitchFamily="34" charset="0"/>
                          <a:ea typeface="Times New Roman" panose="02020603050405020304" pitchFamily="18" charset="0"/>
                          <a:cs typeface="Times New Roman" panose="02020603050405020304" pitchFamily="18" charset="0"/>
                        </a:rPr>
                        <a:t>Characteristics:</a:t>
                      </a:r>
                      <a:endParaRPr lang="en-ZA"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spcAft>
                          <a:spcPts val="0"/>
                        </a:spcAft>
                      </a:pPr>
                      <a:r>
                        <a:rPr lang="en-US" sz="1100" dirty="0">
                          <a:effectLst/>
                          <a:latin typeface="Arial" panose="020B0604020202020204" pitchFamily="34" charset="0"/>
                          <a:ea typeface="Times New Roman" panose="02020603050405020304" pitchFamily="18" charset="0"/>
                          <a:cs typeface="Times New Roman" panose="02020603050405020304" pitchFamily="18" charset="0"/>
                        </a:rPr>
                        <a:t>Never</a:t>
                      </a:r>
                      <a:endParaRPr lang="en-ZA"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spcAft>
                          <a:spcPts val="0"/>
                        </a:spcAft>
                      </a:pPr>
                      <a:r>
                        <a:rPr lang="en-US" sz="1100" dirty="0">
                          <a:effectLst/>
                          <a:latin typeface="Arial" panose="020B0604020202020204" pitchFamily="34" charset="0"/>
                          <a:ea typeface="Times New Roman" panose="02020603050405020304" pitchFamily="18" charset="0"/>
                          <a:cs typeface="Times New Roman" panose="02020603050405020304" pitchFamily="18" charset="0"/>
                        </a:rPr>
                        <a:t>Seldom</a:t>
                      </a:r>
                      <a:endParaRPr lang="en-ZA"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spcAft>
                          <a:spcPts val="0"/>
                        </a:spcAft>
                      </a:pPr>
                      <a:r>
                        <a:rPr lang="en-US" sz="1100" dirty="0">
                          <a:effectLst/>
                          <a:latin typeface="Arial" panose="020B0604020202020204" pitchFamily="34" charset="0"/>
                          <a:ea typeface="Times New Roman" panose="02020603050405020304" pitchFamily="18" charset="0"/>
                          <a:cs typeface="Times New Roman" panose="02020603050405020304" pitchFamily="18" charset="0"/>
                        </a:rPr>
                        <a:t>Sometimes</a:t>
                      </a:r>
                      <a:endParaRPr lang="en-ZA"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spcAft>
                          <a:spcPts val="0"/>
                        </a:spcAft>
                      </a:pPr>
                      <a:r>
                        <a:rPr lang="en-US" sz="1100" dirty="0">
                          <a:effectLst/>
                          <a:latin typeface="Arial" panose="020B0604020202020204" pitchFamily="34" charset="0"/>
                          <a:ea typeface="Times New Roman" panose="02020603050405020304" pitchFamily="18" charset="0"/>
                          <a:cs typeface="Times New Roman" panose="02020603050405020304" pitchFamily="18" charset="0"/>
                        </a:rPr>
                        <a:t>Usually</a:t>
                      </a:r>
                      <a:endParaRPr lang="en-ZA"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spcAft>
                          <a:spcPts val="0"/>
                        </a:spcAft>
                      </a:pPr>
                      <a:r>
                        <a:rPr lang="en-US" sz="1100">
                          <a:effectLst/>
                          <a:latin typeface="Arial" panose="020B0604020202020204" pitchFamily="34" charset="0"/>
                          <a:ea typeface="Times New Roman" panose="02020603050405020304" pitchFamily="18" charset="0"/>
                          <a:cs typeface="Times New Roman" panose="02020603050405020304" pitchFamily="18" charset="0"/>
                        </a:rPr>
                        <a:t>Mostly</a:t>
                      </a:r>
                      <a:endParaRPr lang="en-ZA"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spcAft>
                          <a:spcPts val="0"/>
                        </a:spcAft>
                      </a:pPr>
                      <a:r>
                        <a:rPr lang="en-US" sz="1100" dirty="0">
                          <a:effectLst/>
                          <a:latin typeface="Arial" panose="020B0604020202020204" pitchFamily="34" charset="0"/>
                          <a:ea typeface="Times New Roman" panose="02020603050405020304" pitchFamily="18" charset="0"/>
                          <a:cs typeface="Times New Roman" panose="02020603050405020304" pitchFamily="18" charset="0"/>
                        </a:rPr>
                        <a:t>Always</a:t>
                      </a:r>
                      <a:endParaRPr lang="en-ZA"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spcAft>
                          <a:spcPts val="0"/>
                        </a:spcAft>
                      </a:pPr>
                      <a:r>
                        <a:rPr lang="en-US" sz="1100" dirty="0">
                          <a:effectLst/>
                          <a:latin typeface="Arial" panose="020B0604020202020204" pitchFamily="34" charset="0"/>
                          <a:ea typeface="Times New Roman" panose="02020603050405020304" pitchFamily="18" charset="0"/>
                          <a:cs typeface="Times New Roman" panose="02020603050405020304" pitchFamily="18" charset="0"/>
                        </a:rPr>
                        <a:t>Points</a:t>
                      </a:r>
                      <a:endParaRPr lang="en-ZA"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55231973"/>
                  </a:ext>
                </a:extLst>
              </a:tr>
              <a:tr h="189906">
                <a:tc>
                  <a:txBody>
                    <a:bodyPr/>
                    <a:lstStyle/>
                    <a:p>
                      <a:pPr algn="r"/>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100">
                          <a:effectLst/>
                          <a:latin typeface="Arial" panose="020B0604020202020204" pitchFamily="34" charset="0"/>
                          <a:ea typeface="Times New Roman" panose="02020603050405020304" pitchFamily="18" charset="0"/>
                          <a:cs typeface="Times New Roman" panose="02020603050405020304" pitchFamily="18" charset="0"/>
                        </a:rPr>
                        <a:t>0</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100">
                          <a:effectLst/>
                          <a:latin typeface="Arial" panose="020B0604020202020204" pitchFamily="34" charset="0"/>
                          <a:ea typeface="Times New Roman" panose="02020603050405020304" pitchFamily="18" charset="0"/>
                          <a:cs typeface="Times New Roman" panose="02020603050405020304" pitchFamily="18" charset="0"/>
                        </a:rPr>
                        <a:t>1</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100">
                          <a:effectLst/>
                          <a:latin typeface="Arial" panose="020B0604020202020204" pitchFamily="34" charset="0"/>
                          <a:ea typeface="Times New Roman" panose="02020603050405020304" pitchFamily="18" charset="0"/>
                          <a:cs typeface="Times New Roman" panose="02020603050405020304" pitchFamily="18" charset="0"/>
                        </a:rPr>
                        <a:t>2</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100">
                          <a:effectLst/>
                          <a:latin typeface="Arial" panose="020B0604020202020204" pitchFamily="34" charset="0"/>
                          <a:ea typeface="Times New Roman" panose="02020603050405020304" pitchFamily="18" charset="0"/>
                          <a:cs typeface="Times New Roman" panose="02020603050405020304" pitchFamily="18" charset="0"/>
                        </a:rPr>
                        <a:t>3</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100">
                          <a:effectLst/>
                          <a:latin typeface="Arial" panose="020B0604020202020204" pitchFamily="34" charset="0"/>
                          <a:ea typeface="Times New Roman" panose="02020603050405020304" pitchFamily="18" charset="0"/>
                          <a:cs typeface="Times New Roman" panose="02020603050405020304" pitchFamily="18" charset="0"/>
                        </a:rPr>
                        <a:t>4</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100">
                          <a:effectLst/>
                          <a:latin typeface="Arial" panose="020B0604020202020204" pitchFamily="34" charset="0"/>
                          <a:ea typeface="Times New Roman" panose="02020603050405020304" pitchFamily="18" charset="0"/>
                          <a:cs typeface="Times New Roman" panose="02020603050405020304" pitchFamily="18" charset="0"/>
                        </a:rPr>
                        <a:t>5</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29284848"/>
                  </a:ext>
                </a:extLst>
              </a:tr>
              <a:tr h="189906">
                <a:tc>
                  <a:txBody>
                    <a:bodyPr/>
                    <a:lstStyle/>
                    <a:p>
                      <a:pPr algn="r"/>
                      <a:r>
                        <a:rPr lang="en-US" sz="1100">
                          <a:effectLst/>
                          <a:latin typeface="Arial" panose="020B0604020202020204" pitchFamily="34" charset="0"/>
                          <a:ea typeface="Times New Roman" panose="02020603050405020304" pitchFamily="18" charset="0"/>
                          <a:cs typeface="Times New Roman" panose="02020603050405020304" pitchFamily="18" charset="0"/>
                        </a:rPr>
                        <a:t>1.</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1100">
                          <a:effectLst/>
                          <a:latin typeface="Arial" panose="020B0604020202020204" pitchFamily="34" charset="0"/>
                          <a:ea typeface="Times New Roman" panose="02020603050405020304" pitchFamily="18" charset="0"/>
                          <a:cs typeface="Times New Roman" panose="02020603050405020304" pitchFamily="18" charset="0"/>
                        </a:rPr>
                        <a:t>Has tremendous capacity to show love.</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77981194"/>
                  </a:ext>
                </a:extLst>
              </a:tr>
              <a:tr h="189906">
                <a:tc>
                  <a:txBody>
                    <a:bodyPr/>
                    <a:lstStyle/>
                    <a:p>
                      <a:pPr algn="r"/>
                      <a:r>
                        <a:rPr lang="en-US" sz="1100">
                          <a:effectLst/>
                          <a:latin typeface="Arial" panose="020B0604020202020204" pitchFamily="34" charset="0"/>
                          <a:ea typeface="Times New Roman" panose="02020603050405020304" pitchFamily="18" charset="0"/>
                          <a:cs typeface="Times New Roman" panose="02020603050405020304" pitchFamily="18" charset="0"/>
                        </a:rPr>
                        <a:t>2.</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1100">
                          <a:effectLst/>
                          <a:latin typeface="Arial" panose="020B0604020202020204" pitchFamily="34" charset="0"/>
                          <a:ea typeface="Times New Roman" panose="02020603050405020304" pitchFamily="18" charset="0"/>
                          <a:cs typeface="Times New Roman" panose="02020603050405020304" pitchFamily="18" charset="0"/>
                        </a:rPr>
                        <a:t>Always looks for good in people.</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78657610"/>
                  </a:ext>
                </a:extLst>
              </a:tr>
              <a:tr h="189906">
                <a:tc>
                  <a:txBody>
                    <a:bodyPr/>
                    <a:lstStyle/>
                    <a:p>
                      <a:pPr algn="r"/>
                      <a:r>
                        <a:rPr lang="en-US" sz="1100">
                          <a:effectLst/>
                          <a:latin typeface="Arial" panose="020B0604020202020204" pitchFamily="34" charset="0"/>
                          <a:ea typeface="Times New Roman" panose="02020603050405020304" pitchFamily="18" charset="0"/>
                          <a:cs typeface="Times New Roman" panose="02020603050405020304" pitchFamily="18" charset="0"/>
                        </a:rPr>
                        <a:t>3.</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1100">
                          <a:effectLst/>
                          <a:latin typeface="Arial" panose="020B0604020202020204" pitchFamily="34" charset="0"/>
                          <a:ea typeface="Times New Roman" panose="02020603050405020304" pitchFamily="18" charset="0"/>
                          <a:cs typeface="Times New Roman" panose="02020603050405020304" pitchFamily="18" charset="0"/>
                        </a:rPr>
                        <a:t>Senses the spiritual and emotional atmosphere of a group or individual.</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44655966"/>
                  </a:ext>
                </a:extLst>
              </a:tr>
              <a:tr h="189906">
                <a:tc>
                  <a:txBody>
                    <a:bodyPr/>
                    <a:lstStyle/>
                    <a:p>
                      <a:pPr algn="r"/>
                      <a:r>
                        <a:rPr lang="en-US" sz="1100">
                          <a:effectLst/>
                          <a:latin typeface="Arial" panose="020B0604020202020204" pitchFamily="34" charset="0"/>
                          <a:ea typeface="Times New Roman" panose="02020603050405020304" pitchFamily="18" charset="0"/>
                          <a:cs typeface="Times New Roman" panose="02020603050405020304" pitchFamily="18" charset="0"/>
                        </a:rPr>
                        <a:t>4.</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1100">
                          <a:effectLst/>
                          <a:latin typeface="Arial" panose="020B0604020202020204" pitchFamily="34" charset="0"/>
                          <a:ea typeface="Times New Roman" panose="02020603050405020304" pitchFamily="18" charset="0"/>
                          <a:cs typeface="Times New Roman" panose="02020603050405020304" pitchFamily="18" charset="0"/>
                        </a:rPr>
                        <a:t>Is attracted to people who are hurting or in distress.</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49426557"/>
                  </a:ext>
                </a:extLst>
              </a:tr>
              <a:tr h="189906">
                <a:tc>
                  <a:txBody>
                    <a:bodyPr/>
                    <a:lstStyle/>
                    <a:p>
                      <a:pPr algn="r"/>
                      <a:r>
                        <a:rPr lang="en-US" sz="1100">
                          <a:effectLst/>
                          <a:latin typeface="Arial" panose="020B0604020202020204" pitchFamily="34" charset="0"/>
                          <a:ea typeface="Times New Roman" panose="02020603050405020304" pitchFamily="18" charset="0"/>
                          <a:cs typeface="Times New Roman" panose="02020603050405020304" pitchFamily="18" charset="0"/>
                        </a:rPr>
                        <a:t>5.</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1100">
                          <a:effectLst/>
                          <a:latin typeface="Arial" panose="020B0604020202020204" pitchFamily="34" charset="0"/>
                          <a:ea typeface="Times New Roman" panose="02020603050405020304" pitchFamily="18" charset="0"/>
                          <a:cs typeface="Times New Roman" panose="02020603050405020304" pitchFamily="18" charset="0"/>
                        </a:rPr>
                        <a:t>Takes action to remove hurts and relieve distress in others.</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65055632"/>
                  </a:ext>
                </a:extLst>
              </a:tr>
              <a:tr h="189906">
                <a:tc>
                  <a:txBody>
                    <a:bodyPr/>
                    <a:lstStyle/>
                    <a:p>
                      <a:pPr algn="r"/>
                      <a:r>
                        <a:rPr lang="en-US" sz="1100">
                          <a:effectLst/>
                          <a:latin typeface="Arial" panose="020B0604020202020204" pitchFamily="34" charset="0"/>
                          <a:ea typeface="Times New Roman" panose="02020603050405020304" pitchFamily="18" charset="0"/>
                          <a:cs typeface="Times New Roman" panose="02020603050405020304" pitchFamily="18" charset="0"/>
                        </a:rPr>
                        <a:t>6.</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1100">
                          <a:effectLst/>
                          <a:latin typeface="Arial" panose="020B0604020202020204" pitchFamily="34" charset="0"/>
                          <a:ea typeface="Times New Roman" panose="02020603050405020304" pitchFamily="18" charset="0"/>
                          <a:cs typeface="Times New Roman" panose="02020603050405020304" pitchFamily="18" charset="0"/>
                        </a:rPr>
                        <a:t>Is more concerned for mental and emotional distress than physical distress.</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99419445"/>
                  </a:ext>
                </a:extLst>
              </a:tr>
              <a:tr h="189906">
                <a:tc>
                  <a:txBody>
                    <a:bodyPr/>
                    <a:lstStyle/>
                    <a:p>
                      <a:pPr algn="r"/>
                      <a:r>
                        <a:rPr lang="en-US" sz="1100">
                          <a:effectLst/>
                          <a:latin typeface="Arial" panose="020B0604020202020204" pitchFamily="34" charset="0"/>
                          <a:ea typeface="Times New Roman" panose="02020603050405020304" pitchFamily="18" charset="0"/>
                          <a:cs typeface="Times New Roman" panose="02020603050405020304" pitchFamily="18" charset="0"/>
                        </a:rPr>
                        <a:t>7.</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1100">
                          <a:effectLst/>
                          <a:latin typeface="Arial" panose="020B0604020202020204" pitchFamily="34" charset="0"/>
                          <a:ea typeface="Times New Roman" panose="02020603050405020304" pitchFamily="18" charset="0"/>
                          <a:cs typeface="Times New Roman" panose="02020603050405020304" pitchFamily="18" charset="0"/>
                        </a:rPr>
                        <a:t>Is motivated to help people have right relationships with one another.</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51232949"/>
                  </a:ext>
                </a:extLst>
              </a:tr>
              <a:tr h="189906">
                <a:tc>
                  <a:txBody>
                    <a:bodyPr/>
                    <a:lstStyle/>
                    <a:p>
                      <a:pPr algn="r"/>
                      <a:r>
                        <a:rPr lang="en-US" sz="1100">
                          <a:effectLst/>
                          <a:latin typeface="Arial" panose="020B0604020202020204" pitchFamily="34" charset="0"/>
                          <a:ea typeface="Times New Roman" panose="02020603050405020304" pitchFamily="18" charset="0"/>
                          <a:cs typeface="Times New Roman" panose="02020603050405020304" pitchFamily="18" charset="0"/>
                        </a:rPr>
                        <a:t>8.</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1100">
                          <a:effectLst/>
                          <a:latin typeface="Arial" panose="020B0604020202020204" pitchFamily="34" charset="0"/>
                          <a:ea typeface="Times New Roman" panose="02020603050405020304" pitchFamily="18" charset="0"/>
                          <a:cs typeface="Times New Roman" panose="02020603050405020304" pitchFamily="18" charset="0"/>
                        </a:rPr>
                        <a:t>Loves opportunities to give preference or place to others.</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72698497"/>
                  </a:ext>
                </a:extLst>
              </a:tr>
              <a:tr h="189906">
                <a:tc>
                  <a:txBody>
                    <a:bodyPr/>
                    <a:lstStyle/>
                    <a:p>
                      <a:pPr algn="r"/>
                      <a:r>
                        <a:rPr lang="en-US" sz="1100">
                          <a:effectLst/>
                          <a:latin typeface="Arial" panose="020B0604020202020204" pitchFamily="34" charset="0"/>
                          <a:ea typeface="Times New Roman" panose="02020603050405020304" pitchFamily="18" charset="0"/>
                          <a:cs typeface="Times New Roman" panose="02020603050405020304" pitchFamily="18" charset="0"/>
                        </a:rPr>
                        <a:t>9.</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1100">
                          <a:effectLst/>
                          <a:latin typeface="Arial" panose="020B0604020202020204" pitchFamily="34" charset="0"/>
                          <a:ea typeface="Times New Roman" panose="02020603050405020304" pitchFamily="18" charset="0"/>
                          <a:cs typeface="Times New Roman" panose="02020603050405020304" pitchFamily="18" charset="0"/>
                        </a:rPr>
                        <a:t>Takes care with words and actions to avoid hurting others.</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84341576"/>
                  </a:ext>
                </a:extLst>
              </a:tr>
              <a:tr h="189906">
                <a:tc>
                  <a:txBody>
                    <a:bodyPr/>
                    <a:lstStyle/>
                    <a:p>
                      <a:pPr algn="r"/>
                      <a:r>
                        <a:rPr lang="en-US" sz="1100">
                          <a:effectLst/>
                          <a:latin typeface="Arial" panose="020B0604020202020204" pitchFamily="34" charset="0"/>
                          <a:ea typeface="Times New Roman" panose="02020603050405020304" pitchFamily="18" charset="0"/>
                          <a:cs typeface="Times New Roman" panose="02020603050405020304" pitchFamily="18" charset="0"/>
                        </a:rPr>
                        <a:t>10.</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1100">
                          <a:effectLst/>
                          <a:latin typeface="Arial" panose="020B0604020202020204" pitchFamily="34" charset="0"/>
                          <a:ea typeface="Times New Roman" panose="02020603050405020304" pitchFamily="18" charset="0"/>
                          <a:cs typeface="Times New Roman" panose="02020603050405020304" pitchFamily="18" charset="0"/>
                        </a:rPr>
                        <a:t>Easily detects insincerity or wrong motives.</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62588301"/>
                  </a:ext>
                </a:extLst>
              </a:tr>
              <a:tr h="189906">
                <a:tc>
                  <a:txBody>
                    <a:bodyPr/>
                    <a:lstStyle/>
                    <a:p>
                      <a:pPr algn="r"/>
                      <a:r>
                        <a:rPr lang="en-US" sz="1100">
                          <a:effectLst/>
                          <a:latin typeface="Arial" panose="020B0604020202020204" pitchFamily="34" charset="0"/>
                          <a:ea typeface="Times New Roman" panose="02020603050405020304" pitchFamily="18" charset="0"/>
                          <a:cs typeface="Times New Roman" panose="02020603050405020304" pitchFamily="18" charset="0"/>
                        </a:rPr>
                        <a:t>11.</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1100">
                          <a:effectLst/>
                          <a:latin typeface="Arial" panose="020B0604020202020204" pitchFamily="34" charset="0"/>
                          <a:ea typeface="Times New Roman" panose="02020603050405020304" pitchFamily="18" charset="0"/>
                          <a:cs typeface="Times New Roman" panose="02020603050405020304" pitchFamily="18" charset="0"/>
                        </a:rPr>
                        <a:t>Is drawn to others with the gift of compassion.</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25769415"/>
                  </a:ext>
                </a:extLst>
              </a:tr>
              <a:tr h="189906">
                <a:tc>
                  <a:txBody>
                    <a:bodyPr/>
                    <a:lstStyle/>
                    <a:p>
                      <a:pPr algn="r"/>
                      <a:r>
                        <a:rPr lang="en-US" sz="1100">
                          <a:effectLst/>
                          <a:latin typeface="Arial" panose="020B0604020202020204" pitchFamily="34" charset="0"/>
                          <a:ea typeface="Times New Roman" panose="02020603050405020304" pitchFamily="18" charset="0"/>
                          <a:cs typeface="Times New Roman" panose="02020603050405020304" pitchFamily="18" charset="0"/>
                        </a:rPr>
                        <a:t>12.</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1100">
                          <a:effectLst/>
                          <a:latin typeface="Arial" panose="020B0604020202020204" pitchFamily="34" charset="0"/>
                          <a:ea typeface="Times New Roman" panose="02020603050405020304" pitchFamily="18" charset="0"/>
                          <a:cs typeface="Times New Roman" panose="02020603050405020304" pitchFamily="18" charset="0"/>
                        </a:rPr>
                        <a:t>Loves to do thoughtful things for others.</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72478351"/>
                  </a:ext>
                </a:extLst>
              </a:tr>
              <a:tr h="189906">
                <a:tc>
                  <a:txBody>
                    <a:bodyPr/>
                    <a:lstStyle/>
                    <a:p>
                      <a:pPr algn="r"/>
                      <a:r>
                        <a:rPr lang="en-US" sz="1100">
                          <a:effectLst/>
                          <a:latin typeface="Arial" panose="020B0604020202020204" pitchFamily="34" charset="0"/>
                          <a:ea typeface="Times New Roman" panose="02020603050405020304" pitchFamily="18" charset="0"/>
                          <a:cs typeface="Times New Roman" panose="02020603050405020304" pitchFamily="18" charset="0"/>
                        </a:rPr>
                        <a:t>13.</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1100">
                          <a:effectLst/>
                          <a:latin typeface="Arial" panose="020B0604020202020204" pitchFamily="34" charset="0"/>
                          <a:ea typeface="Times New Roman" panose="02020603050405020304" pitchFamily="18" charset="0"/>
                          <a:cs typeface="Times New Roman" panose="02020603050405020304" pitchFamily="18" charset="0"/>
                        </a:rPr>
                        <a:t>Is trusting and trustworthy.</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41479367"/>
                  </a:ext>
                </a:extLst>
              </a:tr>
              <a:tr h="189906">
                <a:tc>
                  <a:txBody>
                    <a:bodyPr/>
                    <a:lstStyle/>
                    <a:p>
                      <a:pPr algn="r"/>
                      <a:r>
                        <a:rPr lang="en-US" sz="1100">
                          <a:effectLst/>
                          <a:latin typeface="Arial" panose="020B0604020202020204" pitchFamily="34" charset="0"/>
                          <a:ea typeface="Times New Roman" panose="02020603050405020304" pitchFamily="18" charset="0"/>
                          <a:cs typeface="Times New Roman" panose="02020603050405020304" pitchFamily="18" charset="0"/>
                        </a:rPr>
                        <a:t>14.</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1100">
                          <a:effectLst/>
                          <a:latin typeface="Arial" panose="020B0604020202020204" pitchFamily="34" charset="0"/>
                          <a:ea typeface="Times New Roman" panose="02020603050405020304" pitchFamily="18" charset="0"/>
                          <a:cs typeface="Times New Roman" panose="02020603050405020304" pitchFamily="18" charset="0"/>
                        </a:rPr>
                        <a:t>Avoids conflicts and confrontations.</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14165444"/>
                  </a:ext>
                </a:extLst>
              </a:tr>
              <a:tr h="189906">
                <a:tc>
                  <a:txBody>
                    <a:bodyPr/>
                    <a:lstStyle/>
                    <a:p>
                      <a:pPr algn="r"/>
                      <a:r>
                        <a:rPr lang="en-US" sz="1100">
                          <a:effectLst/>
                          <a:latin typeface="Arial" panose="020B0604020202020204" pitchFamily="34" charset="0"/>
                          <a:ea typeface="Times New Roman" panose="02020603050405020304" pitchFamily="18" charset="0"/>
                          <a:cs typeface="Times New Roman" panose="02020603050405020304" pitchFamily="18" charset="0"/>
                        </a:rPr>
                        <a:t>15.</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1100">
                          <a:effectLst/>
                          <a:latin typeface="Arial" panose="020B0604020202020204" pitchFamily="34" charset="0"/>
                          <a:ea typeface="Times New Roman" panose="02020603050405020304" pitchFamily="18" charset="0"/>
                          <a:cs typeface="Times New Roman" panose="02020603050405020304" pitchFamily="18" charset="0"/>
                        </a:rPr>
                        <a:t>Doesn’t like to be rushed in a job or activity.</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25116148"/>
                  </a:ext>
                </a:extLst>
              </a:tr>
              <a:tr h="189906">
                <a:tc>
                  <a:txBody>
                    <a:bodyPr/>
                    <a:lstStyle/>
                    <a:p>
                      <a:pPr algn="r"/>
                      <a:r>
                        <a:rPr lang="en-US" sz="1100">
                          <a:effectLst/>
                          <a:latin typeface="Arial" panose="020B0604020202020204" pitchFamily="34" charset="0"/>
                          <a:ea typeface="Times New Roman" panose="02020603050405020304" pitchFamily="18" charset="0"/>
                          <a:cs typeface="Times New Roman" panose="02020603050405020304" pitchFamily="18" charset="0"/>
                        </a:rPr>
                        <a:t>16.</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1100">
                          <a:effectLst/>
                          <a:latin typeface="Arial" panose="020B0604020202020204" pitchFamily="34" charset="0"/>
                          <a:ea typeface="Times New Roman" panose="02020603050405020304" pitchFamily="18" charset="0"/>
                          <a:cs typeface="Times New Roman" panose="02020603050405020304" pitchFamily="18" charset="0"/>
                        </a:rPr>
                        <a:t>Is typically cheerful and joyful.</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11420751"/>
                  </a:ext>
                </a:extLst>
              </a:tr>
              <a:tr h="189906">
                <a:tc>
                  <a:txBody>
                    <a:bodyPr/>
                    <a:lstStyle/>
                    <a:p>
                      <a:pPr algn="r"/>
                      <a:r>
                        <a:rPr lang="en-US" sz="1100">
                          <a:effectLst/>
                          <a:latin typeface="Arial" panose="020B0604020202020204" pitchFamily="34" charset="0"/>
                          <a:ea typeface="Times New Roman" panose="02020603050405020304" pitchFamily="18" charset="0"/>
                          <a:cs typeface="Times New Roman" panose="02020603050405020304" pitchFamily="18" charset="0"/>
                        </a:rPr>
                        <a:t>17.</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1100">
                          <a:effectLst/>
                          <a:latin typeface="Arial" panose="020B0604020202020204" pitchFamily="34" charset="0"/>
                          <a:ea typeface="Times New Roman" panose="02020603050405020304" pitchFamily="18" charset="0"/>
                          <a:cs typeface="Times New Roman" panose="02020603050405020304" pitchFamily="18" charset="0"/>
                        </a:rPr>
                        <a:t>Is ruled by the heart rather than head.</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02866645"/>
                  </a:ext>
                </a:extLst>
              </a:tr>
              <a:tr h="189906">
                <a:tc>
                  <a:txBody>
                    <a:bodyPr/>
                    <a:lstStyle/>
                    <a:p>
                      <a:pPr algn="r"/>
                      <a:r>
                        <a:rPr lang="en-US" sz="1100">
                          <a:effectLst/>
                          <a:latin typeface="Arial" panose="020B0604020202020204" pitchFamily="34" charset="0"/>
                          <a:ea typeface="Times New Roman" panose="02020603050405020304" pitchFamily="18" charset="0"/>
                          <a:cs typeface="Times New Roman" panose="02020603050405020304" pitchFamily="18" charset="0"/>
                        </a:rPr>
                        <a:t>18.</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1100">
                          <a:effectLst/>
                          <a:latin typeface="Arial" panose="020B0604020202020204" pitchFamily="34" charset="0"/>
                          <a:ea typeface="Times New Roman" panose="02020603050405020304" pitchFamily="18" charset="0"/>
                          <a:cs typeface="Times New Roman" panose="02020603050405020304" pitchFamily="18" charset="0"/>
                        </a:rPr>
                        <a:t>Rejoices to see others blessed and grieves to see others hurt.</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04404012"/>
                  </a:ext>
                </a:extLst>
              </a:tr>
              <a:tr h="189906">
                <a:tc>
                  <a:txBody>
                    <a:bodyPr/>
                    <a:lstStyle/>
                    <a:p>
                      <a:pPr algn="r"/>
                      <a:r>
                        <a:rPr lang="en-US" sz="1100">
                          <a:effectLst/>
                          <a:latin typeface="Arial" panose="020B0604020202020204" pitchFamily="34" charset="0"/>
                          <a:ea typeface="Times New Roman" panose="02020603050405020304" pitchFamily="18" charset="0"/>
                          <a:cs typeface="Times New Roman" panose="02020603050405020304" pitchFamily="18" charset="0"/>
                        </a:rPr>
                        <a:t>19.</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1100">
                          <a:effectLst/>
                          <a:latin typeface="Arial" panose="020B0604020202020204" pitchFamily="34" charset="0"/>
                          <a:ea typeface="Times New Roman" panose="02020603050405020304" pitchFamily="18" charset="0"/>
                          <a:cs typeface="Times New Roman" panose="02020603050405020304" pitchFamily="18" charset="0"/>
                        </a:rPr>
                        <a:t>Is a crusader for good causes.</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22128141"/>
                  </a:ext>
                </a:extLst>
              </a:tr>
              <a:tr h="189906">
                <a:tc>
                  <a:txBody>
                    <a:bodyPr/>
                    <a:lstStyle/>
                    <a:p>
                      <a:pPr algn="r"/>
                      <a:r>
                        <a:rPr lang="en-US" sz="1100">
                          <a:effectLst/>
                          <a:latin typeface="Arial" panose="020B0604020202020204" pitchFamily="34" charset="0"/>
                          <a:ea typeface="Times New Roman" panose="02020603050405020304" pitchFamily="18" charset="0"/>
                          <a:cs typeface="Times New Roman" panose="02020603050405020304" pitchFamily="18" charset="0"/>
                        </a:rPr>
                        <a:t>20.</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1100" dirty="0">
                          <a:effectLst/>
                          <a:latin typeface="Arial" panose="020B0604020202020204" pitchFamily="34" charset="0"/>
                          <a:ea typeface="Times New Roman" panose="02020603050405020304" pitchFamily="18" charset="0"/>
                          <a:cs typeface="Times New Roman" panose="02020603050405020304" pitchFamily="18" charset="0"/>
                        </a:rPr>
                        <a:t>Intercedes for the hurts and problems of others.</a:t>
                      </a:r>
                      <a:endParaRPr lang="en-ZA"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54546355"/>
                  </a:ext>
                </a:extLst>
              </a:tr>
              <a:tr h="189906">
                <a:tc>
                  <a:txBody>
                    <a:bodyPr/>
                    <a:lstStyle/>
                    <a:p>
                      <a:pPr algn="r"/>
                      <a:r>
                        <a:rPr lang="en-US" sz="110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en-US" sz="11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6">
                  <a:txBody>
                    <a:bodyPr/>
                    <a:lstStyle/>
                    <a:p>
                      <a:pPr marL="457200" indent="-457200" algn="r"/>
                      <a:r>
                        <a:rPr lang="en-US" sz="1100">
                          <a:effectLst/>
                          <a:latin typeface="Arial" panose="020B0604020202020204" pitchFamily="34" charset="0"/>
                          <a:ea typeface="Times New Roman" panose="02020603050405020304" pitchFamily="18" charset="0"/>
                          <a:cs typeface="Times New Roman" panose="02020603050405020304" pitchFamily="18" charset="0"/>
                        </a:rPr>
                        <a:t>TOTAL</a:t>
                      </a:r>
                      <a:endParaRPr lang="en-ZA"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ZA"/>
                    </a:p>
                  </a:txBody>
                  <a:tcPr/>
                </a:tc>
                <a:tc hMerge="1">
                  <a:txBody>
                    <a:bodyPr/>
                    <a:lstStyle/>
                    <a:p>
                      <a:endParaRPr lang="en-ZA"/>
                    </a:p>
                  </a:txBody>
                  <a:tcPr/>
                </a:tc>
                <a:tc hMerge="1">
                  <a:txBody>
                    <a:bodyPr/>
                    <a:lstStyle/>
                    <a:p>
                      <a:endParaRPr lang="en-ZA"/>
                    </a:p>
                  </a:txBody>
                  <a:tcPr/>
                </a:tc>
                <a:tc hMerge="1">
                  <a:txBody>
                    <a:bodyPr/>
                    <a:lstStyle/>
                    <a:p>
                      <a:endParaRPr lang="en-ZA"/>
                    </a:p>
                  </a:txBody>
                  <a:tcPr/>
                </a:tc>
                <a:tc hMerge="1">
                  <a:txBody>
                    <a:bodyPr/>
                    <a:lstStyle/>
                    <a:p>
                      <a:endParaRPr lang="en-ZA"/>
                    </a:p>
                  </a:txBody>
                  <a:tcPr/>
                </a:tc>
                <a:tc>
                  <a:txBody>
                    <a:bodyPr/>
                    <a:lstStyle/>
                    <a:p>
                      <a:r>
                        <a:rPr lang="en-US" sz="11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ZA"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6189" marR="661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04449744"/>
                  </a:ext>
                </a:extLst>
              </a:tr>
            </a:tbl>
          </a:graphicData>
        </a:graphic>
      </p:graphicFrame>
    </p:spTree>
    <p:extLst>
      <p:ext uri="{BB962C8B-B14F-4D97-AF65-F5344CB8AC3E}">
        <p14:creationId xmlns:p14="http://schemas.microsoft.com/office/powerpoint/2010/main" val="372630926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sz="4000" b="1" i="1" dirty="0">
                <a:solidFill>
                  <a:schemeClr val="dk1"/>
                </a:solidFill>
                <a:latin typeface="Century Gothic"/>
                <a:ea typeface="Century Gothic"/>
                <a:cs typeface="Century Gothic"/>
                <a:sym typeface="Century Gothic"/>
              </a:rPr>
              <a:t>7.	THE GIFT OF COMPASSION</a:t>
            </a: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200" b="1" i="1" dirty="0">
                <a:solidFill>
                  <a:schemeClr val="dk1"/>
                </a:solidFill>
                <a:latin typeface="Century Gothic"/>
                <a:ea typeface="Century Gothic"/>
                <a:cs typeface="Century Gothic"/>
                <a:sym typeface="Century Gothic"/>
              </a:rPr>
              <a:t>Typical problem areas of the gift of compassion:</a:t>
            </a:r>
          </a:p>
          <a:p>
            <a:pPr marL="0" lvl="0" indent="0">
              <a:spcBef>
                <a:spcPts val="0"/>
              </a:spcBef>
              <a:buClr>
                <a:srgbClr val="31B6FD"/>
              </a:buClr>
              <a:buSzPts val="3000"/>
              <a:buNone/>
            </a:pPr>
            <a:endParaRPr lang="en-GB" sz="3200" b="1"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200" i="1" dirty="0">
                <a:solidFill>
                  <a:schemeClr val="dk1"/>
                </a:solidFill>
                <a:latin typeface="Century Gothic"/>
                <a:ea typeface="Century Gothic"/>
                <a:cs typeface="Century Gothic"/>
                <a:sym typeface="Century Gothic"/>
              </a:rPr>
              <a:t>1.	Tends to be indecisive.</a:t>
            </a:r>
          </a:p>
          <a:p>
            <a:pPr marL="0" lvl="0" indent="0">
              <a:spcBef>
                <a:spcPts val="0"/>
              </a:spcBef>
              <a:buClr>
                <a:srgbClr val="31B6FD"/>
              </a:buClr>
              <a:buSzPts val="3000"/>
              <a:buNone/>
            </a:pPr>
            <a:r>
              <a:rPr lang="en-GB" sz="3200" i="1" dirty="0">
                <a:solidFill>
                  <a:schemeClr val="dk1"/>
                </a:solidFill>
                <a:latin typeface="Century Gothic"/>
                <a:ea typeface="Century Gothic"/>
                <a:cs typeface="Century Gothic"/>
                <a:sym typeface="Century Gothic"/>
              </a:rPr>
              <a:t>2.	Is often prone to take up another person’s 	offense.</a:t>
            </a:r>
          </a:p>
          <a:p>
            <a:pPr marL="0" lvl="0" indent="0">
              <a:spcBef>
                <a:spcPts val="0"/>
              </a:spcBef>
              <a:buClr>
                <a:srgbClr val="31B6FD"/>
              </a:buClr>
              <a:buSzPts val="3000"/>
              <a:buNone/>
            </a:pPr>
            <a:r>
              <a:rPr lang="en-GB" sz="3200" i="1" dirty="0">
                <a:solidFill>
                  <a:schemeClr val="dk1"/>
                </a:solidFill>
                <a:latin typeface="Century Gothic"/>
                <a:ea typeface="Century Gothic"/>
                <a:cs typeface="Century Gothic"/>
                <a:sym typeface="Century Gothic"/>
              </a:rPr>
              <a:t>3.	Is easily hurt by others.</a:t>
            </a:r>
          </a:p>
          <a:p>
            <a:pPr marL="0" lvl="0" indent="0">
              <a:spcBef>
                <a:spcPts val="0"/>
              </a:spcBef>
              <a:buClr>
                <a:srgbClr val="31B6FD"/>
              </a:buClr>
              <a:buSzPts val="3000"/>
              <a:buNone/>
            </a:pPr>
            <a:r>
              <a:rPr lang="en-GB" sz="3200" i="1" dirty="0">
                <a:solidFill>
                  <a:schemeClr val="dk1"/>
                </a:solidFill>
                <a:latin typeface="Century Gothic"/>
                <a:ea typeface="Century Gothic"/>
                <a:cs typeface="Century Gothic"/>
                <a:sym typeface="Century Gothic"/>
              </a:rPr>
              <a:t>4.	Empathizes too much with the suffering of others.</a:t>
            </a:r>
          </a:p>
          <a:p>
            <a:pPr marL="0" lvl="0" indent="0">
              <a:spcBef>
                <a:spcPts val="0"/>
              </a:spcBef>
              <a:buClr>
                <a:srgbClr val="31B6FD"/>
              </a:buClr>
              <a:buSzPts val="3000"/>
              <a:buNone/>
            </a:pPr>
            <a:r>
              <a:rPr lang="en-GB" sz="3200" i="1" dirty="0">
                <a:solidFill>
                  <a:schemeClr val="dk1"/>
                </a:solidFill>
                <a:latin typeface="Century Gothic"/>
                <a:ea typeface="Century Gothic"/>
                <a:cs typeface="Century Gothic"/>
                <a:sym typeface="Century Gothic"/>
              </a:rPr>
              <a:t>5.	Affectionate nature is often misinterpreted by the 	opposite sex.</a:t>
            </a:r>
          </a:p>
          <a:p>
            <a:pPr marL="0" lvl="0" indent="0">
              <a:spcBef>
                <a:spcPts val="0"/>
              </a:spcBef>
              <a:buClr>
                <a:srgbClr val="31B6FD"/>
              </a:buClr>
              <a:buSzPts val="3000"/>
              <a:buNone/>
            </a:pPr>
            <a:endParaRPr lang="en-GB"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3"/>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11980269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sz="4000" b="1" i="1" dirty="0">
                <a:solidFill>
                  <a:schemeClr val="dk1"/>
                </a:solidFill>
                <a:latin typeface="Century Gothic"/>
                <a:ea typeface="Century Gothic"/>
                <a:cs typeface="Century Gothic"/>
                <a:sym typeface="Century Gothic"/>
              </a:rPr>
              <a:t>SLOT OPMERKINGS.</a:t>
            </a: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b="1"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200" b="1" i="1" dirty="0">
                <a:solidFill>
                  <a:schemeClr val="dk1"/>
                </a:solidFill>
                <a:latin typeface="Century Gothic"/>
                <a:ea typeface="Century Gothic"/>
                <a:cs typeface="Century Gothic"/>
                <a:sym typeface="Century Gothic"/>
              </a:rPr>
              <a:t>#1, </a:t>
            </a:r>
            <a:r>
              <a:rPr lang="nl-NL" sz="3200" i="1" dirty="0">
                <a:solidFill>
                  <a:schemeClr val="dk1"/>
                </a:solidFill>
                <a:latin typeface="Century Gothic"/>
                <a:ea typeface="Century Gothic"/>
                <a:cs typeface="Century Gothic"/>
                <a:sym typeface="Century Gothic"/>
              </a:rPr>
              <a:t>SLEGS JESUS het in die PERFEKTE &amp; VOLLEDIGE UITDRUKKING van al die MOTIVERINGS GAWES gewandel. As jy Jesus se LEWE in die EVANGELIES gaan bestudeer sal jy sien Hy was dit ALLES.</a:t>
            </a:r>
            <a:endParaRPr lang="en-GB"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3"/>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4541566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sz="4000" b="1" i="1" dirty="0">
                <a:solidFill>
                  <a:schemeClr val="dk1"/>
                </a:solidFill>
                <a:latin typeface="Century Gothic"/>
                <a:ea typeface="Century Gothic"/>
                <a:cs typeface="Century Gothic"/>
                <a:sym typeface="Century Gothic"/>
              </a:rPr>
              <a:t>SLOT OPMERKINGS.</a:t>
            </a: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b="1"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200" b="1" i="1" dirty="0">
                <a:solidFill>
                  <a:schemeClr val="dk1"/>
                </a:solidFill>
                <a:latin typeface="Century Gothic"/>
                <a:ea typeface="Century Gothic"/>
                <a:cs typeface="Century Gothic"/>
                <a:sym typeface="Century Gothic"/>
              </a:rPr>
              <a:t>#2, </a:t>
            </a:r>
            <a:r>
              <a:rPr lang="nl-NL" sz="3200" i="1" dirty="0">
                <a:solidFill>
                  <a:schemeClr val="dk1"/>
                </a:solidFill>
                <a:latin typeface="Century Gothic"/>
                <a:ea typeface="Century Gothic"/>
                <a:cs typeface="Century Gothic"/>
                <a:sym typeface="Century Gothic"/>
              </a:rPr>
              <a:t>Jou EERSTE &amp; TWEEDE HOOGSTE GAWES vorm ‘n EENHEID en jou DERDE een is ONDERSTEUNEND tot daai KOMBINASIE veral as OMSTANDIGHEDE dit vereis.</a:t>
            </a:r>
            <a:endParaRPr lang="en-GB"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3"/>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68137995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sz="4000" b="1" i="1" dirty="0">
                <a:solidFill>
                  <a:schemeClr val="dk1"/>
                </a:solidFill>
                <a:latin typeface="Century Gothic"/>
                <a:ea typeface="Century Gothic"/>
                <a:cs typeface="Century Gothic"/>
                <a:sym typeface="Century Gothic"/>
              </a:rPr>
              <a:t>SLOT OPMERKINGS.</a:t>
            </a: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b="1"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200" b="1" i="1" dirty="0">
                <a:solidFill>
                  <a:schemeClr val="dk1"/>
                </a:solidFill>
                <a:latin typeface="Century Gothic"/>
                <a:ea typeface="Century Gothic"/>
                <a:cs typeface="Century Gothic"/>
                <a:sym typeface="Century Gothic"/>
              </a:rPr>
              <a:t>#3, </a:t>
            </a:r>
            <a:r>
              <a:rPr lang="nl-NL" sz="3200" i="1" dirty="0">
                <a:solidFill>
                  <a:schemeClr val="dk1"/>
                </a:solidFill>
                <a:latin typeface="Century Gothic"/>
                <a:ea typeface="Century Gothic"/>
                <a:cs typeface="Century Gothic"/>
                <a:sym typeface="Century Gothic"/>
              </a:rPr>
              <a:t>Die MOTIVERINGS GAWES is nie die BEGIN &amp; EINDE van PERSOONLIKHEID nie, MENSLIKE GEDRAG is ongelukkig baie meer KOMPLEKS as dit, daar’s baie ander FAKTORE wat ‘n ROL kan speel, maar hierdie is ‘n groot stuk INSIG in hoe God mense SAAMGESTEL het, hoe Hy ons MOTIVEER en hoe ons dan FUNKSIONEER &amp; BEDIEN.</a:t>
            </a:r>
            <a:endParaRPr lang="en-GB"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3"/>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15297855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sz="4000" b="1" i="1" dirty="0">
                <a:solidFill>
                  <a:schemeClr val="dk1"/>
                </a:solidFill>
                <a:latin typeface="Century Gothic"/>
                <a:ea typeface="Century Gothic"/>
                <a:cs typeface="Century Gothic"/>
                <a:sym typeface="Century Gothic"/>
              </a:rPr>
              <a:t>SLOT OPMERKINGS.</a:t>
            </a: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b="1"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200" b="1" i="1" dirty="0">
                <a:solidFill>
                  <a:schemeClr val="dk1"/>
                </a:solidFill>
                <a:latin typeface="Century Gothic"/>
                <a:ea typeface="Century Gothic"/>
                <a:cs typeface="Century Gothic"/>
                <a:sym typeface="Century Gothic"/>
              </a:rPr>
              <a:t>#4, </a:t>
            </a:r>
            <a:r>
              <a:rPr lang="nl-NL" sz="3200" i="1" dirty="0">
                <a:solidFill>
                  <a:schemeClr val="dk1"/>
                </a:solidFill>
                <a:latin typeface="Century Gothic"/>
                <a:ea typeface="Century Gothic"/>
                <a:cs typeface="Century Gothic"/>
                <a:sym typeface="Century Gothic"/>
              </a:rPr>
              <a:t>Dis reg om te FOKUS op jou STERKSTE GAWES, maw LEEF jou PROFIEL uit, word BETER daarin &amp; GENIET dit, maar moenie jou SWAKSTE of LAAGSTE GAWES nog LAER AFDRUK nie, werk daaraan &amp; probeer dit VERBETER.</a:t>
            </a:r>
            <a:endParaRPr lang="en-GB"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3"/>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93174188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sz="4000" b="1" i="1" dirty="0">
                <a:solidFill>
                  <a:schemeClr val="dk1"/>
                </a:solidFill>
                <a:latin typeface="Century Gothic"/>
                <a:ea typeface="Century Gothic"/>
                <a:cs typeface="Century Gothic"/>
                <a:sym typeface="Century Gothic"/>
              </a:rPr>
              <a:t>SLOT OPMERKINGS.</a:t>
            </a: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b="1"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200" b="1" i="1" dirty="0">
                <a:solidFill>
                  <a:schemeClr val="dk1"/>
                </a:solidFill>
                <a:latin typeface="Century Gothic"/>
                <a:ea typeface="Century Gothic"/>
                <a:cs typeface="Century Gothic"/>
                <a:sym typeface="Century Gothic"/>
              </a:rPr>
              <a:t>#5, </a:t>
            </a:r>
            <a:r>
              <a:rPr lang="nl-NL" sz="3200" i="1" dirty="0">
                <a:solidFill>
                  <a:schemeClr val="dk1"/>
                </a:solidFill>
                <a:latin typeface="Century Gothic"/>
                <a:ea typeface="Century Gothic"/>
                <a:cs typeface="Century Gothic"/>
                <a:sym typeface="Century Gothic"/>
              </a:rPr>
              <a:t>Moet nooit dat KENNIS van jou MOTIVERINGS GAWES jou verhinder om in ander areas te BEDIEN of te DIEN nie, veral nie as die OMSTANDIGHEDE dit vra nie.</a:t>
            </a:r>
            <a:endParaRPr lang="en-GB"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3"/>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492654499"/>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sz="4000" b="1" i="1" dirty="0">
                <a:solidFill>
                  <a:schemeClr val="dk1"/>
                </a:solidFill>
                <a:latin typeface="Century Gothic"/>
                <a:ea typeface="Century Gothic"/>
                <a:cs typeface="Century Gothic"/>
                <a:sym typeface="Century Gothic"/>
              </a:rPr>
              <a:t>SLOT OPMERKINGS.</a:t>
            </a: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b="1"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200" b="1" i="1" dirty="0">
                <a:solidFill>
                  <a:schemeClr val="dk1"/>
                </a:solidFill>
                <a:latin typeface="Century Gothic"/>
                <a:ea typeface="Century Gothic"/>
                <a:cs typeface="Century Gothic"/>
                <a:sym typeface="Century Gothic"/>
              </a:rPr>
              <a:t>#6, </a:t>
            </a:r>
            <a:r>
              <a:rPr lang="nl-NL" sz="3200" i="1" dirty="0">
                <a:solidFill>
                  <a:schemeClr val="dk1"/>
                </a:solidFill>
                <a:latin typeface="Century Gothic"/>
                <a:ea typeface="Century Gothic"/>
                <a:cs typeface="Century Gothic"/>
                <a:sym typeface="Century Gothic"/>
              </a:rPr>
              <a:t>Die MOTIVERINGS GAWES moet nie VERWAR word met die BEDIENINGS GAWES nie, want elke BEDIENINGS GAWE het ‘n EKWIVALENTE MOTIVERINGS GAWE wat RAAKVLAKKE &amp; OOREENKOMSTE het, maar glad nie DIESELFDE GAWE is nie.</a:t>
            </a:r>
            <a:endParaRPr lang="en-GB"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3"/>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50876227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19-08-25 Philippians - Epistle of Joy IV" id="{1D3B2CA8-103D-1A45-9131-56EE6DB0AA22}" vid="{21D02281-4C00-6946-9E26-000BA019ADD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1606</TotalTime>
  <Words>880</Words>
  <Application>Microsoft Office PowerPoint</Application>
  <PresentationFormat>Widescreen</PresentationFormat>
  <Paragraphs>276</Paragraphs>
  <Slides>12</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Light</vt:lpstr>
      <vt:lpstr>Century Gothic</vt:lpstr>
      <vt:lpstr>Symbol</vt:lpstr>
      <vt:lpstr>Office Theme</vt:lpstr>
      <vt:lpstr>Motiverings Gawes VII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Motiverings Gawes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HEBREWS   GOING ALL THE WAY ON THE WAY I</dc:title>
  <dc:creator>Jamandus Lotz</dc:creator>
  <cp:lastModifiedBy>Jamandus Lotz</cp:lastModifiedBy>
  <cp:revision>128</cp:revision>
  <dcterms:created xsi:type="dcterms:W3CDTF">2020-05-26T13:44:35Z</dcterms:created>
  <dcterms:modified xsi:type="dcterms:W3CDTF">2021-09-02T18:52:04Z</dcterms:modified>
  <cp:contentStatus/>
</cp:coreProperties>
</file>