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817" r:id="rId3"/>
    <p:sldId id="848" r:id="rId4"/>
    <p:sldId id="820" r:id="rId5"/>
    <p:sldId id="850" r:id="rId6"/>
    <p:sldId id="849" r:id="rId7"/>
    <p:sldId id="851" r:id="rId8"/>
    <p:sldId id="852" r:id="rId9"/>
    <p:sldId id="853" r:id="rId10"/>
    <p:sldId id="854" r:id="rId11"/>
    <p:sldId id="855" r:id="rId12"/>
    <p:sldId id="856" r:id="rId13"/>
    <p:sldId id="857" r:id="rId14"/>
    <p:sldId id="858" r:id="rId15"/>
    <p:sldId id="859" r:id="rId16"/>
    <p:sldId id="860" r:id="rId17"/>
    <p:sldId id="861" r:id="rId18"/>
    <p:sldId id="862" r:id="rId19"/>
    <p:sldId id="863" r:id="rId20"/>
    <p:sldId id="864" r:id="rId21"/>
    <p:sldId id="865" r:id="rId22"/>
    <p:sldId id="866" r:id="rId23"/>
    <p:sldId id="867" r:id="rId24"/>
    <p:sldId id="868" r:id="rId25"/>
    <p:sldId id="869" r:id="rId26"/>
    <p:sldId id="870" r:id="rId27"/>
    <p:sldId id="871" r:id="rId28"/>
    <p:sldId id="872" r:id="rId29"/>
    <p:sldId id="873" r:id="rId30"/>
    <p:sldId id="874" r:id="rId31"/>
    <p:sldId id="875" r:id="rId32"/>
    <p:sldId id="84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1" autoAdjust="0"/>
    <p:restoredTop sz="87345"/>
  </p:normalViewPr>
  <p:slideViewPr>
    <p:cSldViewPr snapToGrid="0" snapToObjects="1">
      <p:cViewPr varScale="1">
        <p:scale>
          <a:sx n="99" d="100"/>
          <a:sy n="99" d="100"/>
        </p:scale>
        <p:origin x="1128"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10/16/2021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993915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572227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367587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559120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42080255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9757211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914812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862332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959443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045326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7726345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703625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1394448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25735350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3138431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715003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5700481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555556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710922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10271540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40719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4462861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9394120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0040836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3436796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880027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353178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484223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07441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05417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24806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10/16/2021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10/16/2021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568917" y="454794"/>
            <a:ext cx="8881499" cy="4023360"/>
          </a:xfrm>
          <a:prstGeom prst="rect">
            <a:avLst/>
          </a:prstGeom>
        </p:spPr>
        <p:txBody>
          <a:bodyPr>
            <a:noAutofit/>
          </a:bodyPr>
          <a:lstStyle/>
          <a:p>
            <a:pPr lvl="0">
              <a:lnSpc>
                <a:spcPct val="100000"/>
              </a:lnSpc>
              <a:spcBef>
                <a:spcPts val="0"/>
              </a:spcBef>
            </a:pPr>
            <a:r>
              <a:rPr kumimoji="0" lang="en-GB" sz="78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COLOSSIANS - CHRIST SUPREME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843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‘Hy is die Beeld van die onsienlike God, die Eersgeborene van die hele skepping; want in Hom is alle dinge geskape wat in die hemele en op die aarde is, wat sienlik en onsienlik is, trone sowel as heerskappye en owerhede en magte - alle dinge is deur Hom en tot Hom geskape. En Hy is voor alle dinge, en in Hom hou alle dinge stand. En Hy is die Hoof van die liggaam, naamlik die gemeente; Hy wat die begin is, die Eersgeborene uit die dode, sodat Hy in alles die eerste kan wees.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08363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dit het die Vader behaag dat in Hom die ganse volheid sou woon en dat Hy deur Hom alles met Homself sou versoen nadat Hy vrede gemaak het deur die bloed van sy kruis - ek sê deur Hom - die dinge op die aarde sowel as die dinge in die hemele.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6991711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Ook julle wat vroeër vervreemd was en vyandig gesind deur die bose werke, het Hy nou versoen in die liggaam van sy vlees deur die dood, om julle heilig en sonder gebrek en onberispelik voor Hom te stel; as julle ten minste gegrond en vas bly in die geloof en julle nie laat afbring van die hoop van die evangelie nie, wat julle gehoor het en wat verkondig is in die ganse mensdom onder die hemel, waarvan ek, Paulus, ‘n dienaar geword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5555323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‘Nou verbly ek my in my lyding vir julle en vul in my vlees aan die oorblyfsels van die verdrukking van Christus vir sy liggaam, wat die gemeente is; waarvan ek ‘n dienaar geword het volgens die bediening van God wat aan my gegee is in julle belang, om die woord van God te vervul, naamlik die verborgenheid wat van die eeue en geslagte af verborge was, maar nou geopenbaar is aan sy heiliges,…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130081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‘…aan wie God wou bekend maak wat die rykdom van die heerlikheid van hierdie verborgenheid onder die heidene is, dit is Christus onder julle, die hoop van die heerlikheid.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588493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Hom verkondig ons, terwyl ons elke mens vermaan en elke mens in alle wysheid onderrig, om elke mens volmaak in Christus Jesus voor te stel; waarvoor ek arbei en stry volgens sy werking wat in my werk met krag.’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825984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6826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‘Want ek wil hê dat julle moet weet wat ‘n groot stryd ek oor julle het, en oor die wat in Laodicéa is en almal wat my aangesig in die vlees nie gesien het nie, dat hulle harte vertroos mag word, deurdat hulle saamgevoeg word in die liefde en tot alle rykdom van die volle versekerdheid van insig, om die verborgenheid te leer ken van God en die Vader en van Christus, in wie al die skatte van wysheid en kennis verborge is. Dit sê ek, sodat niemand julle mag verlei met drogredes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968275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al is ek ook na die vlees afwesig, tog is ek by julle in die gees, en ek verbly my om julle goeie orde te sien en die vastigheid van julle geloof in Christus.’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5199372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‘Soos julle dan Christus Jesus, die Here, aangeneem het, wandel so in Hom, gewortel en opgebou in Hom en bevestig in die geloof, soos julle geleer is, terwyl julle daarin oorvloedig is in danksegging.’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1268664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‘Pas op dat niemand julle as ‘n buit wegvoer deur die wysbegeerte en nietige misleiding nie, volgens die oorlewering van die mense, volgens die eerste beginsels van die wêreld en nie volgens Christus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735715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In Colossians Christ is at the centre and circumference of all that exists, exactly where He belongs. He is the exact revelation and representation of the Father. He is Lord in creation, the Church and salvation. The Supreme </a:t>
            </a:r>
            <a:r>
              <a:rPr lang="en-GB" sz="3600" i="1" dirty="0" err="1">
                <a:solidFill>
                  <a:schemeClr val="dk1"/>
                </a:solidFill>
                <a:latin typeface="Century Gothic"/>
                <a:ea typeface="Century Gothic"/>
                <a:cs typeface="Century Gothic"/>
                <a:sym typeface="Century Gothic"/>
              </a:rPr>
              <a:t>Sustainer</a:t>
            </a:r>
            <a:r>
              <a:rPr lang="en-GB" sz="3600" i="1" dirty="0">
                <a:solidFill>
                  <a:schemeClr val="dk1"/>
                </a:solidFill>
                <a:latin typeface="Century Gothic"/>
                <a:ea typeface="Century Gothic"/>
                <a:cs typeface="Century Gothic"/>
                <a:sym typeface="Century Gothic"/>
              </a:rPr>
              <a:t> of all things is also Sufficient </a:t>
            </a:r>
            <a:r>
              <a:rPr lang="en-GB" sz="3600" i="1" dirty="0" err="1">
                <a:solidFill>
                  <a:schemeClr val="dk1"/>
                </a:solidFill>
                <a:latin typeface="Century Gothic"/>
                <a:ea typeface="Century Gothic"/>
                <a:cs typeface="Century Gothic"/>
                <a:sym typeface="Century Gothic"/>
              </a:rPr>
              <a:t>Savior</a:t>
            </a:r>
            <a:r>
              <a:rPr lang="en-GB" sz="3600" i="1" dirty="0">
                <a:solidFill>
                  <a:schemeClr val="dk1"/>
                </a:solidFill>
                <a:latin typeface="Century Gothic"/>
                <a:ea typeface="Century Gothic"/>
                <a:cs typeface="Century Gothic"/>
                <a:sym typeface="Century Gothic"/>
              </a:rPr>
              <a:t> for all people.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7" name="Title 2">
            <a:extLst>
              <a:ext uri="{FF2B5EF4-FFF2-40B4-BE49-F238E27FC236}">
                <a16:creationId xmlns:a16="http://schemas.microsoft.com/office/drawing/2014/main" id="{7C67C765-1A9F-45F8-86A3-697DF6D3D485}"/>
              </a:ext>
            </a:extLst>
          </p:cNvPr>
          <p:cNvSpPr txBox="1">
            <a:spLocks/>
          </p:cNvSpPr>
          <p:nvPr/>
        </p:nvSpPr>
        <p:spPr>
          <a:xfrm>
            <a:off x="2133600" y="4998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endParaRPr lang="en-US" sz="2400" dirty="0">
              <a:solidFill>
                <a:schemeClr val="dk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7163949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‘Want in Hom woon al die volheid van die Godheid liggaamlik; en julle het die volheid in Hom wat die Hoof is van alle owerheid en mag; in wie julle ook besny is met ‘n besnydenis wat nie met hande verrig word nie, deur die liggaam van die sondige vlees af te lê in die besnydenis van Christus, omdat julle saam met Hom begrawe is in die doop, waarin julle ook saam opgewek is deur die geloof in die werking van God wat Hom uit die dode opgewek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57553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julle, wat dood was deur die misdade en die onbesnedenheid van julle vlees, het Hy saam met Hom lewend gemaak deurdat Hy julle al die misdade vergeef het, en die skuldbrief teen ons, wat met sy insettinge ons vyandig was, uitgedelg en weggeruim het deur dit aan die kruis vas te nael, nadat Hy die owerhede en magte uitgeklee en hulle in die openbaar tentoongestel en daardeur oor hulle getriomfeer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556989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niemand julle dan oordeel in spys of in drank of met betrekking tot ‘n fees of nuwemaan of sabbat nie, wat ‘n skaduwee is van die toekomstige dinge; maar die liggaam behoort aan Christus.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838381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Laat niemand julle van jul prys beroof nie, al sou hy behae hê in nederigheid en verering van die engele en indring in wat hy nie gesien het nie, en sonder oorsaak opgeblase wees deur sy vleeslike gesindheid, en nie vashou aan die Hoof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962385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‘…uit wie die hele liggaam deur die gewrigte en verbindinge ondersteuning ontvang en saamgebind word en so met goddelike groei groot word.’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640407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38430"/>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2:1-23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‘As julle dan saam met Christus die eerste beginsels van die wêreld afgesterf het, waarom is julle, asof julle nog in die wêreld lewe, onderworpe aan insettinge soos: raak nie, smaak nie, roer nie aan nie? - almal dinge wat deur die gebruik bestem is om te vergaan - volgens die gebooie en leringe van mense, wat, alhoewel dit ‘n skyn van wysheid het, in eiesinnige godsdiens en nederigheid en in gestrengheid teen die liggaam, geen waarde het nie, maar strek tot versadiging van die vlees.’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041967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Bible teaches that Jesus is a sevenfold King. He's the King of the Jews, He's the King of Israel, He's the King of Righteousness, the King of the Ages, the King of Heaven, the King of Glory, the King of kings and Lord of lords.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067376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No means of measure can define His limitlessness. No barrier can hinder Him from pouring out His blessing. He's enduringly strong, He's entirely sincere, He's imperially powerful &amp; He's impartially merciful. He's the greatest   phenomenon that has ever crossed the horizon of this world. He's God's Son, He's the sinner's Saviour, He's the Centre-piece of civilisation, He's awesome and He's unique.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895804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He's unprecedented, He's the Miracle of the ages, He's the Supreme of everything good, He's the only One qualified to be an all sufficient Saviour. He supplies strength for the weak, He's available for the deprived, He baptizes and He saves, He heals the sick, He cleanses the lepers, He forgives sinners, He discharges debtors, He defends the people…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52137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He blesses the young, He serves the unfortunate, He regards the aged, He rewards the diligent and He beautifies the meek. He's the Key to knowledge, He's the Well-spring of wisdom, He's the Doorway to deliverance, He's the Pathway of peace, He's the Roadway of righteousness, He's the Highway of holiness, He's the Gateway of glory.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1805844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108124"/>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SUMMARY.</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b="1" i="1" dirty="0">
                <a:solidFill>
                  <a:schemeClr val="tx1"/>
                </a:solidFill>
                <a:latin typeface="Century Gothic"/>
                <a:ea typeface="Century Gothic"/>
                <a:cs typeface="Century Gothic"/>
                <a:sym typeface="Century Gothic"/>
              </a:rPr>
              <a:t>A: SYNCRETISM: Religion of Christianity.</a:t>
            </a: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20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B: SIMPLICITY: Relation to Christ.</a:t>
            </a:r>
          </a:p>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graphicFrame>
        <p:nvGraphicFramePr>
          <p:cNvPr id="7" name="Table 6">
            <a:extLst>
              <a:ext uri="{FF2B5EF4-FFF2-40B4-BE49-F238E27FC236}">
                <a16:creationId xmlns:a16="http://schemas.microsoft.com/office/drawing/2014/main" id="{24B605DF-7C57-4ACF-ADC8-2E968AB0FD6F}"/>
              </a:ext>
            </a:extLst>
          </p:cNvPr>
          <p:cNvGraphicFramePr>
            <a:graphicFrameLocks noGrp="1"/>
          </p:cNvGraphicFramePr>
          <p:nvPr>
            <p:extLst>
              <p:ext uri="{D42A27DB-BD31-4B8C-83A1-F6EECF244321}">
                <p14:modId xmlns:p14="http://schemas.microsoft.com/office/powerpoint/2010/main" val="1944506825"/>
              </p:ext>
            </p:extLst>
          </p:nvPr>
        </p:nvGraphicFramePr>
        <p:xfrm>
          <a:off x="1203157" y="2126060"/>
          <a:ext cx="9837020" cy="914400"/>
        </p:xfrm>
        <a:graphic>
          <a:graphicData uri="http://schemas.openxmlformats.org/drawingml/2006/table">
            <a:tbl>
              <a:tblPr firstRow="1" firstCol="1" lastRow="1" lastCol="1" bandRow="1" bandCol="1"/>
              <a:tblGrid>
                <a:gridCol w="4918510">
                  <a:extLst>
                    <a:ext uri="{9D8B030D-6E8A-4147-A177-3AD203B41FA5}">
                      <a16:colId xmlns:a16="http://schemas.microsoft.com/office/drawing/2014/main" val="3540796863"/>
                    </a:ext>
                  </a:extLst>
                </a:gridCol>
                <a:gridCol w="4918510">
                  <a:extLst>
                    <a:ext uri="{9D8B030D-6E8A-4147-A177-3AD203B41FA5}">
                      <a16:colId xmlns:a16="http://schemas.microsoft.com/office/drawing/2014/main" val="148655399"/>
                    </a:ext>
                  </a:extLst>
                </a:gridCol>
              </a:tblGrid>
              <a:tr h="0">
                <a:tc>
                  <a:txBody>
                    <a:bodyPr/>
                    <a:lstStyle/>
                    <a:p>
                      <a:pPr algn="ctr"/>
                      <a:r>
                        <a:rPr lang="en-GB" sz="2000" dirty="0">
                          <a:effectLst/>
                          <a:latin typeface="Century Gothic" panose="020B0502020202020204" pitchFamily="34" charset="0"/>
                          <a:ea typeface="Times New Roman" panose="02020603050405020304" pitchFamily="18" charset="0"/>
                        </a:rPr>
                        <a:t>1.REDUCED BELIEF</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2. REGULATED BEHAVIOUR</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9504875"/>
                  </a:ext>
                </a:extLst>
              </a:tr>
              <a:tr h="0">
                <a:tc>
                  <a:txBody>
                    <a:bodyPr/>
                    <a:lstStyle/>
                    <a:p>
                      <a:pPr algn="ctr"/>
                      <a:r>
                        <a:rPr lang="en-GB" sz="2000">
                          <a:effectLst/>
                          <a:latin typeface="Century Gothic" panose="020B0502020202020204" pitchFamily="34" charset="0"/>
                          <a:ea typeface="Times New Roman" panose="02020603050405020304" pitchFamily="18" charset="0"/>
                        </a:rPr>
                        <a:t>a) Immanence of God (too high)</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a) Observance of calendar</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4547057"/>
                  </a:ext>
                </a:extLst>
              </a:tr>
              <a:tr h="0">
                <a:tc>
                  <a:txBody>
                    <a:bodyPr/>
                    <a:lstStyle/>
                    <a:p>
                      <a:pPr algn="ctr"/>
                      <a:r>
                        <a:rPr lang="en-GB" sz="2000" dirty="0">
                          <a:effectLst/>
                          <a:latin typeface="Century Gothic" panose="020B0502020202020204" pitchFamily="34" charset="0"/>
                          <a:ea typeface="Times New Roman" panose="02020603050405020304" pitchFamily="18" charset="0"/>
                        </a:rPr>
                        <a:t>b) Pre-eminence of Christ (too low)</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b) Abstinence of body</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8979406"/>
                  </a:ext>
                </a:extLst>
              </a:tr>
            </a:tbl>
          </a:graphicData>
        </a:graphic>
      </p:graphicFrame>
      <p:graphicFrame>
        <p:nvGraphicFramePr>
          <p:cNvPr id="9" name="Table 8">
            <a:extLst>
              <a:ext uri="{FF2B5EF4-FFF2-40B4-BE49-F238E27FC236}">
                <a16:creationId xmlns:a16="http://schemas.microsoft.com/office/drawing/2014/main" id="{B53BD021-9515-4C86-9820-206107DCD5CE}"/>
              </a:ext>
            </a:extLst>
          </p:cNvPr>
          <p:cNvGraphicFramePr>
            <a:graphicFrameLocks noGrp="1"/>
          </p:cNvGraphicFramePr>
          <p:nvPr>
            <p:extLst>
              <p:ext uri="{D42A27DB-BD31-4B8C-83A1-F6EECF244321}">
                <p14:modId xmlns:p14="http://schemas.microsoft.com/office/powerpoint/2010/main" val="125539481"/>
              </p:ext>
            </p:extLst>
          </p:nvPr>
        </p:nvGraphicFramePr>
        <p:xfrm>
          <a:off x="1218819" y="4049687"/>
          <a:ext cx="9837020" cy="2438400"/>
        </p:xfrm>
        <a:graphic>
          <a:graphicData uri="http://schemas.openxmlformats.org/drawingml/2006/table">
            <a:tbl>
              <a:tblPr firstRow="1" firstCol="1" lastRow="1" lastCol="1" bandRow="1" bandCol="1"/>
              <a:tblGrid>
                <a:gridCol w="4918510">
                  <a:extLst>
                    <a:ext uri="{9D8B030D-6E8A-4147-A177-3AD203B41FA5}">
                      <a16:colId xmlns:a16="http://schemas.microsoft.com/office/drawing/2014/main" val="3304097811"/>
                    </a:ext>
                  </a:extLst>
                </a:gridCol>
                <a:gridCol w="4918510">
                  <a:extLst>
                    <a:ext uri="{9D8B030D-6E8A-4147-A177-3AD203B41FA5}">
                      <a16:colId xmlns:a16="http://schemas.microsoft.com/office/drawing/2014/main" val="4161705685"/>
                    </a:ext>
                  </a:extLst>
                </a:gridCol>
              </a:tblGrid>
              <a:tr h="0">
                <a:tc>
                  <a:txBody>
                    <a:bodyPr/>
                    <a:lstStyle/>
                    <a:p>
                      <a:pPr algn="ctr"/>
                      <a:r>
                        <a:rPr lang="en-GB" sz="2000" dirty="0">
                          <a:effectLst/>
                          <a:latin typeface="Century Gothic" panose="020B0502020202020204" pitchFamily="34" charset="0"/>
                          <a:ea typeface="Times New Roman" panose="02020603050405020304" pitchFamily="18" charset="0"/>
                        </a:rPr>
                        <a:t>1. ALL DIVINE FULNESS IN THE ETERNAL CHRIST.</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a:effectLst/>
                          <a:latin typeface="Century Gothic" panose="020B0502020202020204" pitchFamily="34" charset="0"/>
                          <a:ea typeface="Times New Roman" panose="02020603050405020304" pitchFamily="18" charset="0"/>
                        </a:rPr>
                        <a:t>2. ALL HUMAN FOCUS ON THE EXALTED CHRIST.</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548218"/>
                  </a:ext>
                </a:extLst>
              </a:tr>
              <a:tr h="0">
                <a:tc>
                  <a:txBody>
                    <a:bodyPr/>
                    <a:lstStyle/>
                    <a:p>
                      <a:pPr algn="ctr"/>
                      <a:r>
                        <a:rPr lang="en-GB" sz="2000" dirty="0">
                          <a:effectLst/>
                          <a:latin typeface="Century Gothic" panose="020B0502020202020204" pitchFamily="34" charset="0"/>
                          <a:ea typeface="Times New Roman" panose="02020603050405020304" pitchFamily="18" charset="0"/>
                        </a:rPr>
                        <a:t>a) CREATOR of the universe</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a:effectLst/>
                          <a:latin typeface="Century Gothic" panose="020B0502020202020204" pitchFamily="34" charset="0"/>
                          <a:ea typeface="Times New Roman" panose="02020603050405020304" pitchFamily="18" charset="0"/>
                        </a:rPr>
                        <a:t>a) PURITY in the passions</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8767471"/>
                  </a:ext>
                </a:extLst>
              </a:tr>
              <a:tr h="0">
                <a:tc>
                  <a:txBody>
                    <a:bodyPr/>
                    <a:lstStyle/>
                    <a:p>
                      <a:pPr algn="ctr"/>
                      <a:r>
                        <a:rPr lang="en-GB" sz="2000">
                          <a:effectLst/>
                          <a:latin typeface="Century Gothic" panose="020B0502020202020204" pitchFamily="34" charset="0"/>
                          <a:ea typeface="Times New Roman" panose="02020603050405020304" pitchFamily="18" charset="0"/>
                        </a:rPr>
                        <a:t>b) CONQUEROR of the powers</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b) CHARITY in the Church</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3009567"/>
                  </a:ext>
                </a:extLst>
              </a:tr>
              <a:tr h="0">
                <a:tc>
                  <a:txBody>
                    <a:bodyPr/>
                    <a:lstStyle/>
                    <a:p>
                      <a:pPr algn="ctr"/>
                      <a:r>
                        <a:rPr lang="en-GB" sz="2000">
                          <a:effectLst/>
                          <a:latin typeface="Century Gothic" panose="020B0502020202020204" pitchFamily="34" charset="0"/>
                          <a:ea typeface="Times New Roman" panose="02020603050405020304" pitchFamily="18" charset="0"/>
                        </a:rPr>
                        <a:t>c) CONTROLLER of the Church</a:t>
                      </a:r>
                      <a:endParaRPr lang="en-Z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2000" dirty="0">
                          <a:effectLst/>
                          <a:latin typeface="Century Gothic" panose="020B0502020202020204" pitchFamily="34" charset="0"/>
                          <a:ea typeface="Times New Roman" panose="02020603050405020304" pitchFamily="18" charset="0"/>
                        </a:rPr>
                        <a:t>c) HARMONY in the home</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 Wives/Husbands</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II Children/Parents</a:t>
                      </a:r>
                      <a:endParaRPr lang="en-ZA" sz="1800" dirty="0">
                        <a:effectLst/>
                        <a:latin typeface="Times New Roman" panose="02020603050405020304" pitchFamily="18" charset="0"/>
                        <a:ea typeface="Times New Roman" panose="02020603050405020304" pitchFamily="18" charset="0"/>
                      </a:endParaRPr>
                    </a:p>
                    <a:p>
                      <a:pPr algn="ctr"/>
                      <a:r>
                        <a:rPr lang="en-GB" sz="2000" dirty="0">
                          <a:effectLst/>
                          <a:latin typeface="Century Gothic" panose="020B0502020202020204" pitchFamily="34" charset="0"/>
                          <a:ea typeface="Times New Roman" panose="02020603050405020304" pitchFamily="18" charset="0"/>
                        </a:rPr>
                        <a:t>III Employers/Employees</a:t>
                      </a:r>
                      <a:endParaRPr lang="en-Z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2096987"/>
                  </a:ext>
                </a:extLst>
              </a:tr>
            </a:tbl>
          </a:graphicData>
        </a:graphic>
      </p:graphicFrame>
    </p:spTree>
    <p:extLst>
      <p:ext uri="{BB962C8B-B14F-4D97-AF65-F5344CB8AC3E}">
        <p14:creationId xmlns:p14="http://schemas.microsoft.com/office/powerpoint/2010/main" val="11694066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His office is manifold, His promise is sure, His life is matchless, His goodness is limitless, His mercy is everlasting, His love never changes, His Word is enough, His grace is sufficient, His reign is righteous, His yoke is easy and His burden is light. He’s the Way, the Truth and the Life. He's indescribable and He's incomprehensible.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939914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COLOSSIANS - CHRIST SUPREME II</a:t>
            </a: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40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You can't outlive Him and you can't truly live without Him. The Pharisees couldn't stand Him but they found out they couldn't stop Him. Pilate couldn't  find any fault in Him and the  witnesses  couldn't  get their testimonies  to agree. Herod couldn't kill Him, death couldn't have Him and the grave couldn't hold Him. He is the King and to Him be the kingdom, the power and the glory forever and ever.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8352672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568917" y="454794"/>
            <a:ext cx="8881499" cy="4023360"/>
          </a:xfrm>
          <a:prstGeom prst="rect">
            <a:avLst/>
          </a:prstGeom>
        </p:spPr>
        <p:txBody>
          <a:bodyPr>
            <a:noAutofit/>
          </a:bodyPr>
          <a:lstStyle/>
          <a:p>
            <a:pPr lvl="0">
              <a:lnSpc>
                <a:spcPct val="100000"/>
              </a:lnSpc>
              <a:spcBef>
                <a:spcPts val="0"/>
              </a:spcBef>
            </a:pPr>
            <a:r>
              <a:rPr kumimoji="0" lang="en-GB" sz="78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COLOSSIANS - CHRIST SUPREME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86026733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‘Paulus, ‘n apostel van Jesus Christus deur die wil van God, en die broeder Timótheüs, aan die heilige en gelowige broeders in Christus wat in Kolosse is: Genade vir julle en vrede van God onse Vader en die Here Jesus Christus!’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910721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‘Ons dank die God en Vader van onse Here Jesus Christus altyd as ons vir julle bid, omdat ons gehoor het van julle geloof in Christus Jesus en julle liefde tot al die heiliges, vanweë die hoop wat vir julle weggelê is in die hemele, waarvan julle vroeër gehoor het deur die woord van die waarheid van die evangelie, </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93169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julle sowel as die hele wêreld bereik het; en dit dra vrug, net soos onder julle ook, van die dag af dat julle dit gehoor het en die genade van God in waarheid leer ken het; soos julle ook geleer het van Épafras, ons geliefde mededienskneg, wat ‘n getroue dienaar van Christus vir julle is, wat ook julle liefde in die Gees aan ons te kenne gegee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631464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hou ons ook nie op nie, van die dag af dat ons dit gehoor het, om vir julle te bid en te vra dat julle vervul mag word met die kennis van sy wil in alle wysheid en geestelike insig, sodat julle waardiglik voor die Here mag wandel…’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863518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‘sodat julle waardiglik voor die Here mag wandel om Hom in alles te behaag en julle in elke goeie werk vrug mag dra en in die kennis van God mag groei, en met alle krag bekragtig word volgens die mag van sy heerlikheid tot alle lydsaamheid…’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4935975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Kolossense 1:1-29</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lankmoedigheid met blydskap, en die Vader mag dank wat ons bekwaam gemaak het om deel te hê aan die erfdeel van die heiliges in die lig - Hy wat ons verlos het uit die mag van die duisternis en oorgebring het in die koninkryk van die Seun van sy liefde, in wie ons die verlossing het deur sy bloed, naamlik die vergifnis van die sondes.’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8891529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1664</TotalTime>
  <Words>2177</Words>
  <Application>Microsoft Office PowerPoint</Application>
  <PresentationFormat>Widescreen</PresentationFormat>
  <Paragraphs>169</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Calibri Light</vt:lpstr>
      <vt:lpstr>Century Gothic</vt:lpstr>
      <vt:lpstr>Symbol</vt:lpstr>
      <vt:lpstr>Times New Roman</vt:lpstr>
      <vt:lpstr>Office Theme</vt:lpstr>
      <vt:lpstr>COLOSSIANS - CHRIST SUPREME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COLOSSIANS - CHRIST SUPREME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123</cp:revision>
  <dcterms:created xsi:type="dcterms:W3CDTF">2020-05-26T13:44:35Z</dcterms:created>
  <dcterms:modified xsi:type="dcterms:W3CDTF">2021-10-16T06:12:14Z</dcterms:modified>
  <cp:contentStatus/>
</cp:coreProperties>
</file>