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848" r:id="rId3"/>
    <p:sldId id="820" r:id="rId4"/>
    <p:sldId id="877" r:id="rId5"/>
    <p:sldId id="878" r:id="rId6"/>
    <p:sldId id="879" r:id="rId7"/>
    <p:sldId id="880" r:id="rId8"/>
    <p:sldId id="881" r:id="rId9"/>
    <p:sldId id="882" r:id="rId10"/>
    <p:sldId id="883" r:id="rId11"/>
    <p:sldId id="884" r:id="rId12"/>
    <p:sldId id="885" r:id="rId13"/>
    <p:sldId id="886" r:id="rId14"/>
    <p:sldId id="887" r:id="rId15"/>
    <p:sldId id="888" r:id="rId16"/>
    <p:sldId id="889" r:id="rId17"/>
    <p:sldId id="890" r:id="rId18"/>
    <p:sldId id="891" r:id="rId19"/>
    <p:sldId id="892" r:id="rId20"/>
    <p:sldId id="893" r:id="rId21"/>
    <p:sldId id="894" r:id="rId22"/>
    <p:sldId id="895" r:id="rId23"/>
    <p:sldId id="896" r:id="rId24"/>
    <p:sldId id="897" r:id="rId25"/>
    <p:sldId id="898" r:id="rId26"/>
    <p:sldId id="899" r:id="rId27"/>
    <p:sldId id="900" r:id="rId28"/>
    <p:sldId id="901" r:id="rId29"/>
    <p:sldId id="902" r:id="rId30"/>
    <p:sldId id="876"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71" autoAdjust="0"/>
    <p:restoredTop sz="87345"/>
  </p:normalViewPr>
  <p:slideViewPr>
    <p:cSldViewPr snapToGrid="0" snapToObjects="1">
      <p:cViewPr varScale="1">
        <p:scale>
          <a:sx n="99" d="100"/>
          <a:sy n="99" d="100"/>
        </p:scale>
        <p:origin x="1128" y="9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10/22/2021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18998688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4712412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6808668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26483325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22201918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41905758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25635220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27898929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15256693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4026553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24462861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24900518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24970613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36937355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35306507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12257919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32399910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35596601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33158749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6493659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421753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188002767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1467071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37683104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456700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40268765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39234170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8854150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1250274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10/22/2021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10/22/2021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10/22/2021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10/22/2021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10/22/2021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10/22/2021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10/22/2021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10/22/2021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10/22/2021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10/22/2021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10/22/2021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10/22/2021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568917" y="1301817"/>
            <a:ext cx="8881499" cy="4023360"/>
          </a:xfrm>
          <a:prstGeom prst="rect">
            <a:avLst/>
          </a:prstGeom>
        </p:spPr>
        <p:txBody>
          <a:bodyPr>
            <a:noAutofit/>
          </a:bodyPr>
          <a:lstStyle/>
          <a:p>
            <a:pPr lvl="0">
              <a:lnSpc>
                <a:spcPct val="100000"/>
              </a:lnSpc>
              <a:spcBef>
                <a:spcPts val="0"/>
              </a:spcBef>
            </a:pPr>
            <a:r>
              <a:rPr kumimoji="0" lang="en-GB" sz="78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t>COLOSSIANS - CHRIST SUPREME III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3:1-25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‘Laat die woord van Christus ryklik in julle woon in alle wysheid. Leer en vermaan mekaar met psalms en lofsange en geestelike liedere, en sing in julle hart met dankbaarheid tot eer van die Here.’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655742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3:1-25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wat julle ook al doen in woord of in daad, doen alles in die Naam van die Here Jesus en dank God die Vader deur Hom.’</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9747919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3:1-25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‘Vroue, wees julle mans onderdanig soos dit betaamlik is in die Here. Manne, julle moet jul vroue liefhê en nie teen hulle verbitter word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8242101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3:1-25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‘Kinders, julle moet jul ouers in alles gehoorsaam wees, want dit is die Here welbehaaglik.’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8113426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3:1-25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‘Vaders, moenie julle kinders terg nie, sodat hulle nie moedeloos word nie.’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9933587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‘Fathers, do not provoke or embitter your children, lest they become discouraged.’</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7159608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3:1-25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‘Diensknegte, julle moet jul here na die vlees in alles gehoorsaam wees, nie met oëdiens soos mensebehaers nie, maar in eenvoudigheid van hart, omdat julle God vrees.’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9086526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3:1-25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wat julle ook al doen, doen dit van harte soos vir die Here en nie vir mense nie, omdat julle weet dat julle van die Here die erfenis as vergelding sal ontvang, want julle dien die Here Christus.’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1219253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3:1-25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wie onreg doen, sal die onreg wat hy gedoen het, terug ontvang; en daar is geen aanneming van die persoon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9206319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dirty="0">
                <a:solidFill>
                  <a:schemeClr val="dk1"/>
                </a:solidFill>
                <a:latin typeface="Century Gothic"/>
                <a:ea typeface="Century Gothic"/>
                <a:cs typeface="Century Gothic"/>
                <a:sym typeface="Century Gothic"/>
              </a:rPr>
              <a:t>KODE WOORD vir KOLOSSENSE: </a:t>
            </a:r>
            <a:r>
              <a:rPr lang="nl-NL" sz="3600" b="1" dirty="0">
                <a:solidFill>
                  <a:schemeClr val="dk1"/>
                </a:solidFill>
                <a:latin typeface="Century Gothic"/>
                <a:ea typeface="Century Gothic"/>
                <a:cs typeface="Century Gothic"/>
                <a:sym typeface="Century Gothic"/>
              </a:rPr>
              <a:t>KONNEKSIE.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9393710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08124"/>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COLOSSIANS – SUMMARY.</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r>
              <a:rPr lang="en-GB" sz="3600" b="1" i="1" dirty="0">
                <a:solidFill>
                  <a:schemeClr val="tx1"/>
                </a:solidFill>
                <a:latin typeface="Century Gothic"/>
                <a:ea typeface="Century Gothic"/>
                <a:cs typeface="Century Gothic"/>
                <a:sym typeface="Century Gothic"/>
              </a:rPr>
              <a:t>A: SYNCRETISM: Religion of Christianity.</a:t>
            </a:r>
          </a:p>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en-GB" sz="20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B: SIMPLICITY: Relation to Christ.</a:t>
            </a:r>
          </a:p>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graphicFrame>
        <p:nvGraphicFramePr>
          <p:cNvPr id="7" name="Table 6">
            <a:extLst>
              <a:ext uri="{FF2B5EF4-FFF2-40B4-BE49-F238E27FC236}">
                <a16:creationId xmlns:a16="http://schemas.microsoft.com/office/drawing/2014/main" id="{24B605DF-7C57-4ACF-ADC8-2E968AB0FD6F}"/>
              </a:ext>
            </a:extLst>
          </p:cNvPr>
          <p:cNvGraphicFramePr>
            <a:graphicFrameLocks noGrp="1"/>
          </p:cNvGraphicFramePr>
          <p:nvPr>
            <p:extLst>
              <p:ext uri="{D42A27DB-BD31-4B8C-83A1-F6EECF244321}">
                <p14:modId xmlns:p14="http://schemas.microsoft.com/office/powerpoint/2010/main" val="1944506825"/>
              </p:ext>
            </p:extLst>
          </p:nvPr>
        </p:nvGraphicFramePr>
        <p:xfrm>
          <a:off x="1203157" y="2126060"/>
          <a:ext cx="9837020" cy="914400"/>
        </p:xfrm>
        <a:graphic>
          <a:graphicData uri="http://schemas.openxmlformats.org/drawingml/2006/table">
            <a:tbl>
              <a:tblPr firstRow="1" firstCol="1" lastRow="1" lastCol="1" bandRow="1" bandCol="1"/>
              <a:tblGrid>
                <a:gridCol w="4918510">
                  <a:extLst>
                    <a:ext uri="{9D8B030D-6E8A-4147-A177-3AD203B41FA5}">
                      <a16:colId xmlns:a16="http://schemas.microsoft.com/office/drawing/2014/main" val="3540796863"/>
                    </a:ext>
                  </a:extLst>
                </a:gridCol>
                <a:gridCol w="4918510">
                  <a:extLst>
                    <a:ext uri="{9D8B030D-6E8A-4147-A177-3AD203B41FA5}">
                      <a16:colId xmlns:a16="http://schemas.microsoft.com/office/drawing/2014/main" val="148655399"/>
                    </a:ext>
                  </a:extLst>
                </a:gridCol>
              </a:tblGrid>
              <a:tr h="0">
                <a:tc>
                  <a:txBody>
                    <a:bodyPr/>
                    <a:lstStyle/>
                    <a:p>
                      <a:pPr algn="ctr"/>
                      <a:r>
                        <a:rPr lang="en-GB" sz="2000" dirty="0">
                          <a:effectLst/>
                          <a:latin typeface="Century Gothic" panose="020B0502020202020204" pitchFamily="34" charset="0"/>
                          <a:ea typeface="Times New Roman" panose="02020603050405020304" pitchFamily="18" charset="0"/>
                        </a:rPr>
                        <a:t>1.REDUCED BELIEF</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000" dirty="0">
                          <a:effectLst/>
                          <a:latin typeface="Century Gothic" panose="020B0502020202020204" pitchFamily="34" charset="0"/>
                          <a:ea typeface="Times New Roman" panose="02020603050405020304" pitchFamily="18" charset="0"/>
                        </a:rPr>
                        <a:t>2. REGULATED BEHAVIOUR</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9504875"/>
                  </a:ext>
                </a:extLst>
              </a:tr>
              <a:tr h="0">
                <a:tc>
                  <a:txBody>
                    <a:bodyPr/>
                    <a:lstStyle/>
                    <a:p>
                      <a:pPr algn="ctr"/>
                      <a:r>
                        <a:rPr lang="en-GB" sz="2000">
                          <a:effectLst/>
                          <a:latin typeface="Century Gothic" panose="020B0502020202020204" pitchFamily="34" charset="0"/>
                          <a:ea typeface="Times New Roman" panose="02020603050405020304" pitchFamily="18" charset="0"/>
                        </a:rPr>
                        <a:t>a) Immanence of God (too high)</a:t>
                      </a:r>
                      <a:endParaRPr lang="en-Z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000" dirty="0">
                          <a:effectLst/>
                          <a:latin typeface="Century Gothic" panose="020B0502020202020204" pitchFamily="34" charset="0"/>
                          <a:ea typeface="Times New Roman" panose="02020603050405020304" pitchFamily="18" charset="0"/>
                        </a:rPr>
                        <a:t>a) Observance of calendar</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4547057"/>
                  </a:ext>
                </a:extLst>
              </a:tr>
              <a:tr h="0">
                <a:tc>
                  <a:txBody>
                    <a:bodyPr/>
                    <a:lstStyle/>
                    <a:p>
                      <a:pPr algn="ctr"/>
                      <a:r>
                        <a:rPr lang="en-GB" sz="2000" dirty="0">
                          <a:effectLst/>
                          <a:latin typeface="Century Gothic" panose="020B0502020202020204" pitchFamily="34" charset="0"/>
                          <a:ea typeface="Times New Roman" panose="02020603050405020304" pitchFamily="18" charset="0"/>
                        </a:rPr>
                        <a:t>b) Pre-eminence of Christ (too low)</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000" dirty="0">
                          <a:effectLst/>
                          <a:latin typeface="Century Gothic" panose="020B0502020202020204" pitchFamily="34" charset="0"/>
                          <a:ea typeface="Times New Roman" panose="02020603050405020304" pitchFamily="18" charset="0"/>
                        </a:rPr>
                        <a:t>b) Abstinence of body</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8979406"/>
                  </a:ext>
                </a:extLst>
              </a:tr>
            </a:tbl>
          </a:graphicData>
        </a:graphic>
      </p:graphicFrame>
      <p:graphicFrame>
        <p:nvGraphicFramePr>
          <p:cNvPr id="9" name="Table 8">
            <a:extLst>
              <a:ext uri="{FF2B5EF4-FFF2-40B4-BE49-F238E27FC236}">
                <a16:creationId xmlns:a16="http://schemas.microsoft.com/office/drawing/2014/main" id="{B53BD021-9515-4C86-9820-206107DCD5CE}"/>
              </a:ext>
            </a:extLst>
          </p:cNvPr>
          <p:cNvGraphicFramePr>
            <a:graphicFrameLocks noGrp="1"/>
          </p:cNvGraphicFramePr>
          <p:nvPr>
            <p:extLst>
              <p:ext uri="{D42A27DB-BD31-4B8C-83A1-F6EECF244321}">
                <p14:modId xmlns:p14="http://schemas.microsoft.com/office/powerpoint/2010/main" val="125539481"/>
              </p:ext>
            </p:extLst>
          </p:nvPr>
        </p:nvGraphicFramePr>
        <p:xfrm>
          <a:off x="1218819" y="4049687"/>
          <a:ext cx="9837020" cy="2438400"/>
        </p:xfrm>
        <a:graphic>
          <a:graphicData uri="http://schemas.openxmlformats.org/drawingml/2006/table">
            <a:tbl>
              <a:tblPr firstRow="1" firstCol="1" lastRow="1" lastCol="1" bandRow="1" bandCol="1"/>
              <a:tblGrid>
                <a:gridCol w="4918510">
                  <a:extLst>
                    <a:ext uri="{9D8B030D-6E8A-4147-A177-3AD203B41FA5}">
                      <a16:colId xmlns:a16="http://schemas.microsoft.com/office/drawing/2014/main" val="3304097811"/>
                    </a:ext>
                  </a:extLst>
                </a:gridCol>
                <a:gridCol w="4918510">
                  <a:extLst>
                    <a:ext uri="{9D8B030D-6E8A-4147-A177-3AD203B41FA5}">
                      <a16:colId xmlns:a16="http://schemas.microsoft.com/office/drawing/2014/main" val="4161705685"/>
                    </a:ext>
                  </a:extLst>
                </a:gridCol>
              </a:tblGrid>
              <a:tr h="0">
                <a:tc>
                  <a:txBody>
                    <a:bodyPr/>
                    <a:lstStyle/>
                    <a:p>
                      <a:pPr algn="ctr"/>
                      <a:r>
                        <a:rPr lang="en-GB" sz="2000" dirty="0">
                          <a:effectLst/>
                          <a:latin typeface="Century Gothic" panose="020B0502020202020204" pitchFamily="34" charset="0"/>
                          <a:ea typeface="Times New Roman" panose="02020603050405020304" pitchFamily="18" charset="0"/>
                        </a:rPr>
                        <a:t>1. ALL DIVINE FULNESS IN THE ETERNAL CHRIST.</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000">
                          <a:effectLst/>
                          <a:latin typeface="Century Gothic" panose="020B0502020202020204" pitchFamily="34" charset="0"/>
                          <a:ea typeface="Times New Roman" panose="02020603050405020304" pitchFamily="18" charset="0"/>
                        </a:rPr>
                        <a:t>2. ALL HUMAN FOCUS ON THE EXALTED CHRIST.</a:t>
                      </a:r>
                      <a:endParaRPr lang="en-Z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4548218"/>
                  </a:ext>
                </a:extLst>
              </a:tr>
              <a:tr h="0">
                <a:tc>
                  <a:txBody>
                    <a:bodyPr/>
                    <a:lstStyle/>
                    <a:p>
                      <a:pPr algn="ctr"/>
                      <a:r>
                        <a:rPr lang="en-GB" sz="2000" dirty="0">
                          <a:effectLst/>
                          <a:latin typeface="Century Gothic" panose="020B0502020202020204" pitchFamily="34" charset="0"/>
                          <a:ea typeface="Times New Roman" panose="02020603050405020304" pitchFamily="18" charset="0"/>
                        </a:rPr>
                        <a:t>a) CREATOR of the universe</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000">
                          <a:effectLst/>
                          <a:latin typeface="Century Gothic" panose="020B0502020202020204" pitchFamily="34" charset="0"/>
                          <a:ea typeface="Times New Roman" panose="02020603050405020304" pitchFamily="18" charset="0"/>
                        </a:rPr>
                        <a:t>a) PURITY in the passions</a:t>
                      </a:r>
                      <a:endParaRPr lang="en-Z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8767471"/>
                  </a:ext>
                </a:extLst>
              </a:tr>
              <a:tr h="0">
                <a:tc>
                  <a:txBody>
                    <a:bodyPr/>
                    <a:lstStyle/>
                    <a:p>
                      <a:pPr algn="ctr"/>
                      <a:r>
                        <a:rPr lang="en-GB" sz="2000">
                          <a:effectLst/>
                          <a:latin typeface="Century Gothic" panose="020B0502020202020204" pitchFamily="34" charset="0"/>
                          <a:ea typeface="Times New Roman" panose="02020603050405020304" pitchFamily="18" charset="0"/>
                        </a:rPr>
                        <a:t>b) CONQUEROR of the powers</a:t>
                      </a:r>
                      <a:endParaRPr lang="en-Z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000" dirty="0">
                          <a:effectLst/>
                          <a:latin typeface="Century Gothic" panose="020B0502020202020204" pitchFamily="34" charset="0"/>
                          <a:ea typeface="Times New Roman" panose="02020603050405020304" pitchFamily="18" charset="0"/>
                        </a:rPr>
                        <a:t>b) CHARITY in the Church</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3009567"/>
                  </a:ext>
                </a:extLst>
              </a:tr>
              <a:tr h="0">
                <a:tc>
                  <a:txBody>
                    <a:bodyPr/>
                    <a:lstStyle/>
                    <a:p>
                      <a:pPr algn="ctr"/>
                      <a:r>
                        <a:rPr lang="en-GB" sz="2000">
                          <a:effectLst/>
                          <a:latin typeface="Century Gothic" panose="020B0502020202020204" pitchFamily="34" charset="0"/>
                          <a:ea typeface="Times New Roman" panose="02020603050405020304" pitchFamily="18" charset="0"/>
                        </a:rPr>
                        <a:t>c) CONTROLLER of the Church</a:t>
                      </a:r>
                      <a:endParaRPr lang="en-Z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000" dirty="0">
                          <a:effectLst/>
                          <a:latin typeface="Century Gothic" panose="020B0502020202020204" pitchFamily="34" charset="0"/>
                          <a:ea typeface="Times New Roman" panose="02020603050405020304" pitchFamily="18" charset="0"/>
                        </a:rPr>
                        <a:t>c) HARMONY in the home</a:t>
                      </a:r>
                      <a:endParaRPr lang="en-ZA" sz="1800" dirty="0">
                        <a:effectLst/>
                        <a:latin typeface="Times New Roman" panose="02020603050405020304" pitchFamily="18" charset="0"/>
                        <a:ea typeface="Times New Roman" panose="02020603050405020304" pitchFamily="18" charset="0"/>
                      </a:endParaRPr>
                    </a:p>
                    <a:p>
                      <a:pPr algn="ctr"/>
                      <a:r>
                        <a:rPr lang="en-GB" sz="2000" dirty="0">
                          <a:effectLst/>
                          <a:latin typeface="Century Gothic" panose="020B0502020202020204" pitchFamily="34" charset="0"/>
                          <a:ea typeface="Times New Roman" panose="02020603050405020304" pitchFamily="18" charset="0"/>
                        </a:rPr>
                        <a:t>I Wives/Husbands</a:t>
                      </a:r>
                      <a:endParaRPr lang="en-ZA" sz="1800" dirty="0">
                        <a:effectLst/>
                        <a:latin typeface="Times New Roman" panose="02020603050405020304" pitchFamily="18" charset="0"/>
                        <a:ea typeface="Times New Roman" panose="02020603050405020304" pitchFamily="18" charset="0"/>
                      </a:endParaRPr>
                    </a:p>
                    <a:p>
                      <a:pPr algn="ctr"/>
                      <a:r>
                        <a:rPr lang="en-GB" sz="2000" dirty="0">
                          <a:effectLst/>
                          <a:latin typeface="Century Gothic" panose="020B0502020202020204" pitchFamily="34" charset="0"/>
                          <a:ea typeface="Times New Roman" panose="02020603050405020304" pitchFamily="18" charset="0"/>
                        </a:rPr>
                        <a:t>II Children/Parents</a:t>
                      </a:r>
                      <a:endParaRPr lang="en-ZA" sz="1800" dirty="0">
                        <a:effectLst/>
                        <a:latin typeface="Times New Roman" panose="02020603050405020304" pitchFamily="18" charset="0"/>
                        <a:ea typeface="Times New Roman" panose="02020603050405020304" pitchFamily="18" charset="0"/>
                      </a:endParaRPr>
                    </a:p>
                    <a:p>
                      <a:pPr algn="ctr"/>
                      <a:r>
                        <a:rPr lang="en-GB" sz="2000" dirty="0">
                          <a:effectLst/>
                          <a:latin typeface="Century Gothic" panose="020B0502020202020204" pitchFamily="34" charset="0"/>
                          <a:ea typeface="Times New Roman" panose="02020603050405020304" pitchFamily="18" charset="0"/>
                        </a:rPr>
                        <a:t>III Employers/Employees</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2096987"/>
                  </a:ext>
                </a:extLst>
              </a:tr>
            </a:tbl>
          </a:graphicData>
        </a:graphic>
      </p:graphicFrame>
    </p:spTree>
    <p:extLst>
      <p:ext uri="{BB962C8B-B14F-4D97-AF65-F5344CB8AC3E}">
        <p14:creationId xmlns:p14="http://schemas.microsoft.com/office/powerpoint/2010/main" val="116940667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4:1-18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Betoon reg en billikheid, here, aan julle diensknegte, omdat julle weet dat julle ook ‘n Here in die hemele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3004872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4:1-18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‘Volhard in die gebed en waak daarin met danksegging; en bid tegelykertyd ook vir ons, dat God vir ons die deur van die woord mag open om te spreek van die verborgenheid van Christus, waarvoor ek ook in boeie is, dat ek dit openbaar kan maak soos ek dit behoort te spreek.’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7200324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4:1-18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‘Wandel in wysheid teenoor die wat buite is en koop die tyd uit.’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1301860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4:1-18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‘Laat julle woord altyd aangenaam wees, met sout besprinkel, sodat julle kan weet hoe julle iedereen moet antwoord. Al my omstandighede sal Tíchikus, die geliefde broeder en getroue dienaar en mededienskneg in die Here, julle bekend maak. Ek het hom na julle gestuur juis hiervoor, om julle toestande te leer ken en julle harte te vertroos, saam met Onésimus, die getroue en geliefde broeder wat van julle mense is.’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0543459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4:1-18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‘Hulle sal julle alles bekend maak wat hier voorval. Aristárchus, my medegevangene, groet julle; en Markus, die neef van Bárnabas, oor wie julle bevele ontvang het - as hy by julle kom, ontvang hom - ook Jesus wat Justus genoem word, manne wat uit die besnydenis is. Hulle alleen is my medewerkers vir die koninkryk van God en hulle was ‘n troos vir my.’</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292356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4:1-18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‘Epafras wat een van julle is ‘n dienskneg van Christus, groet julle en stry altyd vir julle in die gebede, dat julle volmaak en volkome mag staan in die ganse wil van God.’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6874667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4:1-18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ek getuig van hom dat hy ‘n groot ywer het vir julle en vir die wat in Laodicéa en die wat in Hiërápolis is. Die geneesheer Lukas, die geliefde, en Demas groet julle.’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830587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4:1-18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‘Groet die broeders in Laodicéa en Nimfas en die gemeente wat in sy huis is. En wanneer hierdie brief by julle gelees is, sorg dat dit ook in die gemeente van die Laodicense gelees word en dat julle ook dié uit Laodicéa lees. En sê aan Archíppus: Gee ag op die bediening wat jy ontvang het in die Here, dat jy dit vervul.’</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6767907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4:1-18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‘Die groete van Paulus, met my eie hand. Dink aan my boeie. Die genade sy met julle! Amen.’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3678994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COLOSSIANS - CHRIST SUPREME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‘Jesus is Lord’ was the church’s earliest confession and creed. It remains the abiding test of authentic Christianity. Neither the church nor the individual believer can afford to compromise Christ’s deity or dominion. In His sovereignty lies His sufficiency. He will be Lord of everything or not Lord at all.</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6675617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3:1-25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‘As julle dan saam met Christus opgewek is, soek die dinge daarbo waar Christus is en aan die regterhand van God sit. Bedink die dinge wat daarbo is, nie wat op die aarde is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9107217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568917" y="1301817"/>
            <a:ext cx="8881499" cy="4023360"/>
          </a:xfrm>
          <a:prstGeom prst="rect">
            <a:avLst/>
          </a:prstGeom>
        </p:spPr>
        <p:txBody>
          <a:bodyPr>
            <a:noAutofit/>
          </a:bodyPr>
          <a:lstStyle/>
          <a:p>
            <a:pPr lvl="0">
              <a:lnSpc>
                <a:spcPct val="100000"/>
              </a:lnSpc>
              <a:spcBef>
                <a:spcPts val="0"/>
              </a:spcBef>
            </a:pPr>
            <a:r>
              <a:rPr kumimoji="0" lang="en-GB" sz="78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t>COLOSSIANS - CHRIST SUPREME III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69861573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3:1-25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julle het gesterwe, en julle lewe is saam met Christus verborge in God. Wanneer Christus, wat ons lewe is, geopenbaar word, dan sal julle ook saam met Hom in heerlikheid geopenbaar word.’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2715604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3:1-25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‘Maak dood dan julle lede wat op die aarde is, naamlik hoerery, onreinheid, hartstog, slegte begeertes en gierigheid, wat afgodediens is, waardeur die toorn van God oor die kinders van die ongehoorsaamheid kom, waarin julle ook vroeër gewandel het toe julle daarin geleef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5772914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3:1-25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nou moet julle ook dit alles aflê, naamlik toorn, woede, boosheid, laster, skandelike taal uit julle mond. Lieg nie vir mekaar nie, omdat julle die oue mens met sy werke afgelê het en julle jul met die nuwe mens beklee het wat vernuwe word tot kennis na die beeld van sy Skepper,…’</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3101642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3:1-25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‘waar daar nie Griek en Jood, besnedene en onbesnedene, barbaar, Skith, slaaf, vryman is nie, maar Christus is alles en in almal.’</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6018397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3:1-25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‘Beklee julle dan, as uitverkorenes van God, heiliges en geliefdes, met innerlike ontferming, goedertierenheid, nederigheid, sagmoedigheid, lankmoedigheid. Verdra mekaar en vergewe mekaar as die een teen die ander ‘n klag het; soos Christus julle vergeef het, so moet julle ook doen.’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1867586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3:1-25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beklee julle bo dit alles met die liefde wat die band van die volmaaktheid is. En laat die vrede van God, waartoe julle ook in een liggaam geroep is, in julle harte heers, en wees dankbaar.’</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5440100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1690</TotalTime>
  <Words>1356</Words>
  <Application>Microsoft Office PowerPoint</Application>
  <PresentationFormat>Widescreen</PresentationFormat>
  <Paragraphs>164</Paragraphs>
  <Slides>30</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Calibri</vt:lpstr>
      <vt:lpstr>Calibri Light</vt:lpstr>
      <vt:lpstr>Century Gothic</vt:lpstr>
      <vt:lpstr>Symbol</vt:lpstr>
      <vt:lpstr>Times New Roman</vt:lpstr>
      <vt:lpstr>Office Theme</vt:lpstr>
      <vt:lpstr>COLOSSIANS - CHRIST SUPREME III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COLOSSIANS - CHRIST SUPREME III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124</cp:revision>
  <dcterms:created xsi:type="dcterms:W3CDTF">2020-05-26T13:44:35Z</dcterms:created>
  <dcterms:modified xsi:type="dcterms:W3CDTF">2021-10-22T05:17:41Z</dcterms:modified>
  <cp:contentStatus/>
</cp:coreProperties>
</file>