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7" r:id="rId2"/>
    <p:sldId id="319" r:id="rId3"/>
    <p:sldId id="336" r:id="rId4"/>
    <p:sldId id="321" r:id="rId5"/>
    <p:sldId id="338" r:id="rId6"/>
    <p:sldId id="337" r:id="rId7"/>
    <p:sldId id="339" r:id="rId8"/>
    <p:sldId id="340" r:id="rId9"/>
    <p:sldId id="341" r:id="rId10"/>
    <p:sldId id="343" r:id="rId11"/>
    <p:sldId id="344" r:id="rId12"/>
    <p:sldId id="342" r:id="rId13"/>
    <p:sldId id="353" r:id="rId14"/>
    <p:sldId id="345" r:id="rId15"/>
    <p:sldId id="347" r:id="rId16"/>
    <p:sldId id="346" r:id="rId17"/>
    <p:sldId id="348" r:id="rId18"/>
    <p:sldId id="349" r:id="rId19"/>
    <p:sldId id="350" r:id="rId20"/>
    <p:sldId id="352" r:id="rId21"/>
    <p:sldId id="354" r:id="rId22"/>
    <p:sldId id="351" r:id="rId23"/>
    <p:sldId id="356" r:id="rId24"/>
    <p:sldId id="357" r:id="rId25"/>
    <p:sldId id="355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18" r:id="rId3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1926"/>
    <a:srgbClr val="661B1C"/>
    <a:srgbClr val="FCE5C1"/>
    <a:srgbClr val="8E4A50"/>
    <a:srgbClr val="904B51"/>
    <a:srgbClr val="B55D65"/>
    <a:srgbClr val="C6656D"/>
    <a:srgbClr val="000000"/>
    <a:srgbClr val="DADCCC"/>
    <a:srgbClr val="3F0E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39" autoAdjust="0"/>
    <p:restoredTop sz="98618" autoAdjust="0"/>
  </p:normalViewPr>
  <p:slideViewPr>
    <p:cSldViewPr snapToGrid="0" snapToObjects="1">
      <p:cViewPr>
        <p:scale>
          <a:sx n="100" d="100"/>
          <a:sy n="100" d="100"/>
        </p:scale>
        <p:origin x="-1472" y="-56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82B3-28DD-894A-A304-F72541CA5900}" type="datetimeFigureOut">
              <a:rPr lang="en-US" smtClean="0"/>
              <a:t>21/11/19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24A5-EB6B-8E45-83F3-CEDE4C8C2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82B3-28DD-894A-A304-F72541CA5900}" type="datetimeFigureOut">
              <a:rPr lang="en-US" smtClean="0"/>
              <a:t>21/11/19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24A5-EB6B-8E45-83F3-CEDE4C8C2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9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82B3-28DD-894A-A304-F72541CA5900}" type="datetimeFigureOut">
              <a:rPr lang="en-US" smtClean="0"/>
              <a:t>21/11/19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24A5-EB6B-8E45-83F3-CEDE4C8C2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5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82B3-28DD-894A-A304-F72541CA5900}" type="datetimeFigureOut">
              <a:rPr lang="en-US" smtClean="0"/>
              <a:t>21/11/19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24A5-EB6B-8E45-83F3-CEDE4C8C2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6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82B3-28DD-894A-A304-F72541CA5900}" type="datetimeFigureOut">
              <a:rPr lang="en-US" smtClean="0"/>
              <a:t>21/11/19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24A5-EB6B-8E45-83F3-CEDE4C8C2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93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82B3-28DD-894A-A304-F72541CA5900}" type="datetimeFigureOut">
              <a:rPr lang="en-US" smtClean="0"/>
              <a:t>21/11/19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24A5-EB6B-8E45-83F3-CEDE4C8C2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4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82B3-28DD-894A-A304-F72541CA5900}" type="datetimeFigureOut">
              <a:rPr lang="en-US" smtClean="0"/>
              <a:t>21/11/19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24A5-EB6B-8E45-83F3-CEDE4C8C2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82B3-28DD-894A-A304-F72541CA5900}" type="datetimeFigureOut">
              <a:rPr lang="en-US" smtClean="0"/>
              <a:t>21/11/19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24A5-EB6B-8E45-83F3-CEDE4C8C2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7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82B3-28DD-894A-A304-F72541CA5900}" type="datetimeFigureOut">
              <a:rPr lang="en-US" smtClean="0"/>
              <a:t>21/11/19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24A5-EB6B-8E45-83F3-CEDE4C8C2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8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82B3-28DD-894A-A304-F72541CA5900}" type="datetimeFigureOut">
              <a:rPr lang="en-US" smtClean="0"/>
              <a:t>21/11/19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24A5-EB6B-8E45-83F3-CEDE4C8C2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9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082B3-28DD-894A-A304-F72541CA5900}" type="datetimeFigureOut">
              <a:rPr lang="en-US" smtClean="0"/>
              <a:t>21/11/19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24A5-EB6B-8E45-83F3-CEDE4C8C2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082B3-28DD-894A-A304-F72541CA5900}" type="datetimeFigureOut">
              <a:rPr lang="en-US" smtClean="0"/>
              <a:t>21/11/19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24A5-EB6B-8E45-83F3-CEDE4C8C27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6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BibleCours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2" y="742473"/>
            <a:ext cx="8344465" cy="41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8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Markus 11:13 </a:t>
            </a:r>
            <a:r>
              <a:rPr lang="en-GB" sz="2800" noProof="1" smtClean="0">
                <a:solidFill>
                  <a:srgbClr val="701926"/>
                </a:solidFill>
                <a:effectLst/>
                <a:latin typeface="Avenir Book"/>
                <a:cs typeface="Avenir Book"/>
              </a:rPr>
              <a:t>[ABA]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1300"/>
            <a:ext cx="86233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sz="2400" b="1" noProof="1" smtClean="0">
                <a:solidFill>
                  <a:srgbClr val="701926"/>
                </a:solidFill>
                <a:latin typeface="Avenir Book"/>
                <a:cs typeface="Avenir Book"/>
              </a:rPr>
              <a:t>…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Hy het ’n vyeboom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gesien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wat vol blare was.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Die boom was ver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en Hy het daarnatoe gegaan om te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sien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of daar iets aan die boom was om te eet.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Toe Hy daar kom, </a:t>
            </a:r>
            <a:r>
              <a:rPr lang="en-GB" b="1" noProof="1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sien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Hy daar is niks,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net blare</a:t>
            </a:r>
            <a:r>
              <a:rPr lang="en-GB" sz="2400" b="1" noProof="1" smtClean="0">
                <a:solidFill>
                  <a:srgbClr val="701926"/>
                </a:solidFill>
                <a:latin typeface="Avenir Book"/>
                <a:cs typeface="Avenir Book"/>
              </a:rPr>
              <a:t>…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</a:t>
            </a:r>
            <a:endParaRPr lang="en-GB" b="1" spc="100" noProof="1">
              <a:solidFill>
                <a:srgbClr val="701926"/>
              </a:solidFill>
              <a:effectLst>
                <a:glow rad="127000">
                  <a:schemeClr val="bg1">
                    <a:alpha val="65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78177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Númeri 13:23 </a:t>
            </a:r>
            <a:r>
              <a:rPr lang="en-GB" sz="2800" noProof="1" smtClean="0">
                <a:solidFill>
                  <a:srgbClr val="701926"/>
                </a:solidFill>
                <a:effectLst/>
                <a:latin typeface="Avenir Book"/>
                <a:cs typeface="Avenir Book"/>
              </a:rPr>
              <a:t>[NLV]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008000"/>
            <a:ext cx="85852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sz="2400" dirty="0" smtClean="0">
                <a:solidFill>
                  <a:srgbClr val="701926"/>
                </a:solidFill>
                <a:latin typeface="Avenir Book"/>
                <a:cs typeface="Avenir Book"/>
              </a:rPr>
              <a:t>…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Daar het hulle ’n tros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druiwe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gepluk.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Hulle moes dit aan ’n stok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tussen twee van hulle dra.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Hulle het daar ook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granate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en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vye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gepluk. </a:t>
            </a:r>
            <a:endParaRPr lang="en-GB" b="1" spc="100" noProof="1">
              <a:solidFill>
                <a:srgbClr val="701926"/>
              </a:solidFill>
              <a:effectLst>
                <a:glow rad="127000">
                  <a:schemeClr val="bg1">
                    <a:alpha val="65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873218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V</a:t>
            </a:r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ars Vrugte Is Aangenaam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2296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14351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Vars vrugte lyk aantreklik</a:t>
            </a:r>
          </a:p>
          <a:p>
            <a:pPr marL="14351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Vars </a:t>
            </a:r>
            <a:r>
              <a:rPr lang="en-GB" b="1" noProof="1">
                <a:solidFill>
                  <a:srgbClr val="701926"/>
                </a:solidFill>
                <a:latin typeface="Avenir Book"/>
                <a:cs typeface="Avenir Book"/>
              </a:rPr>
              <a:t>vrugte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ruik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lekker</a:t>
            </a:r>
            <a:endParaRPr lang="en-GB" b="1" noProof="1">
              <a:solidFill>
                <a:srgbClr val="701926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125677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Hooglied 7:8 </a:t>
            </a:r>
            <a:r>
              <a:rPr lang="en-GB" sz="2800" noProof="1" smtClean="0">
                <a:solidFill>
                  <a:srgbClr val="701926"/>
                </a:solidFill>
                <a:effectLst/>
                <a:latin typeface="Avenir Book"/>
                <a:cs typeface="Avenir Book"/>
              </a:rPr>
              <a:t>[DB]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2296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sz="2400" dirty="0" smtClean="0">
                <a:solidFill>
                  <a:srgbClr val="701926"/>
                </a:solidFill>
                <a:latin typeface="Avenir Book"/>
                <a:cs typeface="Avenir Book"/>
              </a:rPr>
              <a:t>…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Jou asem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ruik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na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appels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. </a:t>
            </a:r>
            <a:endParaRPr lang="en-GB" b="1" spc="100" noProof="1">
              <a:solidFill>
                <a:srgbClr val="701926"/>
              </a:solidFill>
              <a:effectLst>
                <a:glow rad="127000">
                  <a:schemeClr val="bg1">
                    <a:alpha val="65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243326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V</a:t>
            </a:r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ars Vrugte Is Aangenaam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2296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14351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Vars vrugte lyk aantreklik</a:t>
            </a:r>
          </a:p>
          <a:p>
            <a:pPr marL="14351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Vars </a:t>
            </a:r>
            <a:r>
              <a:rPr lang="en-GB" b="1" noProof="1">
                <a:solidFill>
                  <a:srgbClr val="701926"/>
                </a:solidFill>
                <a:latin typeface="Avenir Book"/>
                <a:cs typeface="Avenir Book"/>
              </a:rPr>
              <a:t>vrugte 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ruik lekker</a:t>
            </a:r>
            <a:endParaRPr lang="en-GB" b="1" noProof="1">
              <a:solidFill>
                <a:srgbClr val="701926"/>
              </a:solidFill>
              <a:latin typeface="Avenir Book"/>
              <a:cs typeface="Avenir Book"/>
            </a:endParaRPr>
          </a:p>
          <a:p>
            <a:pPr marL="14351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Vars </a:t>
            </a:r>
            <a:r>
              <a:rPr lang="en-GB" b="1" noProof="1">
                <a:solidFill>
                  <a:srgbClr val="701926"/>
                </a:solidFill>
                <a:latin typeface="Avenir Book"/>
                <a:cs typeface="Avenir Book"/>
              </a:rPr>
              <a:t>vrugte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smaak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soet</a:t>
            </a:r>
          </a:p>
        </p:txBody>
      </p:sp>
    </p:spTree>
    <p:extLst>
      <p:ext uri="{BB962C8B-B14F-4D97-AF65-F5344CB8AC3E}">
        <p14:creationId xmlns:p14="http://schemas.microsoft.com/office/powerpoint/2010/main" val="2457344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Hooglied 2:3 </a:t>
            </a:r>
            <a:r>
              <a:rPr lang="en-GB" sz="2800" noProof="1" smtClean="0">
                <a:solidFill>
                  <a:srgbClr val="701926"/>
                </a:solidFill>
                <a:effectLst/>
                <a:latin typeface="Avenir Book"/>
                <a:cs typeface="Avenir Book"/>
              </a:rPr>
              <a:t>[DB]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2296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sz="2400" dirty="0" smtClean="0">
                <a:solidFill>
                  <a:srgbClr val="701926"/>
                </a:solidFill>
                <a:latin typeface="Avenir Book"/>
                <a:cs typeface="Avenir Book"/>
              </a:rPr>
              <a:t>…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Hy is soos ’n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appelboom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in ’n bos.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In sy skadu vind ek rus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en sy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vrugte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is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louter genot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. </a:t>
            </a:r>
            <a:endParaRPr lang="en-GB" b="1" spc="100" noProof="1">
              <a:solidFill>
                <a:srgbClr val="701926"/>
              </a:solidFill>
              <a:effectLst>
                <a:glow rad="127000">
                  <a:schemeClr val="bg1">
                    <a:alpha val="65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4834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V</a:t>
            </a:r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ars Vrugte Is Aangenaam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2296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14351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Vars vrugte lyk aantreklik</a:t>
            </a:r>
          </a:p>
          <a:p>
            <a:pPr marL="14351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Vars vrugte ruik lekker</a:t>
            </a:r>
            <a:endParaRPr lang="en-GB" b="1" noProof="1">
              <a:solidFill>
                <a:srgbClr val="701926"/>
              </a:solidFill>
              <a:latin typeface="Avenir Book"/>
              <a:cs typeface="Avenir Book"/>
            </a:endParaRPr>
          </a:p>
          <a:p>
            <a:pPr marL="14351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Vars vrugte smaal soet</a:t>
            </a:r>
          </a:p>
          <a:p>
            <a:pPr marL="14351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Vars </a:t>
            </a:r>
            <a:r>
              <a:rPr lang="en-GB" b="1" noProof="1">
                <a:solidFill>
                  <a:srgbClr val="701926"/>
                </a:solidFill>
                <a:latin typeface="Avenir Book"/>
                <a:cs typeface="Avenir Book"/>
              </a:rPr>
              <a:t>vrugte 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kan sag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voel</a:t>
            </a:r>
            <a:endParaRPr lang="en-GB" b="1" noProof="1">
              <a:solidFill>
                <a:srgbClr val="701926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28548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V</a:t>
            </a:r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ars Vrugte Is Aangenaam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2296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14351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Vars vrugte lyk aantreklik</a:t>
            </a:r>
          </a:p>
          <a:p>
            <a:pPr marL="14351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Vars vrugte ruik lekker</a:t>
            </a:r>
            <a:endParaRPr lang="en-GB" b="1" noProof="1">
              <a:solidFill>
                <a:srgbClr val="701926"/>
              </a:solidFill>
              <a:latin typeface="Avenir Book"/>
              <a:cs typeface="Avenir Book"/>
            </a:endParaRPr>
          </a:p>
          <a:p>
            <a:pPr marL="14351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Vars vrugte smaak soet</a:t>
            </a:r>
          </a:p>
          <a:p>
            <a:pPr marL="14351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Vars </a:t>
            </a:r>
            <a:r>
              <a:rPr lang="en-GB" b="1" noProof="1">
                <a:solidFill>
                  <a:srgbClr val="701926"/>
                </a:solidFill>
                <a:latin typeface="Avenir Book"/>
                <a:cs typeface="Avenir Book"/>
              </a:rPr>
              <a:t>vrugte 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kan sag voel</a:t>
            </a:r>
            <a:endParaRPr lang="en-GB" b="1" noProof="1">
              <a:solidFill>
                <a:srgbClr val="701926"/>
              </a:solidFill>
              <a:latin typeface="Avenir Book"/>
              <a:cs typeface="Avenir Book"/>
            </a:endParaRPr>
          </a:p>
          <a:p>
            <a:pPr marL="14351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Vars vrugte kan goed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klink</a:t>
            </a:r>
            <a:endParaRPr lang="en-GB" b="1" noProof="1">
              <a:solidFill>
                <a:srgbClr val="701926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91781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Hooglied 8:2 </a:t>
            </a:r>
            <a:r>
              <a:rPr lang="en-GB" sz="2800" noProof="1" smtClean="0">
                <a:solidFill>
                  <a:srgbClr val="701926"/>
                </a:solidFill>
                <a:effectLst/>
                <a:latin typeface="Avenir Book"/>
                <a:cs typeface="Avenir Book"/>
              </a:rPr>
              <a:t>[DB]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2296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sz="2400" dirty="0" smtClean="0">
                <a:solidFill>
                  <a:srgbClr val="701926"/>
                </a:solidFill>
                <a:latin typeface="Avenir Book"/>
                <a:cs typeface="Avenir Book"/>
              </a:rPr>
              <a:t>…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Ek sou vir jou kruiewyn gee om te drink,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die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sap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van my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granate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. </a:t>
            </a:r>
            <a:endParaRPr lang="en-GB" b="1" spc="100" noProof="1">
              <a:solidFill>
                <a:srgbClr val="701926"/>
              </a:solidFill>
              <a:effectLst>
                <a:glow rad="127000">
                  <a:schemeClr val="bg1">
                    <a:alpha val="65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886023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Geestelike Vrug Bring Genot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008000"/>
            <a:ext cx="86487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2667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</a:t>
            </a:r>
            <a:r>
              <a:rPr lang="en-GB" b="1" spc="-10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God</a:t>
            </a:r>
            <a:r>
              <a:rPr lang="en-GB" b="1" spc="-10" noProof="1" smtClean="0">
                <a:solidFill>
                  <a:srgbClr val="701926"/>
                </a:solidFill>
                <a:latin typeface="Avenir Book"/>
                <a:cs typeface="Avenir Book"/>
              </a:rPr>
              <a:t> skep ’n behae in die vrug van die Gees</a:t>
            </a:r>
          </a:p>
        </p:txBody>
      </p:sp>
    </p:spTree>
    <p:extLst>
      <p:ext uri="{BB962C8B-B14F-4D97-AF65-F5344CB8AC3E}">
        <p14:creationId xmlns:p14="http://schemas.microsoft.com/office/powerpoint/2010/main" val="163255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uitBibl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400" y="-14400"/>
            <a:ext cx="10029296" cy="57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303"/>
            <a:ext cx="8229600" cy="952500"/>
          </a:xfrm>
        </p:spPr>
        <p:txBody>
          <a:bodyPr/>
          <a:lstStyle/>
          <a:p>
            <a:r>
              <a:rPr lang="en-US" spc="300" dirty="0" smtClean="0">
                <a:solidFill>
                  <a:srgbClr val="701926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venir Black"/>
                <a:cs typeface="Avenir Black"/>
              </a:rPr>
              <a:t>PRENTJIEMOOI VRUGTE</a:t>
            </a:r>
            <a:br>
              <a:rPr lang="en-US" spc="300" dirty="0" smtClean="0">
                <a:solidFill>
                  <a:srgbClr val="701926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venir Black"/>
                <a:cs typeface="Avenir Black"/>
              </a:rPr>
            </a:br>
            <a:r>
              <a:rPr lang="en-US" sz="2000" spc="300" dirty="0" smtClean="0">
                <a:solidFill>
                  <a:srgbClr val="701926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venir Black"/>
                <a:cs typeface="Avenir Black"/>
              </a:rPr>
              <a:t/>
            </a:r>
            <a:br>
              <a:rPr lang="en-US" sz="2000" spc="300" dirty="0" smtClean="0">
                <a:solidFill>
                  <a:srgbClr val="701926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venir Black"/>
                <a:cs typeface="Avenir Black"/>
              </a:rPr>
            </a:br>
            <a:r>
              <a:rPr lang="en-US" sz="2800" spc="300" dirty="0" smtClean="0">
                <a:solidFill>
                  <a:srgbClr val="701926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venir Black"/>
                <a:cs typeface="Avenir Black"/>
              </a:rPr>
              <a:t>Mark Hodgetts</a:t>
            </a:r>
            <a:endParaRPr lang="en-US" sz="2800" spc="300" dirty="0">
              <a:solidFill>
                <a:srgbClr val="701926"/>
              </a:solidFill>
              <a:effectLst>
                <a:glow rad="254000">
                  <a:schemeClr val="bg1">
                    <a:alpha val="60000"/>
                  </a:schemeClr>
                </a:glow>
              </a:effectLst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533154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Matthéüs 3:17 </a:t>
            </a:r>
            <a:r>
              <a:rPr lang="en-GB" sz="2800" noProof="1" smtClean="0">
                <a:solidFill>
                  <a:srgbClr val="701926"/>
                </a:solidFill>
                <a:effectLst/>
                <a:latin typeface="Avenir Book"/>
                <a:cs typeface="Avenir Book"/>
              </a:rPr>
              <a:t>[DB]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2296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sz="2400" dirty="0" smtClean="0">
                <a:solidFill>
                  <a:srgbClr val="701926"/>
                </a:solidFill>
                <a:latin typeface="Avenir Book"/>
                <a:cs typeface="Avenir Book"/>
              </a:rPr>
              <a:t>…</a:t>
            </a:r>
            <a:r>
              <a:rPr lang="en-GB" sz="2800" b="1" noProof="1" smtClean="0">
                <a:solidFill>
                  <a:srgbClr val="701926"/>
                </a:solidFill>
                <a:latin typeface="Avenir Book"/>
                <a:cs typeface="Avenir Book"/>
              </a:rPr>
              <a:t>“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Dit is my Seun vir wie Ek baie lief is.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Hy verskaf My baie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vreugde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!</a:t>
            </a:r>
            <a:r>
              <a:rPr lang="en-GB" sz="2800" b="1" noProof="1" smtClean="0">
                <a:solidFill>
                  <a:srgbClr val="701926"/>
                </a:solidFill>
                <a:latin typeface="Avenir Book"/>
                <a:cs typeface="Avenir Book"/>
              </a:rPr>
              <a:t>”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</a:t>
            </a:r>
            <a:endParaRPr lang="en-GB" b="1" spc="100" noProof="1">
              <a:solidFill>
                <a:srgbClr val="701926"/>
              </a:solidFill>
              <a:effectLst>
                <a:glow rad="127000">
                  <a:schemeClr val="bg1">
                    <a:alpha val="65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968145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Johannes 15:8 </a:t>
            </a:r>
            <a:r>
              <a:rPr lang="en-GB" sz="2800" noProof="1" smtClean="0">
                <a:solidFill>
                  <a:srgbClr val="701926"/>
                </a:solidFill>
                <a:effectLst/>
                <a:latin typeface="Avenir Book"/>
                <a:cs typeface="Avenir Book"/>
              </a:rPr>
              <a:t>[AFR53]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2296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sz="2400" dirty="0" smtClean="0">
                <a:solidFill>
                  <a:srgbClr val="701926"/>
                </a:solidFill>
                <a:latin typeface="Avenir Book"/>
                <a:cs typeface="Avenir Book"/>
              </a:rPr>
              <a:t>…</a:t>
            </a:r>
            <a:r>
              <a:rPr lang="en-GB" sz="2800" b="1" noProof="1" smtClean="0">
                <a:solidFill>
                  <a:srgbClr val="701926"/>
                </a:solidFill>
                <a:latin typeface="Avenir Book"/>
                <a:cs typeface="Avenir Book"/>
              </a:rPr>
              <a:t>“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Hierin is my Vader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verheerlik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,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dat julle veel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vrug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dra</a:t>
            </a:r>
            <a:r>
              <a:rPr lang="en-GB" sz="2400" b="1" noProof="1" smtClean="0">
                <a:solidFill>
                  <a:srgbClr val="701926"/>
                </a:solidFill>
                <a:latin typeface="Avenir Book"/>
                <a:cs typeface="Avenir Book"/>
              </a:rPr>
              <a:t>…</a:t>
            </a:r>
            <a:r>
              <a:rPr lang="en-GB" sz="2800" b="1" noProof="1" smtClean="0">
                <a:solidFill>
                  <a:srgbClr val="701926"/>
                </a:solidFill>
                <a:latin typeface="Avenir Book"/>
                <a:cs typeface="Avenir Book"/>
              </a:rPr>
              <a:t>”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</a:t>
            </a:r>
            <a:endParaRPr lang="en-GB" b="1" spc="100" noProof="1">
              <a:solidFill>
                <a:srgbClr val="701926"/>
              </a:solidFill>
              <a:effectLst>
                <a:glow rad="127000">
                  <a:schemeClr val="bg1">
                    <a:alpha val="65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902713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Geestelike Vrug Bring Genot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008000"/>
            <a:ext cx="86487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2667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</a:t>
            </a:r>
            <a:r>
              <a:rPr lang="en-GB" b="1" spc="-10" noProof="1" smtClean="0">
                <a:solidFill>
                  <a:srgbClr val="701926"/>
                </a:solidFill>
                <a:latin typeface="Avenir Book"/>
                <a:cs typeface="Avenir Book"/>
              </a:rPr>
              <a:t>God skep </a:t>
            </a:r>
            <a:r>
              <a:rPr lang="en-GB" b="1" spc="-10" noProof="1" smtClean="0">
                <a:solidFill>
                  <a:srgbClr val="701926"/>
                </a:solidFill>
                <a:latin typeface="Avenir Book"/>
                <a:cs typeface="Avenir Book"/>
              </a:rPr>
              <a:t>’n behae in die vrug van die Gees</a:t>
            </a:r>
          </a:p>
          <a:p>
            <a:pPr marL="2667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Geestelike vrug bring genot aan </a:t>
            </a:r>
            <a:r>
              <a:rPr lang="en-GB" b="1" spc="-10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ander</a:t>
            </a:r>
            <a:endParaRPr lang="en-GB" b="1" noProof="1">
              <a:solidFill>
                <a:srgbClr val="701926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549230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Hooglied 2:3 </a:t>
            </a:r>
            <a:r>
              <a:rPr lang="en-GB" sz="2800" noProof="1" smtClean="0">
                <a:solidFill>
                  <a:srgbClr val="701926"/>
                </a:solidFill>
                <a:effectLst/>
                <a:latin typeface="Avenir Book"/>
                <a:cs typeface="Avenir Book"/>
              </a:rPr>
              <a:t>[DB]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2296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sz="2400" dirty="0" smtClean="0">
                <a:solidFill>
                  <a:srgbClr val="701926"/>
                </a:solidFill>
                <a:latin typeface="Avenir Book"/>
                <a:cs typeface="Avenir Book"/>
              </a:rPr>
              <a:t>…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Hy is soos ’n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appelboom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in ’n bos.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In sy skadu vind ek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rus</a:t>
            </a:r>
            <a:endParaRPr lang="en-GB" b="1" noProof="1" smtClean="0">
              <a:solidFill>
                <a:srgbClr val="701926"/>
              </a:solidFill>
              <a:latin typeface="Avenir Book"/>
              <a:cs typeface="Avenir Book"/>
            </a:endParaRP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en sy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vrugte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is louter genot. </a:t>
            </a:r>
            <a:endParaRPr lang="en-GB" b="1" spc="100" noProof="1">
              <a:solidFill>
                <a:srgbClr val="701926"/>
              </a:solidFill>
              <a:effectLst>
                <a:glow rad="127000">
                  <a:schemeClr val="bg1">
                    <a:alpha val="65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587723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2 Korinthiërs 2:14,15 </a:t>
            </a:r>
            <a:r>
              <a:rPr lang="en-GB" sz="2800" noProof="1" smtClean="0">
                <a:solidFill>
                  <a:srgbClr val="701926"/>
                </a:solidFill>
                <a:effectLst/>
                <a:latin typeface="Avenir Book"/>
                <a:cs typeface="Avenir Book"/>
              </a:rPr>
              <a:t>[NLV]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2296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sz="2400" dirty="0" smtClean="0">
                <a:solidFill>
                  <a:srgbClr val="701926"/>
                </a:solidFill>
                <a:latin typeface="Avenir Book"/>
                <a:cs typeface="Avenir Book"/>
              </a:rPr>
              <a:t>…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Deur ons versprei Hy die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aangename geur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van sy kennis op elke plek.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Ons is die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welriekende geur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wat deur Christus vir God opstyg</a:t>
            </a:r>
            <a:r>
              <a:rPr lang="en-GB" sz="2400" b="1" noProof="1" smtClean="0">
                <a:solidFill>
                  <a:srgbClr val="701926"/>
                </a:solidFill>
                <a:latin typeface="Avenir Book"/>
                <a:cs typeface="Avenir Book"/>
              </a:rPr>
              <a:t>…</a:t>
            </a:r>
            <a:endParaRPr lang="en-GB" b="1" spc="100" noProof="1">
              <a:solidFill>
                <a:srgbClr val="701926"/>
              </a:solidFill>
              <a:effectLst>
                <a:glow rad="127000">
                  <a:schemeClr val="bg1">
                    <a:alpha val="65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05535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Geestelike Vrug Bring Genot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008000"/>
            <a:ext cx="86487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2667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</a:t>
            </a:r>
            <a:r>
              <a:rPr lang="en-GB" b="1" spc="-10" noProof="1" smtClean="0">
                <a:solidFill>
                  <a:srgbClr val="701926"/>
                </a:solidFill>
                <a:latin typeface="Avenir Book"/>
                <a:cs typeface="Avenir Book"/>
              </a:rPr>
              <a:t>God skep ’n behae in die vrug van die Gees</a:t>
            </a:r>
          </a:p>
          <a:p>
            <a:pPr marL="2667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Geestelike vrug bring genot aan ander</a:t>
            </a:r>
            <a:endParaRPr lang="en-GB" b="1" noProof="1">
              <a:solidFill>
                <a:srgbClr val="701926"/>
              </a:solidFill>
              <a:latin typeface="Avenir Book"/>
              <a:cs typeface="Avenir Book"/>
            </a:endParaRPr>
          </a:p>
          <a:p>
            <a:pPr marL="2667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Geestelike vrug maak </a:t>
            </a:r>
            <a:r>
              <a:rPr lang="en-GB" b="1" spc="-10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jou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’n beter mens</a:t>
            </a:r>
          </a:p>
        </p:txBody>
      </p:sp>
    </p:spTree>
    <p:extLst>
      <p:ext uri="{BB962C8B-B14F-4D97-AF65-F5344CB8AC3E}">
        <p14:creationId xmlns:p14="http://schemas.microsoft.com/office/powerpoint/2010/main" val="3890584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Galasiërs 5:22 </a:t>
            </a:r>
            <a:r>
              <a:rPr lang="en-GB" sz="2800" noProof="1" smtClean="0">
                <a:solidFill>
                  <a:srgbClr val="701926"/>
                </a:solidFill>
                <a:effectLst/>
                <a:latin typeface="Avenir Book"/>
                <a:cs typeface="Avenir Book"/>
              </a:rPr>
              <a:t>[AFR53]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2296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sz="2400" dirty="0" smtClean="0">
                <a:solidFill>
                  <a:srgbClr val="701926"/>
                </a:solidFill>
                <a:latin typeface="Avenir Book"/>
                <a:cs typeface="Avenir Book"/>
              </a:rPr>
              <a:t>…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Die vrug van die Gees is</a:t>
            </a:r>
            <a:r>
              <a:rPr lang="en-GB" sz="2400" b="1" noProof="1" smtClean="0">
                <a:solidFill>
                  <a:srgbClr val="701926"/>
                </a:solidFill>
                <a:latin typeface="Avenir Book"/>
                <a:cs typeface="Avenir Book"/>
              </a:rPr>
              <a:t>…</a:t>
            </a:r>
            <a:endParaRPr lang="en-GB" b="1" noProof="1">
              <a:solidFill>
                <a:srgbClr val="701926"/>
              </a:solidFill>
              <a:latin typeface="Avenir Book"/>
              <a:cs typeface="Avenir Book"/>
            </a:endParaRP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selfbeheersing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. </a:t>
            </a:r>
            <a:endParaRPr lang="en-GB" b="1" spc="100" noProof="1">
              <a:solidFill>
                <a:srgbClr val="701926"/>
              </a:solidFill>
              <a:effectLst>
                <a:glow rad="127000">
                  <a:schemeClr val="bg1">
                    <a:alpha val="65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185178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uitBible1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400" y="-14400"/>
            <a:ext cx="10029296" cy="57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7453"/>
            <a:ext cx="8229600" cy="952500"/>
          </a:xfrm>
        </p:spPr>
        <p:txBody>
          <a:bodyPr/>
          <a:lstStyle/>
          <a:p>
            <a:pPr>
              <a:lnSpc>
                <a:spcPts val="6000"/>
              </a:lnSpc>
              <a:spcBef>
                <a:spcPts val="0"/>
              </a:spcBef>
            </a:pPr>
            <a:r>
              <a:rPr lang="en-US" sz="4800" spc="300" dirty="0">
                <a:solidFill>
                  <a:srgbClr val="701926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venir Black"/>
                <a:cs typeface="Avenir Black"/>
              </a:rPr>
              <a:t>3</a:t>
            </a:r>
            <a:r>
              <a:rPr lang="en-US" spc="300" dirty="0" smtClean="0">
                <a:solidFill>
                  <a:srgbClr val="701926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venir Black"/>
                <a:cs typeface="Avenir Black"/>
              </a:rPr>
              <a:t>.</a:t>
            </a:r>
            <a:br>
              <a:rPr lang="en-US" spc="300" dirty="0" smtClean="0">
                <a:solidFill>
                  <a:srgbClr val="701926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venir Black"/>
                <a:cs typeface="Avenir Black"/>
              </a:rPr>
            </a:br>
            <a:r>
              <a:rPr lang="en-US" spc="300" dirty="0" smtClean="0">
                <a:solidFill>
                  <a:srgbClr val="701926"/>
                </a:solidFill>
                <a:effectLst/>
                <a:latin typeface="Avenir Black"/>
                <a:cs typeface="Avenir Black"/>
              </a:rPr>
              <a:t>VRUGTE</a:t>
            </a:r>
            <a:br>
              <a:rPr lang="en-US" spc="300" dirty="0" smtClean="0">
                <a:solidFill>
                  <a:srgbClr val="701926"/>
                </a:solidFill>
                <a:effectLst/>
                <a:latin typeface="Avenir Black"/>
                <a:cs typeface="Avenir Black"/>
              </a:rPr>
            </a:br>
            <a:r>
              <a:rPr lang="en-US" spc="300" dirty="0" smtClean="0">
                <a:solidFill>
                  <a:srgbClr val="701926"/>
                </a:solidFill>
                <a:effectLst/>
                <a:latin typeface="Avenir Black"/>
                <a:cs typeface="Avenir Black"/>
              </a:rPr>
              <a:t>HET TE DOEN MET</a:t>
            </a:r>
            <a:br>
              <a:rPr lang="en-US" spc="300" dirty="0" smtClean="0">
                <a:solidFill>
                  <a:srgbClr val="701926"/>
                </a:solidFill>
                <a:effectLst/>
                <a:latin typeface="Avenir Black"/>
                <a:cs typeface="Avenir Black"/>
              </a:rPr>
            </a:br>
            <a:r>
              <a:rPr lang="en-US" spc="300" dirty="0" smtClean="0">
                <a:solidFill>
                  <a:srgbClr val="701926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VOEDING</a:t>
            </a:r>
            <a:endParaRPr lang="en-US" sz="2800" spc="300" dirty="0">
              <a:solidFill>
                <a:srgbClr val="701926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200462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Jakobus 3:17 </a:t>
            </a:r>
            <a:r>
              <a:rPr lang="en-GB" sz="2800" noProof="1" smtClean="0">
                <a:solidFill>
                  <a:srgbClr val="701926"/>
                </a:solidFill>
                <a:effectLst/>
                <a:latin typeface="Avenir Book"/>
                <a:cs typeface="Avenir Book"/>
              </a:rPr>
              <a:t>[AFR83]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2296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sz="2400" dirty="0" smtClean="0">
                <a:solidFill>
                  <a:srgbClr val="701926"/>
                </a:solidFill>
                <a:latin typeface="Avenir Book"/>
                <a:cs typeface="Avenir Book"/>
              </a:rPr>
              <a:t>…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Die wysheid wat van Bo kom,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is allereers sonder bybedoelings,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en verder is dit vredeliewend, inskiklik,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bedagsaam, vol medelye en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goeie vrugte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,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onpartydig, opreg.</a:t>
            </a:r>
          </a:p>
        </p:txBody>
      </p:sp>
    </p:spTree>
    <p:extLst>
      <p:ext uri="{BB962C8B-B14F-4D97-AF65-F5344CB8AC3E}">
        <p14:creationId xmlns:p14="http://schemas.microsoft.com/office/powerpoint/2010/main" val="612876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Spreuke 11:30 </a:t>
            </a:r>
            <a:r>
              <a:rPr lang="en-GB" sz="2800" noProof="1" smtClean="0">
                <a:solidFill>
                  <a:srgbClr val="701926"/>
                </a:solidFill>
                <a:effectLst/>
                <a:latin typeface="Avenir Book"/>
                <a:cs typeface="Avenir Book"/>
              </a:rPr>
              <a:t>[NLV]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2296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Iemand wat reg optree,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is soos ’n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vrugbare boom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. </a:t>
            </a:r>
            <a:endParaRPr lang="en-GB" b="1" spc="100" noProof="1">
              <a:solidFill>
                <a:srgbClr val="701926"/>
              </a:solidFill>
              <a:effectLst>
                <a:glow rad="127000">
                  <a:schemeClr val="bg1">
                    <a:alpha val="65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08744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uitBibl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400" y="-14400"/>
            <a:ext cx="1002929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34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53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1 Timotheüs 4:6.16 </a:t>
            </a:r>
            <a:r>
              <a:rPr lang="en-GB" sz="2800" noProof="1" smtClean="0">
                <a:solidFill>
                  <a:srgbClr val="701926"/>
                </a:solidFill>
                <a:effectLst/>
                <a:latin typeface="Avenir Book"/>
                <a:cs typeface="Avenir Book"/>
              </a:rPr>
              <a:t>[NLV]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426000"/>
            <a:ext cx="88138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sz="2800" b="1" noProof="1" smtClean="0">
                <a:solidFill>
                  <a:srgbClr val="701926"/>
                </a:solidFill>
                <a:latin typeface="Avenir Book"/>
                <a:cs typeface="Avenir Book"/>
              </a:rPr>
              <a:t>’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n Waardige dienaar van Christus Jesus,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een wat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gevoed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word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deur die boodskap van geloof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en die ware leringe wat jy navolg.</a:t>
            </a:r>
          </a:p>
          <a:p>
            <a:pPr marL="0" indent="0" algn="ctr"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Let goed op jouself en jou leer.</a:t>
            </a:r>
          </a:p>
          <a:p>
            <a:pPr marL="0" indent="0" algn="ctr"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Bly getrou aan wat reg is, en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jouself red</a:t>
            </a:r>
            <a:endParaRPr lang="en-GB" b="1" noProof="1" smtClean="0">
              <a:solidFill>
                <a:srgbClr val="701926"/>
              </a:solidFill>
              <a:latin typeface="Avenir Book"/>
              <a:cs typeface="Avenir Book"/>
            </a:endParaRPr>
          </a:p>
          <a:p>
            <a:pPr marL="0" indent="0" algn="ctr"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sowel as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almal wat na jou luister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7251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uitBible1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400" y="-14400"/>
            <a:ext cx="10029296" cy="57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7453"/>
            <a:ext cx="8229600" cy="952500"/>
          </a:xfrm>
        </p:spPr>
        <p:txBody>
          <a:bodyPr/>
          <a:lstStyle/>
          <a:p>
            <a:pPr>
              <a:lnSpc>
                <a:spcPts val="6000"/>
              </a:lnSpc>
              <a:spcBef>
                <a:spcPts val="0"/>
              </a:spcBef>
            </a:pPr>
            <a:r>
              <a:rPr lang="en-US" sz="4800" spc="300" dirty="0" smtClean="0">
                <a:solidFill>
                  <a:srgbClr val="701926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venir Black"/>
                <a:cs typeface="Avenir Black"/>
              </a:rPr>
              <a:t>4</a:t>
            </a:r>
            <a:r>
              <a:rPr lang="en-US" spc="300" dirty="0" smtClean="0">
                <a:solidFill>
                  <a:srgbClr val="701926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venir Black"/>
                <a:cs typeface="Avenir Black"/>
              </a:rPr>
              <a:t>.</a:t>
            </a:r>
            <a:br>
              <a:rPr lang="en-US" spc="300" dirty="0" smtClean="0">
                <a:solidFill>
                  <a:srgbClr val="701926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venir Black"/>
                <a:cs typeface="Avenir Black"/>
              </a:rPr>
            </a:br>
            <a:r>
              <a:rPr lang="en-US" spc="300" dirty="0" smtClean="0">
                <a:solidFill>
                  <a:srgbClr val="701926"/>
                </a:solidFill>
                <a:effectLst/>
                <a:latin typeface="Avenir Black"/>
                <a:cs typeface="Avenir Black"/>
              </a:rPr>
              <a:t>VRUGTE</a:t>
            </a:r>
            <a:br>
              <a:rPr lang="en-US" spc="300" dirty="0" smtClean="0">
                <a:solidFill>
                  <a:srgbClr val="701926"/>
                </a:solidFill>
                <a:effectLst/>
                <a:latin typeface="Avenir Black"/>
                <a:cs typeface="Avenir Black"/>
              </a:rPr>
            </a:br>
            <a:r>
              <a:rPr lang="en-US" spc="300" dirty="0" smtClean="0">
                <a:solidFill>
                  <a:srgbClr val="701926"/>
                </a:solidFill>
                <a:effectLst/>
                <a:latin typeface="Avenir Black"/>
                <a:cs typeface="Avenir Black"/>
              </a:rPr>
              <a:t>HET TE DOEN MET</a:t>
            </a:r>
            <a:br>
              <a:rPr lang="en-US" spc="300" dirty="0" smtClean="0">
                <a:solidFill>
                  <a:srgbClr val="701926"/>
                </a:solidFill>
                <a:effectLst/>
                <a:latin typeface="Avenir Black"/>
                <a:cs typeface="Avenir Black"/>
              </a:rPr>
            </a:br>
            <a:r>
              <a:rPr lang="en-US" spc="300" dirty="0" smtClean="0">
                <a:solidFill>
                  <a:srgbClr val="701926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VOORTPLANTING</a:t>
            </a:r>
            <a:endParaRPr lang="en-US" sz="2800" spc="300" dirty="0">
              <a:solidFill>
                <a:srgbClr val="701926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24275945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Matthéüs 7:16,17 </a:t>
            </a:r>
            <a:r>
              <a:rPr lang="en-GB" sz="2800" noProof="1" smtClean="0">
                <a:solidFill>
                  <a:srgbClr val="701926"/>
                </a:solidFill>
                <a:effectLst/>
                <a:latin typeface="Avenir Book"/>
                <a:cs typeface="Avenir Book"/>
              </a:rPr>
              <a:t>[AFR20]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08000"/>
            <a:ext cx="87757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sz="2800" b="1" noProof="1" smtClean="0">
                <a:solidFill>
                  <a:srgbClr val="701926"/>
                </a:solidFill>
                <a:latin typeface="Avenir Book"/>
                <a:cs typeface="Avenir Book"/>
              </a:rPr>
              <a:t>“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Aan hulle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vrug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sal julle hulle uitken.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Pluk ’n mens miskien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druiwe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van doringstruike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of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vye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van dissels?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Net so dra elke goeie boom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goeie vrugte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,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maar ’n slegte boom dra slegte vrugte.</a:t>
            </a:r>
            <a:r>
              <a:rPr lang="en-GB" sz="2800" b="1" noProof="1" smtClean="0">
                <a:solidFill>
                  <a:srgbClr val="701926"/>
                </a:solidFill>
                <a:latin typeface="Avenir Book"/>
                <a:cs typeface="Avenir Book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0021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555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Jakobus 3:11,12 </a:t>
            </a:r>
            <a:r>
              <a:rPr lang="en-GB" sz="2800" noProof="1" smtClean="0">
                <a:solidFill>
                  <a:srgbClr val="701926"/>
                </a:solidFill>
                <a:effectLst/>
                <a:latin typeface="Avenir Book"/>
                <a:cs typeface="Avenir Book"/>
              </a:rPr>
              <a:t>[NLV]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27000"/>
            <a:ext cx="87757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Kan ’n fontein uit dieselfde oog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soet en bitter water laat opborrel?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Kan jy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olywe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van ’n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vyeboom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afpluk,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of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vye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van ’n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druiwestok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?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Net so min as wat ’n brak bron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vars water kan voortbring! </a:t>
            </a:r>
          </a:p>
        </p:txBody>
      </p:sp>
    </p:spTree>
    <p:extLst>
      <p:ext uri="{BB962C8B-B14F-4D97-AF65-F5344CB8AC3E}">
        <p14:creationId xmlns:p14="http://schemas.microsoft.com/office/powerpoint/2010/main" val="2698849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BibleCours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2" y="742473"/>
            <a:ext cx="8344465" cy="41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8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Galasiërs 5:22 </a:t>
            </a:r>
            <a:r>
              <a:rPr lang="en-GB" sz="2800" noProof="1" smtClean="0">
                <a:solidFill>
                  <a:srgbClr val="701926"/>
                </a:solidFill>
                <a:effectLst/>
                <a:latin typeface="Avenir Book"/>
                <a:cs typeface="Avenir Book"/>
              </a:rPr>
              <a:t>[AFR53]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2296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sz="2400" dirty="0" smtClean="0">
                <a:solidFill>
                  <a:srgbClr val="701926"/>
                </a:solidFill>
                <a:latin typeface="Avenir Book"/>
                <a:cs typeface="Avenir Book"/>
              </a:rPr>
              <a:t>…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Die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vrug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van die Gees is liefde, blydskap,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vrede, lankmoedigheid, vriendelikheid,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goedheid, getrouheid, sagmoedigheid,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selfbeheersing. </a:t>
            </a:r>
            <a:endParaRPr lang="en-GB" b="1" spc="100" noProof="1">
              <a:solidFill>
                <a:srgbClr val="701926"/>
              </a:solidFill>
              <a:effectLst>
                <a:glow rad="127000">
                  <a:schemeClr val="bg1">
                    <a:alpha val="65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92400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uitBible1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400" y="-14400"/>
            <a:ext cx="10029296" cy="57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7453"/>
            <a:ext cx="8229600" cy="952500"/>
          </a:xfrm>
        </p:spPr>
        <p:txBody>
          <a:bodyPr/>
          <a:lstStyle/>
          <a:p>
            <a:pPr>
              <a:lnSpc>
                <a:spcPts val="6000"/>
              </a:lnSpc>
              <a:spcBef>
                <a:spcPts val="0"/>
              </a:spcBef>
            </a:pPr>
            <a:r>
              <a:rPr lang="en-US" sz="4800" spc="300" dirty="0" smtClean="0">
                <a:solidFill>
                  <a:srgbClr val="701926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venir Black"/>
                <a:cs typeface="Avenir Black"/>
              </a:rPr>
              <a:t>1</a:t>
            </a:r>
            <a:r>
              <a:rPr lang="en-US" spc="300" dirty="0" smtClean="0">
                <a:solidFill>
                  <a:srgbClr val="701926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venir Black"/>
                <a:cs typeface="Avenir Black"/>
              </a:rPr>
              <a:t>.</a:t>
            </a:r>
            <a:br>
              <a:rPr lang="en-US" spc="300" dirty="0" smtClean="0">
                <a:solidFill>
                  <a:srgbClr val="701926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venir Black"/>
                <a:cs typeface="Avenir Black"/>
              </a:rPr>
            </a:br>
            <a:r>
              <a:rPr lang="en-US" spc="300" dirty="0" smtClean="0">
                <a:solidFill>
                  <a:srgbClr val="701926"/>
                </a:solidFill>
                <a:effectLst/>
                <a:latin typeface="Avenir Black"/>
                <a:cs typeface="Avenir Black"/>
              </a:rPr>
              <a:t>VRUGTE</a:t>
            </a:r>
            <a:br>
              <a:rPr lang="en-US" spc="300" dirty="0" smtClean="0">
                <a:solidFill>
                  <a:srgbClr val="701926"/>
                </a:solidFill>
                <a:effectLst/>
                <a:latin typeface="Avenir Black"/>
                <a:cs typeface="Avenir Black"/>
              </a:rPr>
            </a:br>
            <a:r>
              <a:rPr lang="en-US" spc="300" dirty="0" smtClean="0">
                <a:solidFill>
                  <a:srgbClr val="701926"/>
                </a:solidFill>
                <a:effectLst/>
                <a:latin typeface="Avenir Black"/>
                <a:cs typeface="Avenir Black"/>
              </a:rPr>
              <a:t>HET TE DOEN MET</a:t>
            </a:r>
            <a:br>
              <a:rPr lang="en-US" spc="300" dirty="0" smtClean="0">
                <a:solidFill>
                  <a:srgbClr val="701926"/>
                </a:solidFill>
                <a:effectLst/>
                <a:latin typeface="Avenir Black"/>
                <a:cs typeface="Avenir Black"/>
              </a:rPr>
            </a:br>
            <a:r>
              <a:rPr lang="en-US" spc="300" dirty="0" smtClean="0">
                <a:solidFill>
                  <a:srgbClr val="701926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RYPHEID</a:t>
            </a:r>
            <a:endParaRPr lang="en-US" sz="2800" spc="300" dirty="0">
              <a:solidFill>
                <a:srgbClr val="701926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346962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7455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Johannes 15:1,2,5 </a:t>
            </a:r>
            <a:r>
              <a:rPr lang="en-GB" sz="2800" noProof="1" smtClean="0">
                <a:solidFill>
                  <a:srgbClr val="701926"/>
                </a:solidFill>
                <a:effectLst/>
                <a:latin typeface="Avenir Book"/>
                <a:cs typeface="Avenir Book"/>
              </a:rPr>
              <a:t>[AFR20]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385700"/>
            <a:ext cx="85852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sz="2800" b="1" noProof="1" smtClean="0">
                <a:solidFill>
                  <a:srgbClr val="701926"/>
                </a:solidFill>
                <a:latin typeface="Avenir Book"/>
                <a:cs typeface="Avenir Book"/>
              </a:rPr>
              <a:t>“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Ek is die egte druiwestok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en my Vader is die landbouer.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Elke loot aan My</a:t>
            </a:r>
            <a:r>
              <a:rPr lang="en-GB" sz="2400" b="1" noProof="1" smtClean="0">
                <a:solidFill>
                  <a:srgbClr val="701926"/>
                </a:solidFill>
                <a:latin typeface="Avenir Book"/>
                <a:cs typeface="Avenir Book"/>
              </a:rPr>
              <a:t>…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wat </a:t>
            </a:r>
            <a:r>
              <a:rPr lang="en-GB" b="1" noProof="1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vrug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dra,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snoei Hy skoon, sodat dit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meer vrug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kan dra.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Ek is die druiwestok, julle die lote.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Wie in My bly en Ek in hom,</a:t>
            </a:r>
          </a:p>
          <a:p>
            <a:pPr marL="0" indent="0" algn="ctr">
              <a:lnSpc>
                <a:spcPts val="4400"/>
              </a:lnSpc>
              <a:spcBef>
                <a:spcPts val="800"/>
              </a:spcBef>
              <a:buNone/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hy dra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baie vrug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.</a:t>
            </a:r>
            <a:r>
              <a:rPr lang="en-GB" sz="2800" b="1" noProof="1" smtClean="0">
                <a:solidFill>
                  <a:srgbClr val="701926"/>
                </a:solidFill>
                <a:latin typeface="Avenir Book"/>
                <a:cs typeface="Avenir Book"/>
              </a:rPr>
              <a:t>”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</a:t>
            </a:r>
            <a:endParaRPr lang="en-GB" b="1" spc="100" noProof="1">
              <a:solidFill>
                <a:srgbClr val="701926"/>
              </a:solidFill>
              <a:effectLst>
                <a:glow rad="127000">
                  <a:schemeClr val="bg1">
                    <a:alpha val="65000"/>
                  </a:schemeClr>
                </a:glow>
              </a:effectLst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88827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ruitBible1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400" y="-14400"/>
            <a:ext cx="10029296" cy="57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7453"/>
            <a:ext cx="8229600" cy="952500"/>
          </a:xfrm>
        </p:spPr>
        <p:txBody>
          <a:bodyPr/>
          <a:lstStyle/>
          <a:p>
            <a:pPr>
              <a:lnSpc>
                <a:spcPts val="6000"/>
              </a:lnSpc>
              <a:spcBef>
                <a:spcPts val="0"/>
              </a:spcBef>
            </a:pPr>
            <a:r>
              <a:rPr lang="en-US" sz="4800" spc="300" dirty="0" smtClean="0">
                <a:solidFill>
                  <a:srgbClr val="701926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venir Black"/>
                <a:cs typeface="Avenir Black"/>
              </a:rPr>
              <a:t>2</a:t>
            </a:r>
            <a:r>
              <a:rPr lang="en-US" spc="300" dirty="0" smtClean="0">
                <a:solidFill>
                  <a:srgbClr val="701926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venir Black"/>
                <a:cs typeface="Avenir Black"/>
              </a:rPr>
              <a:t>.</a:t>
            </a:r>
            <a:br>
              <a:rPr lang="en-US" spc="300" dirty="0" smtClean="0">
                <a:solidFill>
                  <a:srgbClr val="701926"/>
                </a:solidFill>
                <a:effectLst>
                  <a:glow rad="254000">
                    <a:schemeClr val="bg1">
                      <a:alpha val="60000"/>
                    </a:schemeClr>
                  </a:glow>
                </a:effectLst>
                <a:latin typeface="Avenir Black"/>
                <a:cs typeface="Avenir Black"/>
              </a:rPr>
            </a:br>
            <a:r>
              <a:rPr lang="en-US" spc="300" dirty="0" smtClean="0">
                <a:solidFill>
                  <a:srgbClr val="701926"/>
                </a:solidFill>
                <a:effectLst/>
                <a:latin typeface="Avenir Black"/>
                <a:cs typeface="Avenir Black"/>
              </a:rPr>
              <a:t>VRUGTE</a:t>
            </a:r>
            <a:br>
              <a:rPr lang="en-US" spc="300" dirty="0" smtClean="0">
                <a:solidFill>
                  <a:srgbClr val="701926"/>
                </a:solidFill>
                <a:effectLst/>
                <a:latin typeface="Avenir Black"/>
                <a:cs typeface="Avenir Black"/>
              </a:rPr>
            </a:br>
            <a:r>
              <a:rPr lang="en-US" spc="300" dirty="0" smtClean="0">
                <a:solidFill>
                  <a:srgbClr val="701926"/>
                </a:solidFill>
                <a:effectLst/>
                <a:latin typeface="Avenir Black"/>
                <a:cs typeface="Avenir Black"/>
              </a:rPr>
              <a:t>HET TE DOEN MET</a:t>
            </a:r>
            <a:br>
              <a:rPr lang="en-US" spc="300" dirty="0" smtClean="0">
                <a:solidFill>
                  <a:srgbClr val="701926"/>
                </a:solidFill>
                <a:effectLst/>
                <a:latin typeface="Avenir Black"/>
                <a:cs typeface="Avenir Black"/>
              </a:rPr>
            </a:br>
            <a:r>
              <a:rPr lang="en-US" spc="300" dirty="0" smtClean="0">
                <a:solidFill>
                  <a:srgbClr val="701926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GENOEGLIKHEID</a:t>
            </a:r>
            <a:endParaRPr lang="en-US" sz="2800" spc="300" dirty="0">
              <a:solidFill>
                <a:srgbClr val="701926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88231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18000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V</a:t>
            </a:r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ars Vrugte Is Aangenaam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00" y="1008000"/>
            <a:ext cx="8229600" cy="3771636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endParaRPr lang="en-US" sz="800" dirty="0"/>
          </a:p>
          <a:p>
            <a:pPr marL="1435100" indent="-266700">
              <a:lnSpc>
                <a:spcPts val="4400"/>
              </a:lnSpc>
              <a:spcBef>
                <a:spcPts val="800"/>
              </a:spcBef>
              <a:buBlip>
                <a:blip r:embed="rId2"/>
              </a:buBlip>
            </a:pP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 Vars vrugte </a:t>
            </a:r>
            <a:r>
              <a:rPr lang="en-GB" b="1" noProof="1" smtClean="0">
                <a:solidFill>
                  <a:srgbClr val="701926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Avenir Book"/>
                <a:cs typeface="Avenir Book"/>
              </a:rPr>
              <a:t>lyk</a:t>
            </a:r>
            <a:r>
              <a:rPr lang="en-GB" b="1" noProof="1" smtClean="0">
                <a:solidFill>
                  <a:srgbClr val="701926"/>
                </a:solidFill>
                <a:latin typeface="Avenir Book"/>
                <a:cs typeface="Avenir Book"/>
              </a:rPr>
              <a:t> aantreklik</a:t>
            </a:r>
          </a:p>
        </p:txBody>
      </p:sp>
    </p:spTree>
    <p:extLst>
      <p:ext uri="{BB962C8B-B14F-4D97-AF65-F5344CB8AC3E}">
        <p14:creationId xmlns:p14="http://schemas.microsoft.com/office/powerpoint/2010/main" val="1242835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ruitVanGog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7816695" cy="593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0"/>
            <a:ext cx="8229600" cy="952500"/>
          </a:xfrm>
        </p:spPr>
        <p:txBody>
          <a:bodyPr>
            <a:normAutofit/>
          </a:bodyPr>
          <a:lstStyle/>
          <a:p>
            <a:r>
              <a:rPr lang="en-GB" sz="4000" spc="100" noProof="1" smtClean="0">
                <a:solidFill>
                  <a:srgbClr val="701926"/>
                </a:solidFill>
                <a:effectLst>
                  <a:glow rad="114300">
                    <a:schemeClr val="bg1">
                      <a:alpha val="80000"/>
                    </a:schemeClr>
                  </a:glow>
                </a:effectLst>
                <a:latin typeface="Avenir Black"/>
                <a:cs typeface="Avenir Black"/>
              </a:rPr>
              <a:t>Van Gogh Stillewe met Vrugte</a:t>
            </a:r>
            <a:endParaRPr lang="en-GB" sz="2800" noProof="1">
              <a:solidFill>
                <a:srgbClr val="701926"/>
              </a:solidFill>
              <a:effectLst/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6490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12483</TotalTime>
  <Words>786</Words>
  <Application>Microsoft Macintosh PowerPoint</Application>
  <PresentationFormat>On-screen Show (16:10)</PresentationFormat>
  <Paragraphs>193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PRENTJIEMOOI VRUGTE  Mark Hodgetts</vt:lpstr>
      <vt:lpstr>PowerPoint Presentation</vt:lpstr>
      <vt:lpstr>Galasiërs 5:22 [AFR53]</vt:lpstr>
      <vt:lpstr>1. VRUGTE HET TE DOEN MET RYPHEID</vt:lpstr>
      <vt:lpstr>Johannes 15:1,2,5 [AFR20]</vt:lpstr>
      <vt:lpstr>2. VRUGTE HET TE DOEN MET GENOEGLIKHEID</vt:lpstr>
      <vt:lpstr>Vars Vrugte Is Aangenaam</vt:lpstr>
      <vt:lpstr>Van Gogh Stillewe met Vrugte</vt:lpstr>
      <vt:lpstr>Markus 11:13 [ABA]</vt:lpstr>
      <vt:lpstr>Númeri 13:23 [NLV]</vt:lpstr>
      <vt:lpstr>Vars Vrugte Is Aangenaam</vt:lpstr>
      <vt:lpstr>Hooglied 7:8 [DB]</vt:lpstr>
      <vt:lpstr>Vars Vrugte Is Aangenaam</vt:lpstr>
      <vt:lpstr>Hooglied 2:3 [DB]</vt:lpstr>
      <vt:lpstr>Vars Vrugte Is Aangenaam</vt:lpstr>
      <vt:lpstr>Vars Vrugte Is Aangenaam</vt:lpstr>
      <vt:lpstr>Hooglied 8:2 [DB]</vt:lpstr>
      <vt:lpstr>Geestelike Vrug Bring Genot</vt:lpstr>
      <vt:lpstr>Matthéüs 3:17 [DB]</vt:lpstr>
      <vt:lpstr>Johannes 15:8 [AFR53]</vt:lpstr>
      <vt:lpstr>Geestelike Vrug Bring Genot</vt:lpstr>
      <vt:lpstr>Hooglied 2:3 [DB]</vt:lpstr>
      <vt:lpstr>2 Korinthiërs 2:14,15 [NLV]</vt:lpstr>
      <vt:lpstr>Geestelike Vrug Bring Genot</vt:lpstr>
      <vt:lpstr>Galasiërs 5:22 [AFR53]</vt:lpstr>
      <vt:lpstr>3. VRUGTE HET TE DOEN MET VOEDING</vt:lpstr>
      <vt:lpstr>Jakobus 3:17 [AFR83]</vt:lpstr>
      <vt:lpstr>Spreuke 11:30 [NLV]</vt:lpstr>
      <vt:lpstr>1 Timotheüs 4:6.16 [NLV]</vt:lpstr>
      <vt:lpstr>4. VRUGTE HET TE DOEN MET VOORTPLANTING</vt:lpstr>
      <vt:lpstr>Matthéüs 7:16,17 [AFR20]</vt:lpstr>
      <vt:lpstr>Jakobus 3:11,12 [NLV]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to Change</dc:title>
  <dc:creator>Mark Hodgetts</dc:creator>
  <cp:lastModifiedBy>Mark Hodgetts</cp:lastModifiedBy>
  <cp:revision>234</cp:revision>
  <dcterms:created xsi:type="dcterms:W3CDTF">2015-12-26T20:50:22Z</dcterms:created>
  <dcterms:modified xsi:type="dcterms:W3CDTF">2021-11-19T05:13:38Z</dcterms:modified>
</cp:coreProperties>
</file>