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957" r:id="rId2"/>
    <p:sldId id="975" r:id="rId3"/>
    <p:sldId id="976" r:id="rId4"/>
    <p:sldId id="256" r:id="rId5"/>
    <p:sldId id="996" r:id="rId6"/>
    <p:sldId id="906" r:id="rId7"/>
    <p:sldId id="946" r:id="rId8"/>
    <p:sldId id="908" r:id="rId9"/>
    <p:sldId id="970" r:id="rId10"/>
    <p:sldId id="971" r:id="rId11"/>
    <p:sldId id="972" r:id="rId12"/>
    <p:sldId id="883" r:id="rId13"/>
    <p:sldId id="977" r:id="rId14"/>
    <p:sldId id="978" r:id="rId15"/>
    <p:sldId id="979" r:id="rId16"/>
    <p:sldId id="980" r:id="rId17"/>
    <p:sldId id="981" r:id="rId18"/>
    <p:sldId id="982" r:id="rId19"/>
    <p:sldId id="973" r:id="rId20"/>
    <p:sldId id="983" r:id="rId21"/>
    <p:sldId id="984" r:id="rId22"/>
    <p:sldId id="985" r:id="rId23"/>
    <p:sldId id="986" r:id="rId24"/>
    <p:sldId id="987" r:id="rId25"/>
    <p:sldId id="988" r:id="rId26"/>
    <p:sldId id="989" r:id="rId27"/>
    <p:sldId id="990" r:id="rId28"/>
    <p:sldId id="991" r:id="rId29"/>
    <p:sldId id="992" r:id="rId30"/>
    <p:sldId id="993" r:id="rId31"/>
    <p:sldId id="974" r:id="rId32"/>
    <p:sldId id="99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GdNfEaRTbmY4Uw/suk86Q==" hashData="eqa+42aI1vbD/UOgrvh2fYQxiohcXgUFXlDGAcDC0lY+vtCiqEh7tY71Gf96oRoYSdPirxQjhshNzhbgGXhpSA=="/>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87345"/>
  </p:normalViewPr>
  <p:slideViewPr>
    <p:cSldViewPr snapToGrid="0" snapToObjects="1">
      <p:cViewPr varScale="1">
        <p:scale>
          <a:sx n="96" d="100"/>
          <a:sy n="96" d="100"/>
        </p:scale>
        <p:origin x="1248"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630776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1545015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2771180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1899868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289421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2461169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3053282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520154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841653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785878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236422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1480277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983175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3456755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793874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1714471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658803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61232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409740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11977269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26195285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29</a:t>
            </a:fld>
            <a:endParaRPr lang="en-US"/>
          </a:p>
        </p:txBody>
      </p:sp>
    </p:spTree>
    <p:extLst>
      <p:ext uri="{BB962C8B-B14F-4D97-AF65-F5344CB8AC3E}">
        <p14:creationId xmlns:p14="http://schemas.microsoft.com/office/powerpoint/2010/main" val="702862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110605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30</a:t>
            </a:fld>
            <a:endParaRPr lang="en-US"/>
          </a:p>
        </p:txBody>
      </p:sp>
    </p:spTree>
    <p:extLst>
      <p:ext uri="{BB962C8B-B14F-4D97-AF65-F5344CB8AC3E}">
        <p14:creationId xmlns:p14="http://schemas.microsoft.com/office/powerpoint/2010/main" val="1944282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31</a:t>
            </a:fld>
            <a:endParaRPr lang="en-US"/>
          </a:p>
        </p:txBody>
      </p:sp>
    </p:spTree>
    <p:extLst>
      <p:ext uri="{BB962C8B-B14F-4D97-AF65-F5344CB8AC3E}">
        <p14:creationId xmlns:p14="http://schemas.microsoft.com/office/powerpoint/2010/main" val="11553893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32</a:t>
            </a:fld>
            <a:endParaRPr lang="en-US"/>
          </a:p>
        </p:txBody>
      </p:sp>
    </p:spTree>
    <p:extLst>
      <p:ext uri="{BB962C8B-B14F-4D97-AF65-F5344CB8AC3E}">
        <p14:creationId xmlns:p14="http://schemas.microsoft.com/office/powerpoint/2010/main" val="258173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1279317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4116527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1268256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669155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3604296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3021081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2/20/2022</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2/20/2022</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2/20/2022</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2/20/2022</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2/20/2022</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2/20/2022</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2/20/2022</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2/20/2022</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2/20/2022</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2/20/2022</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2/20/2022</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2/20/2022</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John the Beloved, son of Thunder, was transported from off the isle of Patmos away from the choking marble dust of the quarry to which he was condemned, a prisoner to die, to another place in the spirit by the vehicle of visionary prophetic experience.</a:t>
            </a:r>
            <a:endParaRPr lang="nl-NL" sz="3600" b="1"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1815553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15E45179-37DB-475A-B2CB-801E5ACAF4B0}"/>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189937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2DF60027-58FE-4FBE-BC6B-E135760D3C22}"/>
              </a:ext>
            </a:extLst>
          </p:cNvPr>
          <p:cNvPicPr>
            <a:picLocks noChangeAspect="1"/>
          </p:cNvPicPr>
          <p:nvPr/>
        </p:nvPicPr>
        <p:blipFill rotWithShape="1">
          <a:blip r:embed="rId3"/>
          <a:srcRect l="1519" r="9577" b="1"/>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2078921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44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nl-NL" sz="4400" b="1" i="1" dirty="0">
                <a:solidFill>
                  <a:schemeClr val="dk1"/>
                </a:solidFill>
                <a:latin typeface="Century Gothic"/>
                <a:ea typeface="Century Gothic"/>
                <a:cs typeface="Century Gothic"/>
                <a:sym typeface="Century Gothic"/>
              </a:rPr>
              <a:t>SARDIS ATTITUDE: </a:t>
            </a:r>
          </a:p>
          <a:p>
            <a:pPr marL="0" lvl="0" indent="0" algn="ctr">
              <a:spcBef>
                <a:spcPts val="0"/>
              </a:spcBef>
              <a:buClr>
                <a:srgbClr val="31B6FD"/>
              </a:buClr>
              <a:buSzPts val="3000"/>
              <a:buNone/>
            </a:pPr>
            <a:endParaRPr lang="nl-NL" sz="4400" b="1"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nl-NL" sz="4400" b="1" i="1" dirty="0">
                <a:solidFill>
                  <a:schemeClr val="dk1"/>
                </a:solidFill>
                <a:latin typeface="Century Gothic"/>
                <a:ea typeface="Century Gothic"/>
                <a:cs typeface="Century Gothic"/>
                <a:sym typeface="Century Gothic"/>
              </a:rPr>
              <a:t>SELF-VOORSIENEND. </a:t>
            </a:r>
          </a:p>
          <a:p>
            <a:pPr marL="0" lvl="0" indent="0" algn="ctr">
              <a:spcBef>
                <a:spcPts val="0"/>
              </a:spcBef>
              <a:buClr>
                <a:srgbClr val="31B6FD"/>
              </a:buClr>
              <a:buSzPts val="3000"/>
              <a:buNone/>
            </a:pPr>
            <a:r>
              <a:rPr lang="nl-NL" sz="4400" b="1" i="1" dirty="0">
                <a:solidFill>
                  <a:schemeClr val="dk1"/>
                </a:solidFill>
                <a:latin typeface="Century Gothic"/>
                <a:ea typeface="Century Gothic"/>
                <a:cs typeface="Century Gothic"/>
                <a:sym typeface="Century Gothic"/>
              </a:rPr>
              <a:t>SELF-VERSEKERD &amp; SELF-SUGTIG.</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655742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The church in SARDIS was a </a:t>
            </a:r>
            <a:r>
              <a:rPr lang="en-GB" sz="3600" b="1" i="1" dirty="0">
                <a:solidFill>
                  <a:schemeClr val="dk1"/>
                </a:solidFill>
                <a:latin typeface="Century Gothic"/>
                <a:ea typeface="Century Gothic"/>
                <a:cs typeface="Century Gothic"/>
                <a:sym typeface="Century Gothic"/>
              </a:rPr>
              <a:t>BUSINESS</a:t>
            </a:r>
            <a:r>
              <a:rPr lang="en-GB" sz="3600" i="1" dirty="0">
                <a:solidFill>
                  <a:schemeClr val="dk1"/>
                </a:solidFill>
                <a:latin typeface="Century Gothic"/>
                <a:ea typeface="Century Gothic"/>
                <a:cs typeface="Century Gothic"/>
                <a:sym typeface="Century Gothic"/>
              </a:rPr>
              <a:t> rather than a BODY, they were an </a:t>
            </a:r>
            <a:r>
              <a:rPr lang="en-GB" sz="3600" b="1" i="1" dirty="0">
                <a:solidFill>
                  <a:schemeClr val="dk1"/>
                </a:solidFill>
                <a:latin typeface="Century Gothic"/>
                <a:ea typeface="Century Gothic"/>
                <a:cs typeface="Century Gothic"/>
                <a:sym typeface="Century Gothic"/>
              </a:rPr>
              <a:t>ORGANIZATION</a:t>
            </a:r>
            <a:r>
              <a:rPr lang="en-GB" sz="3600" i="1" dirty="0">
                <a:solidFill>
                  <a:schemeClr val="dk1"/>
                </a:solidFill>
                <a:latin typeface="Century Gothic"/>
                <a:ea typeface="Century Gothic"/>
                <a:cs typeface="Century Gothic"/>
                <a:sym typeface="Century Gothic"/>
              </a:rPr>
              <a:t> rather than an ORGANISM, they had </a:t>
            </a:r>
            <a:r>
              <a:rPr lang="en-GB" sz="3600" b="1" i="1" dirty="0">
                <a:solidFill>
                  <a:schemeClr val="dk1"/>
                </a:solidFill>
                <a:latin typeface="Century Gothic"/>
                <a:ea typeface="Century Gothic"/>
                <a:cs typeface="Century Gothic"/>
                <a:sym typeface="Century Gothic"/>
              </a:rPr>
              <a:t>ACTIVITIES</a:t>
            </a:r>
            <a:r>
              <a:rPr lang="en-GB" sz="3600" i="1" dirty="0">
                <a:solidFill>
                  <a:schemeClr val="dk1"/>
                </a:solidFill>
                <a:latin typeface="Century Gothic"/>
                <a:ea typeface="Century Gothic"/>
                <a:cs typeface="Century Gothic"/>
                <a:sym typeface="Century Gothic"/>
              </a:rPr>
              <a:t> rather than ACHIEVEMENT and they had </a:t>
            </a:r>
            <a:r>
              <a:rPr lang="en-GB" sz="3600" b="1" i="1" dirty="0">
                <a:solidFill>
                  <a:schemeClr val="dk1"/>
                </a:solidFill>
                <a:latin typeface="Century Gothic"/>
                <a:ea typeface="Century Gothic"/>
                <a:cs typeface="Century Gothic"/>
                <a:sym typeface="Century Gothic"/>
              </a:rPr>
              <a:t>RITUAL</a:t>
            </a:r>
            <a:r>
              <a:rPr lang="en-GB" sz="3600" i="1" dirty="0">
                <a:solidFill>
                  <a:schemeClr val="dk1"/>
                </a:solidFill>
                <a:latin typeface="Century Gothic"/>
                <a:ea typeface="Century Gothic"/>
                <a:cs typeface="Century Gothic"/>
                <a:sym typeface="Century Gothic"/>
              </a:rPr>
              <a:t> rather than REALITY or TRUTH.</a:t>
            </a:r>
            <a:endParaRPr lang="nl-NL" sz="3600" i="1"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82764749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3:1-6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skryf aan die engel van die gemeente in Sardis: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0155692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3:1-6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Dít sê Hy wat die sewe Geeste van God en die sewe sterre het: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67473855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ek het gesien, en kyk, in die middel van die troon en die vier lewende wesens en in die midde van die ouderlinge staan daar ‘n Lam asof Hy geslag is, met sewe horings en sewe oë, wat die sewe Geeste van God is wat uitgestuur is oor die hele aarde.’ </a:t>
            </a:r>
            <a:r>
              <a:rPr lang="nl-NL" sz="3600" b="1" i="1" dirty="0">
                <a:solidFill>
                  <a:schemeClr val="dk1"/>
                </a:solidFill>
                <a:latin typeface="Century Gothic"/>
                <a:ea typeface="Century Gothic"/>
                <a:cs typeface="Century Gothic"/>
                <a:sym typeface="Century Gothic"/>
              </a:rPr>
              <a:t>(Op 5:6)</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73049867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3:1-6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Ek ken jou werke, dat jy die naam het dat jy leef en jy is dood.</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22222126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‘I know your reputation as a live and active church, but you are dead. Now wake up! Strengthen what little remains – for even what is left is at the point of death. Your deeds are far from right in the sight of God.’</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8856475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a:extLst>
              <a:ext uri="{FF2B5EF4-FFF2-40B4-BE49-F238E27FC236}">
                <a16:creationId xmlns:a16="http://schemas.microsoft.com/office/drawing/2014/main" id="{0392F74C-EA50-4D4B-B792-AFB5D24BF68D}"/>
              </a:ext>
            </a:extLst>
          </p:cNvPr>
          <p:cNvPicPr>
            <a:picLocks noChangeAspect="1"/>
          </p:cNvPicPr>
          <p:nvPr/>
        </p:nvPicPr>
        <p:blipFill rotWithShape="1">
          <a:blip r:embed="rId3"/>
          <a:srcRect t="10488" b="5258"/>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4664567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He was ‘lifted up’ to the same scene to which Isaiah had been transported out of his time and space, also by the vehicle of Spirit directed vision some eight hundred years before. One wonders if they might have been standing side by side since God is not limited or restricted by time in the same way as we are.</a:t>
            </a:r>
            <a:endParaRPr lang="nl-NL" sz="3600" b="1"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02155949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They were </a:t>
            </a:r>
            <a:r>
              <a:rPr lang="en-GB" sz="3600" b="1" i="1" dirty="0">
                <a:solidFill>
                  <a:schemeClr val="dk1"/>
                </a:solidFill>
                <a:latin typeface="Century Gothic"/>
                <a:ea typeface="Century Gothic"/>
                <a:cs typeface="Century Gothic"/>
                <a:sym typeface="Century Gothic"/>
              </a:rPr>
              <a:t>PROFESSING</a:t>
            </a:r>
            <a:r>
              <a:rPr lang="en-GB" sz="3600" i="1" dirty="0">
                <a:solidFill>
                  <a:schemeClr val="dk1"/>
                </a:solidFill>
                <a:latin typeface="Century Gothic"/>
                <a:ea typeface="Century Gothic"/>
                <a:cs typeface="Century Gothic"/>
                <a:sym typeface="Century Gothic"/>
              </a:rPr>
              <a:t> some sort of a creed, but not POSESSING the life of God. They had a </a:t>
            </a:r>
            <a:r>
              <a:rPr lang="en-GB" sz="3600" b="1" i="1" dirty="0">
                <a:solidFill>
                  <a:schemeClr val="dk1"/>
                </a:solidFill>
                <a:latin typeface="Century Gothic"/>
                <a:ea typeface="Century Gothic"/>
                <a:cs typeface="Century Gothic"/>
                <a:sym typeface="Century Gothic"/>
              </a:rPr>
              <a:t>FORM</a:t>
            </a:r>
            <a:r>
              <a:rPr lang="en-GB" sz="3600" i="1" dirty="0">
                <a:solidFill>
                  <a:schemeClr val="dk1"/>
                </a:solidFill>
                <a:latin typeface="Century Gothic"/>
                <a:ea typeface="Century Gothic"/>
                <a:cs typeface="Century Gothic"/>
                <a:sym typeface="Century Gothic"/>
              </a:rPr>
              <a:t> of godliness, but lacking the POWER of a godly life. They had an impressive </a:t>
            </a:r>
            <a:r>
              <a:rPr lang="en-GB" sz="3600" b="1" i="1" dirty="0">
                <a:solidFill>
                  <a:schemeClr val="dk1"/>
                </a:solidFill>
                <a:latin typeface="Century Gothic"/>
                <a:ea typeface="Century Gothic"/>
                <a:cs typeface="Century Gothic"/>
                <a:sym typeface="Century Gothic"/>
              </a:rPr>
              <a:t>APPEARANCE</a:t>
            </a:r>
            <a:r>
              <a:rPr lang="en-GB" sz="3600" i="1" dirty="0">
                <a:solidFill>
                  <a:schemeClr val="dk1"/>
                </a:solidFill>
                <a:latin typeface="Century Gothic"/>
                <a:ea typeface="Century Gothic"/>
                <a:cs typeface="Century Gothic"/>
                <a:sym typeface="Century Gothic"/>
              </a:rPr>
              <a:t> before men, but not the APPROVAL of God.</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21039413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3:1-6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Wees wakker en versterk die wat oorbly, wat op die punt staan om te sterwe, want Ek het jou werke nie volkome voor God gevind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6827184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They were honouring God with their </a:t>
            </a:r>
            <a:r>
              <a:rPr lang="en-GB" sz="3600" b="1" i="1" dirty="0">
                <a:solidFill>
                  <a:schemeClr val="dk1"/>
                </a:solidFill>
                <a:latin typeface="Century Gothic"/>
                <a:ea typeface="Century Gothic"/>
                <a:cs typeface="Century Gothic"/>
                <a:sym typeface="Century Gothic"/>
              </a:rPr>
              <a:t>LIPS</a:t>
            </a:r>
            <a:r>
              <a:rPr lang="en-GB" sz="3600" i="1" dirty="0">
                <a:solidFill>
                  <a:schemeClr val="dk1"/>
                </a:solidFill>
                <a:latin typeface="Century Gothic"/>
                <a:ea typeface="Century Gothic"/>
                <a:cs typeface="Century Gothic"/>
                <a:sym typeface="Century Gothic"/>
              </a:rPr>
              <a:t>, but not with their </a:t>
            </a:r>
            <a:r>
              <a:rPr lang="en-GB" sz="3600" b="1" i="1" dirty="0">
                <a:solidFill>
                  <a:schemeClr val="dk1"/>
                </a:solidFill>
                <a:latin typeface="Century Gothic"/>
                <a:ea typeface="Century Gothic"/>
                <a:cs typeface="Century Gothic"/>
                <a:sym typeface="Century Gothic"/>
              </a:rPr>
              <a:t>LIVES</a:t>
            </a:r>
            <a:r>
              <a:rPr lang="en-GB" sz="3600" i="1" dirty="0">
                <a:solidFill>
                  <a:schemeClr val="dk1"/>
                </a:solidFill>
                <a:latin typeface="Century Gothic"/>
                <a:ea typeface="Century Gothic"/>
                <a:cs typeface="Century Gothic"/>
                <a:sym typeface="Century Gothic"/>
              </a:rPr>
              <a:t>.</a:t>
            </a:r>
            <a:endParaRPr lang="nl-NL" sz="36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1143412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3:1-6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Onthou dan hoe jy dit ontvang en gehoor het, en bewaar dit en bekeer jou; as jy dan nie wakker word nie, sal Ek op jou afkom soos ‘n dief, en jy sal nie weet in watter uur Ek op jou afkom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10742667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b="1" i="1" dirty="0">
                <a:solidFill>
                  <a:schemeClr val="dk1"/>
                </a:solidFill>
                <a:latin typeface="Century Gothic"/>
                <a:ea typeface="Century Gothic"/>
                <a:cs typeface="Century Gothic"/>
                <a:sym typeface="Century Gothic"/>
              </a:rPr>
              <a:t>AANBEVELING</a:t>
            </a:r>
            <a:r>
              <a:rPr lang="nl-NL" sz="3600" i="1" dirty="0">
                <a:solidFill>
                  <a:schemeClr val="dk1"/>
                </a:solidFill>
                <a:latin typeface="Century Gothic"/>
                <a:ea typeface="Century Gothic"/>
                <a:cs typeface="Century Gothic"/>
                <a:sym typeface="Century Gothic"/>
              </a:rPr>
              <a:t>: </a:t>
            </a:r>
            <a:r>
              <a:rPr lang="nl-NL" sz="3600" b="1" i="1" dirty="0">
                <a:solidFill>
                  <a:schemeClr val="dk1"/>
                </a:solidFill>
                <a:latin typeface="Century Gothic"/>
                <a:ea typeface="Century Gothic"/>
                <a:cs typeface="Century Gothic"/>
                <a:sym typeface="Century Gothic"/>
              </a:rPr>
              <a:t>DINK</a:t>
            </a:r>
            <a:r>
              <a:rPr lang="nl-NL" sz="3600" i="1" dirty="0">
                <a:solidFill>
                  <a:schemeClr val="dk1"/>
                </a:solidFill>
                <a:latin typeface="Century Gothic"/>
                <a:ea typeface="Century Gothic"/>
                <a:cs typeface="Century Gothic"/>
                <a:sym typeface="Century Gothic"/>
              </a:rPr>
              <a:t> terug aan die VERLEDE, </a:t>
            </a:r>
            <a:r>
              <a:rPr lang="nl-NL" sz="3600" b="1" i="1" dirty="0">
                <a:solidFill>
                  <a:schemeClr val="dk1"/>
                </a:solidFill>
                <a:latin typeface="Century Gothic"/>
                <a:ea typeface="Century Gothic"/>
                <a:cs typeface="Century Gothic"/>
                <a:sym typeface="Century Gothic"/>
              </a:rPr>
              <a:t>KYK</a:t>
            </a:r>
            <a:r>
              <a:rPr lang="nl-NL" sz="3600" i="1" dirty="0">
                <a:solidFill>
                  <a:schemeClr val="dk1"/>
                </a:solidFill>
                <a:latin typeface="Century Gothic"/>
                <a:ea typeface="Century Gothic"/>
                <a:cs typeface="Century Gothic"/>
                <a:sym typeface="Century Gothic"/>
              </a:rPr>
              <a:t> in die HEDE &amp; </a:t>
            </a:r>
            <a:r>
              <a:rPr lang="nl-NL" sz="3600" b="1" i="1" dirty="0">
                <a:solidFill>
                  <a:schemeClr val="dk1"/>
                </a:solidFill>
                <a:latin typeface="Century Gothic"/>
                <a:ea typeface="Century Gothic"/>
                <a:cs typeface="Century Gothic"/>
                <a:sym typeface="Century Gothic"/>
              </a:rPr>
              <a:t>FOKUS</a:t>
            </a:r>
            <a:r>
              <a:rPr lang="nl-NL" sz="3600" i="1" dirty="0">
                <a:solidFill>
                  <a:schemeClr val="dk1"/>
                </a:solidFill>
                <a:latin typeface="Century Gothic"/>
                <a:ea typeface="Century Gothic"/>
                <a:cs typeface="Century Gothic"/>
                <a:sym typeface="Century Gothic"/>
              </a:rPr>
              <a:t> op die TOEKOMS.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691087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3:1-6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Maar jy het enkele persone ook in Sardis wat hulle klere nie besoedel het nie, en hulle sal saam met My in wit klere wandel, omdat hulle dit waardig is.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3850811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3:1-6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Wie oorwin, sal beklee word met wit klere, en Ek sal sy naam nooit uitwis uit die boek van die lewe nie, en Ek sal sy naam bely voor my Vader en voor sy engele.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91185980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b="1" i="1" dirty="0">
                <a:solidFill>
                  <a:schemeClr val="dk1"/>
                </a:solidFill>
                <a:latin typeface="Century Gothic"/>
                <a:ea typeface="Century Gothic"/>
                <a:cs typeface="Century Gothic"/>
                <a:sym typeface="Century Gothic"/>
              </a:rPr>
              <a:t>BEMOEDIGING</a:t>
            </a:r>
            <a:r>
              <a:rPr lang="nl-NL" sz="3600" i="1" dirty="0">
                <a:solidFill>
                  <a:schemeClr val="dk1"/>
                </a:solidFill>
                <a:latin typeface="Century Gothic"/>
                <a:ea typeface="Century Gothic"/>
                <a:cs typeface="Century Gothic"/>
                <a:sym typeface="Century Gothic"/>
              </a:rPr>
              <a:t> &amp; </a:t>
            </a:r>
            <a:r>
              <a:rPr lang="nl-NL" sz="3600" b="1" i="1" dirty="0">
                <a:solidFill>
                  <a:schemeClr val="dk1"/>
                </a:solidFill>
                <a:latin typeface="Century Gothic"/>
                <a:ea typeface="Century Gothic"/>
                <a:cs typeface="Century Gothic"/>
                <a:sym typeface="Century Gothic"/>
              </a:rPr>
              <a:t>BELOFTES</a:t>
            </a:r>
            <a:r>
              <a:rPr lang="nl-NL" sz="3600" i="1" dirty="0">
                <a:solidFill>
                  <a:schemeClr val="dk1"/>
                </a:solidFill>
                <a:latin typeface="Century Gothic"/>
                <a:ea typeface="Century Gothic"/>
                <a:cs typeface="Century Gothic"/>
                <a:sym typeface="Century Gothic"/>
              </a:rPr>
              <a:t>: Skoon </a:t>
            </a:r>
            <a:r>
              <a:rPr lang="nl-NL" sz="3600" b="1" i="1" dirty="0">
                <a:solidFill>
                  <a:schemeClr val="dk1"/>
                </a:solidFill>
                <a:latin typeface="Century Gothic"/>
                <a:ea typeface="Century Gothic"/>
                <a:cs typeface="Century Gothic"/>
                <a:sym typeface="Century Gothic"/>
              </a:rPr>
              <a:t>KLERE</a:t>
            </a:r>
            <a:r>
              <a:rPr lang="nl-NL" sz="3600" i="1" dirty="0">
                <a:solidFill>
                  <a:schemeClr val="dk1"/>
                </a:solidFill>
                <a:latin typeface="Century Gothic"/>
                <a:ea typeface="Century Gothic"/>
                <a:cs typeface="Century Gothic"/>
                <a:sym typeface="Century Gothic"/>
              </a:rPr>
              <a:t>, ‘n permanente </a:t>
            </a:r>
            <a:r>
              <a:rPr lang="nl-NL" sz="3600" b="1" i="1" dirty="0">
                <a:solidFill>
                  <a:schemeClr val="dk1"/>
                </a:solidFill>
                <a:latin typeface="Century Gothic"/>
                <a:ea typeface="Century Gothic"/>
                <a:cs typeface="Century Gothic"/>
                <a:sym typeface="Century Gothic"/>
              </a:rPr>
              <a:t>REKORD</a:t>
            </a:r>
            <a:r>
              <a:rPr lang="nl-NL" sz="3600" i="1" dirty="0">
                <a:solidFill>
                  <a:schemeClr val="dk1"/>
                </a:solidFill>
                <a:latin typeface="Century Gothic"/>
                <a:ea typeface="Century Gothic"/>
                <a:cs typeface="Century Gothic"/>
                <a:sym typeface="Century Gothic"/>
              </a:rPr>
              <a:t> &amp; ‘n publieke </a:t>
            </a:r>
            <a:r>
              <a:rPr lang="nl-NL" sz="3600" b="1" i="1" dirty="0">
                <a:solidFill>
                  <a:schemeClr val="dk1"/>
                </a:solidFill>
                <a:latin typeface="Century Gothic"/>
                <a:ea typeface="Century Gothic"/>
                <a:cs typeface="Century Gothic"/>
                <a:sym typeface="Century Gothic"/>
              </a:rPr>
              <a:t>ERKENNING</a:t>
            </a:r>
            <a:r>
              <a:rPr lang="nl-NL" sz="3600" i="1" dirty="0">
                <a:solidFill>
                  <a:schemeClr val="dk1"/>
                </a:solidFill>
                <a:latin typeface="Century Gothic"/>
                <a:ea typeface="Century Gothic"/>
                <a:cs typeface="Century Gothic"/>
                <a:sym typeface="Century Gothic"/>
              </a:rPr>
              <a: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0926835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Jesaja 40:31</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‘…maar die wat op die Here wag kry nuwe krag, hulle vaar op met vleuels soos die arende; hulle hardloop en word nie moeg nie, hulle wandel en word nie mat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7488863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Lukas 10:20</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‘Maar julle moenie daaroor bly wees dat die geeste aan julle onderworpe is nie, maar wees liewer bly dat julle name in die hemele opgeskrywe is.’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70833189"/>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GB" sz="3600" i="1" dirty="0">
                <a:solidFill>
                  <a:schemeClr val="dk1"/>
                </a:solidFill>
                <a:latin typeface="Century Gothic"/>
                <a:ea typeface="Century Gothic"/>
                <a:cs typeface="Century Gothic"/>
                <a:sym typeface="Century Gothic"/>
              </a:rPr>
              <a:t>Today, for us, it is the vehicle of worship that can transport us to that miraculous and fabulous reality. We can take our place alongside the redeemed multitude singing: ‘Holy, Holy, Holy is the Lord God Almighty, Who was and is and is to come’. We can, in faith, be there and then, in the very throne room of God in awe and adoration.</a:t>
            </a:r>
            <a:endParaRPr lang="nl-NL" sz="3600" b="1"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17175252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3:1-6</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Wie ‘n oor het, laat hom hoor wat die Gees aan die gemeentes sê.’</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0311018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71EB4306-DC67-4FBC-B004-2E629109CC6A}"/>
              </a:ext>
            </a:extLst>
          </p:cNvPr>
          <p:cNvPicPr>
            <a:picLocks noChangeAspect="1"/>
          </p:cNvPicPr>
          <p:nvPr/>
        </p:nvPicPr>
        <p:blipFill rotWithShape="1">
          <a:blip r:embed="rId3"/>
          <a:srcRect b="19"/>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66949154"/>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655250" y="1417320"/>
            <a:ext cx="8881499" cy="4023360"/>
          </a:xfrm>
          <a:prstGeom prst="rect">
            <a:avLst/>
          </a:prstGeom>
        </p:spPr>
        <p:txBody>
          <a:bodyPr>
            <a:noAutofit/>
          </a:bodyPr>
          <a:lstStyle/>
          <a:p>
            <a:pPr lvl="0">
              <a:lnSpc>
                <a:spcPct val="100000"/>
              </a:lnSpc>
              <a:spcBef>
                <a:spcPts val="0"/>
              </a:spcBef>
            </a:pPr>
            <a: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THE LETTERS OF JESUS – SARDIS</a:t>
            </a:r>
            <a:b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endPar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91065814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655250" y="1417320"/>
            <a:ext cx="8881499" cy="4023360"/>
          </a:xfrm>
          <a:prstGeom prst="rect">
            <a:avLst/>
          </a:prstGeom>
        </p:spPr>
        <p:txBody>
          <a:bodyPr>
            <a:noAutofit/>
          </a:bodyPr>
          <a:lstStyle/>
          <a:p>
            <a:pPr lvl="0">
              <a:lnSpc>
                <a:spcPct val="100000"/>
              </a:lnSpc>
              <a:spcBef>
                <a:spcPts val="0"/>
              </a:spcBef>
            </a:pPr>
            <a: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THE LETTERS OF JESUS – SARDIS:</a:t>
            </a:r>
            <a:b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DYNAMIC </a:t>
            </a:r>
            <a:r>
              <a:rPr kumimoji="0" lang="en-GB" sz="6600"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but</a:t>
            </a:r>
            <a: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 DYING.</a:t>
            </a:r>
          </a:p>
        </p:txBody>
      </p:sp>
    </p:spTree>
    <p:extLst>
      <p:ext uri="{BB962C8B-B14F-4D97-AF65-F5344CB8AC3E}">
        <p14:creationId xmlns:p14="http://schemas.microsoft.com/office/powerpoint/2010/main" val="2117156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endParaRPr lang="nl-NL" sz="3600" b="1"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endParaRPr lang="nl-NL" sz="3600" b="1"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en-GB" sz="4400" i="1" dirty="0">
                <a:solidFill>
                  <a:schemeClr val="dk1"/>
                </a:solidFill>
                <a:latin typeface="Century Gothic"/>
                <a:ea typeface="Century Gothic"/>
                <a:cs typeface="Century Gothic"/>
                <a:sym typeface="Century Gothic"/>
              </a:rPr>
              <a:t>All that </a:t>
            </a:r>
            <a:r>
              <a:rPr lang="en-GB" sz="4400" b="1" i="1" dirty="0">
                <a:solidFill>
                  <a:schemeClr val="dk1"/>
                </a:solidFill>
                <a:latin typeface="Century Gothic"/>
                <a:ea typeface="Century Gothic"/>
                <a:cs typeface="Century Gothic"/>
                <a:sym typeface="Century Gothic"/>
              </a:rPr>
              <a:t>GLITTERS</a:t>
            </a:r>
            <a:r>
              <a:rPr lang="en-GB" sz="4400" i="1" dirty="0">
                <a:solidFill>
                  <a:schemeClr val="dk1"/>
                </a:solidFill>
                <a:latin typeface="Century Gothic"/>
                <a:ea typeface="Century Gothic"/>
                <a:cs typeface="Century Gothic"/>
                <a:sym typeface="Century Gothic"/>
              </a:rPr>
              <a:t> is not </a:t>
            </a:r>
            <a:r>
              <a:rPr lang="en-GB" sz="4400" b="1" i="1" dirty="0">
                <a:solidFill>
                  <a:schemeClr val="dk1"/>
                </a:solidFill>
                <a:latin typeface="Century Gothic"/>
                <a:ea typeface="Century Gothic"/>
                <a:cs typeface="Century Gothic"/>
                <a:sym typeface="Century Gothic"/>
              </a:rPr>
              <a:t>GOLD</a:t>
            </a:r>
            <a:r>
              <a:rPr lang="en-GB" sz="4400" i="1" dirty="0">
                <a:solidFill>
                  <a:schemeClr val="dk1"/>
                </a:solidFill>
                <a:latin typeface="Century Gothic"/>
                <a:ea typeface="Century Gothic"/>
                <a:cs typeface="Century Gothic"/>
                <a:sym typeface="Century Gothic"/>
              </a:rPr>
              <a:t>.</a:t>
            </a:r>
            <a:endParaRPr lang="nl-NL" sz="44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07070087"/>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210BE2F-FCD3-4D47-8BB2-C9CD2260027B}"/>
              </a:ext>
            </a:extLst>
          </p:cNvPr>
          <p:cNvPicPr>
            <a:picLocks noChangeAspect="1"/>
          </p:cNvPicPr>
          <p:nvPr/>
        </p:nvPicPr>
        <p:blipFill>
          <a:blip r:embed="rId3"/>
          <a:stretch>
            <a:fillRect/>
          </a:stretch>
        </p:blipFill>
        <p:spPr>
          <a:xfrm>
            <a:off x="2249010" y="457200"/>
            <a:ext cx="7693980" cy="5943600"/>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41183111"/>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2FE45B66-AEF9-45D9-8FA2-CCFE2A957101}"/>
              </a:ext>
            </a:extLst>
          </p:cNvPr>
          <p:cNvPicPr>
            <a:picLocks noChangeAspect="1"/>
          </p:cNvPicPr>
          <p:nvPr/>
        </p:nvPicPr>
        <p:blipFill rotWithShape="1">
          <a:blip r:embed="rId3"/>
          <a:srcRect b="25014"/>
          <a:stretch/>
        </p:blipFill>
        <p:spPr>
          <a:xfrm>
            <a:off x="20" y="1282"/>
            <a:ext cx="12191980" cy="6856718"/>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30358982"/>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A5BEFF6-7821-47DC-99CE-169124026C85}"/>
              </a:ext>
            </a:extLst>
          </p:cNvPr>
          <p:cNvPicPr>
            <a:picLocks noChangeAspect="1"/>
          </p:cNvPicPr>
          <p:nvPr/>
        </p:nvPicPr>
        <p:blipFill>
          <a:blip r:embed="rId3"/>
          <a:stretch>
            <a:fillRect/>
          </a:stretch>
        </p:blipFill>
        <p:spPr>
          <a:xfrm>
            <a:off x="2133600" y="457200"/>
            <a:ext cx="7924800" cy="5943600"/>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210757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11206D5B-13D2-4BD9-9314-BBDE71D227B2}"/>
              </a:ext>
            </a:extLst>
          </p:cNvPr>
          <p:cNvPicPr>
            <a:picLocks noChangeAspect="1"/>
          </p:cNvPicPr>
          <p:nvPr/>
        </p:nvPicPr>
        <p:blipFill>
          <a:blip r:embed="rId3"/>
          <a:stretch>
            <a:fillRect/>
          </a:stretch>
        </p:blipFill>
        <p:spPr>
          <a:xfrm>
            <a:off x="3867150" y="457200"/>
            <a:ext cx="4457700" cy="5943600"/>
          </a:xfrm>
          <a:prstGeom prst="rect">
            <a:avLst/>
          </a:prstGeom>
        </p:spPr>
      </p:pic>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65117966"/>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878</Words>
  <Application>Microsoft Office PowerPoint</Application>
  <PresentationFormat>Widescreen</PresentationFormat>
  <Paragraphs>118</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Century Gothic</vt:lpstr>
      <vt:lpstr>Symbol</vt:lpstr>
      <vt:lpstr>Office Theme</vt:lpstr>
      <vt:lpstr>PowerPoint Presentation</vt:lpstr>
      <vt:lpstr>PowerPoint Presentation</vt:lpstr>
      <vt:lpstr>PowerPoint Presentation</vt:lpstr>
      <vt:lpstr>THE LETTERS OF JESUS – SARDIS: DYNAMIC but DYING.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LETTERS OF JESUS – SARDIS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Dawid van Heerden</cp:lastModifiedBy>
  <cp:revision>131</cp:revision>
  <dcterms:created xsi:type="dcterms:W3CDTF">2020-05-26T13:44:35Z</dcterms:created>
  <dcterms:modified xsi:type="dcterms:W3CDTF">2022-02-20T12:00:10Z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a57b3f-457c-4ecc-b317-287b9fae614e_Enabled">
    <vt:lpwstr>true</vt:lpwstr>
  </property>
  <property fmtid="{D5CDD505-2E9C-101B-9397-08002B2CF9AE}" pid="3" name="MSIP_Label_b6a57b3f-457c-4ecc-b317-287b9fae614e_SetDate">
    <vt:lpwstr>2022-02-20T11:55:56Z</vt:lpwstr>
  </property>
  <property fmtid="{D5CDD505-2E9C-101B-9397-08002B2CF9AE}" pid="4" name="MSIP_Label_b6a57b3f-457c-4ecc-b317-287b9fae614e_Method">
    <vt:lpwstr>Privileged</vt:lpwstr>
  </property>
  <property fmtid="{D5CDD505-2E9C-101B-9397-08002B2CF9AE}" pid="5" name="MSIP_Label_b6a57b3f-457c-4ecc-b317-287b9fae614e_Name">
    <vt:lpwstr>b6a57b3f-457c-4ecc-b317-287b9fae614e</vt:lpwstr>
  </property>
  <property fmtid="{D5CDD505-2E9C-101B-9397-08002B2CF9AE}" pid="6" name="MSIP_Label_b6a57b3f-457c-4ecc-b317-287b9fae614e_SiteId">
    <vt:lpwstr>a76ac3c1-9be1-451f-b340-610dc3676513</vt:lpwstr>
  </property>
  <property fmtid="{D5CDD505-2E9C-101B-9397-08002B2CF9AE}" pid="7" name="MSIP_Label_b6a57b3f-457c-4ecc-b317-287b9fae614e_ActionId">
    <vt:lpwstr>88d19a89-ecef-45ad-8340-a155f9d4ad0b</vt:lpwstr>
  </property>
  <property fmtid="{D5CDD505-2E9C-101B-9397-08002B2CF9AE}" pid="8" name="MSIP_Label_b6a57b3f-457c-4ecc-b317-287b9fae614e_ContentBits">
    <vt:lpwstr>0</vt:lpwstr>
  </property>
</Properties>
</file>