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1"/>
  </p:notesMasterIdLst>
  <p:sldIdLst>
    <p:sldId id="256" r:id="rId2"/>
    <p:sldId id="1098" r:id="rId3"/>
    <p:sldId id="1065" r:id="rId4"/>
    <p:sldId id="1120" r:id="rId5"/>
    <p:sldId id="1121" r:id="rId6"/>
    <p:sldId id="1122" r:id="rId7"/>
    <p:sldId id="1123" r:id="rId8"/>
    <p:sldId id="1124" r:id="rId9"/>
    <p:sldId id="1125" r:id="rId10"/>
    <p:sldId id="1126" r:id="rId11"/>
    <p:sldId id="1127" r:id="rId12"/>
    <p:sldId id="1128" r:id="rId13"/>
    <p:sldId id="1129" r:id="rId14"/>
    <p:sldId id="1130" r:id="rId15"/>
    <p:sldId id="1131" r:id="rId16"/>
    <p:sldId id="1132" r:id="rId17"/>
    <p:sldId id="1133" r:id="rId18"/>
    <p:sldId id="1134" r:id="rId19"/>
    <p:sldId id="1135" r:id="rId20"/>
    <p:sldId id="1136" r:id="rId21"/>
    <p:sldId id="1137" r:id="rId22"/>
    <p:sldId id="1138" r:id="rId23"/>
    <p:sldId id="1139" r:id="rId24"/>
    <p:sldId id="1140" r:id="rId25"/>
    <p:sldId id="1141" r:id="rId26"/>
    <p:sldId id="1142" r:id="rId27"/>
    <p:sldId id="1143" r:id="rId28"/>
    <p:sldId id="1144" r:id="rId29"/>
    <p:sldId id="1145" r:id="rId30"/>
    <p:sldId id="1146" r:id="rId31"/>
    <p:sldId id="1147" r:id="rId32"/>
    <p:sldId id="1148" r:id="rId33"/>
    <p:sldId id="1149" r:id="rId34"/>
    <p:sldId id="1150" r:id="rId35"/>
    <p:sldId id="1151" r:id="rId36"/>
    <p:sldId id="1021" r:id="rId37"/>
    <p:sldId id="1152" r:id="rId38"/>
    <p:sldId id="1153" r:id="rId39"/>
    <p:sldId id="1062"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87" autoAdjust="0"/>
    <p:restoredTop sz="87345"/>
  </p:normalViewPr>
  <p:slideViewPr>
    <p:cSldViewPr snapToGrid="0" snapToObjects="1">
      <p:cViewPr varScale="1">
        <p:scale>
          <a:sx n="96" d="100"/>
          <a:sy n="96" d="100"/>
        </p:scale>
        <p:origin x="1296" y="96"/>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4/15/2022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1279317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13241224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34881035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5479540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33019913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14076310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3479697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24859599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24867101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30439472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4279050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26893886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7499971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38028367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5411730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41671873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1570453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40156694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6572940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16753509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11047964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2135843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18181936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30</a:t>
            </a:fld>
            <a:endParaRPr lang="en-US"/>
          </a:p>
        </p:txBody>
      </p:sp>
    </p:spTree>
    <p:extLst>
      <p:ext uri="{BB962C8B-B14F-4D97-AF65-F5344CB8AC3E}">
        <p14:creationId xmlns:p14="http://schemas.microsoft.com/office/powerpoint/2010/main" val="7433297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12875867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32</a:t>
            </a:fld>
            <a:endParaRPr lang="en-US"/>
          </a:p>
        </p:txBody>
      </p:sp>
    </p:spTree>
    <p:extLst>
      <p:ext uri="{BB962C8B-B14F-4D97-AF65-F5344CB8AC3E}">
        <p14:creationId xmlns:p14="http://schemas.microsoft.com/office/powerpoint/2010/main" val="34440916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33</a:t>
            </a:fld>
            <a:endParaRPr lang="en-US"/>
          </a:p>
        </p:txBody>
      </p:sp>
    </p:spTree>
    <p:extLst>
      <p:ext uri="{BB962C8B-B14F-4D97-AF65-F5344CB8AC3E}">
        <p14:creationId xmlns:p14="http://schemas.microsoft.com/office/powerpoint/2010/main" val="26132507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34</a:t>
            </a:fld>
            <a:endParaRPr lang="en-US"/>
          </a:p>
        </p:txBody>
      </p:sp>
    </p:spTree>
    <p:extLst>
      <p:ext uri="{BB962C8B-B14F-4D97-AF65-F5344CB8AC3E}">
        <p14:creationId xmlns:p14="http://schemas.microsoft.com/office/powerpoint/2010/main" val="4150367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35</a:t>
            </a:fld>
            <a:endParaRPr lang="en-US"/>
          </a:p>
        </p:txBody>
      </p:sp>
    </p:spTree>
    <p:extLst>
      <p:ext uri="{BB962C8B-B14F-4D97-AF65-F5344CB8AC3E}">
        <p14:creationId xmlns:p14="http://schemas.microsoft.com/office/powerpoint/2010/main" val="41991442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36</a:t>
            </a:fld>
            <a:endParaRPr lang="en-US"/>
          </a:p>
        </p:txBody>
      </p:sp>
    </p:spTree>
    <p:extLst>
      <p:ext uri="{BB962C8B-B14F-4D97-AF65-F5344CB8AC3E}">
        <p14:creationId xmlns:p14="http://schemas.microsoft.com/office/powerpoint/2010/main" val="34138234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37</a:t>
            </a:fld>
            <a:endParaRPr lang="en-US"/>
          </a:p>
        </p:txBody>
      </p:sp>
    </p:spTree>
    <p:extLst>
      <p:ext uri="{BB962C8B-B14F-4D97-AF65-F5344CB8AC3E}">
        <p14:creationId xmlns:p14="http://schemas.microsoft.com/office/powerpoint/2010/main" val="28850492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38</a:t>
            </a:fld>
            <a:endParaRPr lang="en-US"/>
          </a:p>
        </p:txBody>
      </p:sp>
    </p:spTree>
    <p:extLst>
      <p:ext uri="{BB962C8B-B14F-4D97-AF65-F5344CB8AC3E}">
        <p14:creationId xmlns:p14="http://schemas.microsoft.com/office/powerpoint/2010/main" val="27942969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39</a:t>
            </a:fld>
            <a:endParaRPr lang="en-US"/>
          </a:p>
        </p:txBody>
      </p:sp>
    </p:spTree>
    <p:extLst>
      <p:ext uri="{BB962C8B-B14F-4D97-AF65-F5344CB8AC3E}">
        <p14:creationId xmlns:p14="http://schemas.microsoft.com/office/powerpoint/2010/main" val="13815825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34087299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16150993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36407711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3334590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12861216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3883191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4/15/2022</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4/15/2022</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4/15/2022</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4/15/2022</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4/15/2022</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4/15/2022</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4/15/2022</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4/15/2022</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4/15/2022</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4/15/2022</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4/15/2022</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4/15/2022</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jpe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1655250" y="817834"/>
            <a:ext cx="8881499" cy="4023360"/>
          </a:xfrm>
          <a:prstGeom prst="rect">
            <a:avLst/>
          </a:prstGeom>
        </p:spPr>
        <p:txBody>
          <a:bodyPr>
            <a:noAutofit/>
          </a:bodyPr>
          <a:lstStyle/>
          <a:p>
            <a:pPr lvl="0">
              <a:lnSpc>
                <a:spcPct val="100000"/>
              </a:lnSpc>
              <a:spcBef>
                <a:spcPts val="0"/>
              </a:spcBef>
            </a:pPr>
            <a:br>
              <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br>
            <a:r>
              <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t>REVELATION – RECREATION &amp; CONSUMMATION IV.</a:t>
            </a:r>
          </a:p>
        </p:txBody>
      </p:sp>
    </p:spTree>
    <p:extLst>
      <p:ext uri="{BB962C8B-B14F-4D97-AF65-F5344CB8AC3E}">
        <p14:creationId xmlns:p14="http://schemas.microsoft.com/office/powerpoint/2010/main" val="21171566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daar het oorlog in die hemel gekom: Mígael en sy engele het oorlog gevoer teen die draak, en die draak en sy engele het oorlog gevoer; en hulle kon nie oorwin nie, en hulle plek was in die hemel nie meer te vinde nie.</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Openbaring</a:t>
            </a:r>
            <a:r>
              <a:rPr lang="en-US" sz="4000" b="1" i="1" dirty="0">
                <a:solidFill>
                  <a:schemeClr val="tx1"/>
                </a:solidFill>
                <a:latin typeface="Century Gothic" panose="020B0502020202020204" pitchFamily="34" charset="0"/>
                <a:cs typeface="Arial" pitchFamily="34" charset="0"/>
              </a:rPr>
              <a:t> 12:1-17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25312749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die groot draak is neergewerp, die ou slang wat genoem word duiwel en Satan, wat die hele wêreld verlei, hy is neergewerp op die aarde, en sy engele is saam met hom neergewerp.</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Openbaring</a:t>
            </a:r>
            <a:r>
              <a:rPr lang="en-US" sz="4000" b="1" i="1" dirty="0">
                <a:solidFill>
                  <a:schemeClr val="tx1"/>
                </a:solidFill>
                <a:latin typeface="Century Gothic" panose="020B0502020202020204" pitchFamily="34" charset="0"/>
                <a:cs typeface="Arial" pitchFamily="34" charset="0"/>
              </a:rPr>
              <a:t> 12:1-17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1033090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Toe hoor ek ‘n groot stem in die hemel sê: Nou het die heil en die krag en die koningskap die eiendom van onse God geword, en die mag van sy Christus; want die aanklaer van ons broeders is neergewerp, hy wat hulle aanklaag voor onse God, dag en nag. </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Openbaring</a:t>
            </a:r>
            <a:r>
              <a:rPr lang="en-US" sz="4000" b="1" i="1" dirty="0">
                <a:solidFill>
                  <a:schemeClr val="tx1"/>
                </a:solidFill>
                <a:latin typeface="Century Gothic" panose="020B0502020202020204" pitchFamily="34" charset="0"/>
                <a:cs typeface="Arial" pitchFamily="34" charset="0"/>
              </a:rPr>
              <a:t> 12:1-17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08529758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hulle het hom oorwin deur die bloed van die Lam en deur die woord van hulle getuienis, en hulle het tot die dood toe hulle lewe nie liefgehad nie.</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Openbaring</a:t>
            </a:r>
            <a:r>
              <a:rPr lang="en-US" sz="4000" b="1" i="1" dirty="0">
                <a:solidFill>
                  <a:schemeClr val="tx1"/>
                </a:solidFill>
                <a:latin typeface="Century Gothic" panose="020B0502020202020204" pitchFamily="34" charset="0"/>
                <a:cs typeface="Arial" pitchFamily="34" charset="0"/>
              </a:rPr>
              <a:t> 12:1-17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26724255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Daarom, wees verheug, o hemele en die wat daarin woon; wee die bewoners van die aarde en die see, want die duiwel het na julle neergedaal met groot woede, omdat hy weet dat hy min tyd het.</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Openbaring</a:t>
            </a:r>
            <a:r>
              <a:rPr lang="en-US" sz="4000" b="1" i="1" dirty="0">
                <a:solidFill>
                  <a:schemeClr val="tx1"/>
                </a:solidFill>
                <a:latin typeface="Century Gothic" panose="020B0502020202020204" pitchFamily="34" charset="0"/>
                <a:cs typeface="Arial" pitchFamily="34" charset="0"/>
              </a:rPr>
              <a:t> 12:1-17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29332146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toe die draak sien dat hy neergewerp is op die aarde, het hy die vrou vervolg wat die seuntjie gebaar het; maar die twee vlerke van die groot arend is aan die vrou gegee, sodat sy na die woestyn, na haar plek, kon vlieg, waar sy uit die gesig van die slang onderhou word, ‘n tyd en tye en ‘n halwe tyd.</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Openbaring</a:t>
            </a:r>
            <a:r>
              <a:rPr lang="en-US" sz="4000" b="1" i="1" dirty="0">
                <a:solidFill>
                  <a:schemeClr val="tx1"/>
                </a:solidFill>
                <a:latin typeface="Century Gothic" panose="020B0502020202020204" pitchFamily="34" charset="0"/>
                <a:cs typeface="Arial" pitchFamily="34" charset="0"/>
              </a:rPr>
              <a:t> 12:1-17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2246004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ek het trone gesien, en hulle het daarop gaan sit, en aan hulle is die oordeel gegee; en ek het die siele gesien van die wat onthoof is oor die getuienis van Jesus en oor die woord van God, en die wat die dier en sy beeld nie aanbid het nie, </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Openbaring</a:t>
            </a:r>
            <a:r>
              <a:rPr lang="en-US" sz="4000" b="1" i="1" dirty="0">
                <a:solidFill>
                  <a:schemeClr val="tx1"/>
                </a:solidFill>
                <a:latin typeface="Century Gothic" panose="020B0502020202020204" pitchFamily="34" charset="0"/>
                <a:cs typeface="Arial" pitchFamily="34" charset="0"/>
              </a:rPr>
              <a:t> 20:4</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19887842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die merk op hulle voorhoof en op hulle hand nie ontvang het nie; en hulle het geleef en as konings geregeer saam met Christus die duisend jaar lank.’</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Openbaring</a:t>
            </a:r>
            <a:r>
              <a:rPr lang="en-US" sz="4000" b="1" i="1" dirty="0">
                <a:solidFill>
                  <a:schemeClr val="tx1"/>
                </a:solidFill>
                <a:latin typeface="Century Gothic" panose="020B0502020202020204" pitchFamily="34" charset="0"/>
                <a:cs typeface="Arial" pitchFamily="34" charset="0"/>
              </a:rPr>
              <a:t> 20:4</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7706722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die slang het uit sy bek water soos ‘n rivier agter die vrou aan uitgegooi, om haar te laat wegvoer deur die rivier. En die aarde het die vrou te hulp gekom, en die aarde het sy mond oopgemaak en die rivier opgesluk, wat die draak uit sy bek uitgegooi het.</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Openbaring</a:t>
            </a:r>
            <a:r>
              <a:rPr lang="en-US" sz="4000" b="1" i="1" dirty="0">
                <a:solidFill>
                  <a:schemeClr val="tx1"/>
                </a:solidFill>
                <a:latin typeface="Century Gothic" panose="020B0502020202020204" pitchFamily="34" charset="0"/>
                <a:cs typeface="Arial" pitchFamily="34" charset="0"/>
              </a:rPr>
              <a:t> 12:1-17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8653748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die draak was vertoornd op die vrou, en hy het weggegaan om oorlog te voer teen haar ander nakomelinge wat die gebooie van God bewaar en die getuienis van Jesus Christus hou.’</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Openbaring</a:t>
            </a:r>
            <a:r>
              <a:rPr lang="en-US" sz="4000" b="1" i="1" dirty="0">
                <a:solidFill>
                  <a:schemeClr val="tx1"/>
                </a:solidFill>
                <a:latin typeface="Century Gothic" panose="020B0502020202020204" pitchFamily="34" charset="0"/>
                <a:cs typeface="Arial" pitchFamily="34" charset="0"/>
              </a:rPr>
              <a:t> 12:1-17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16915889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OPENBARING: SKOLE VAN SIENINGS IN TYE.</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graphicFrame>
        <p:nvGraphicFramePr>
          <p:cNvPr id="3" name="Table 2">
            <a:extLst>
              <a:ext uri="{FF2B5EF4-FFF2-40B4-BE49-F238E27FC236}">
                <a16:creationId xmlns:a16="http://schemas.microsoft.com/office/drawing/2014/main" id="{B9A84678-8BFB-4F78-B11E-FD63F70A6473}"/>
              </a:ext>
            </a:extLst>
          </p:cNvPr>
          <p:cNvGraphicFramePr>
            <a:graphicFrameLocks noGrp="1"/>
          </p:cNvGraphicFramePr>
          <p:nvPr>
            <p:extLst>
              <p:ext uri="{D42A27DB-BD31-4B8C-83A1-F6EECF244321}">
                <p14:modId xmlns:p14="http://schemas.microsoft.com/office/powerpoint/2010/main" val="2475129564"/>
              </p:ext>
            </p:extLst>
          </p:nvPr>
        </p:nvGraphicFramePr>
        <p:xfrm>
          <a:off x="1309206" y="1879101"/>
          <a:ext cx="9573588" cy="4075043"/>
        </p:xfrm>
        <a:graphic>
          <a:graphicData uri="http://schemas.openxmlformats.org/drawingml/2006/table">
            <a:tbl>
              <a:tblPr firstRow="1" firstCol="1" bandRow="1"/>
              <a:tblGrid>
                <a:gridCol w="2393397">
                  <a:extLst>
                    <a:ext uri="{9D8B030D-6E8A-4147-A177-3AD203B41FA5}">
                      <a16:colId xmlns:a16="http://schemas.microsoft.com/office/drawing/2014/main" val="4184673040"/>
                    </a:ext>
                  </a:extLst>
                </a:gridCol>
                <a:gridCol w="2393397">
                  <a:extLst>
                    <a:ext uri="{9D8B030D-6E8A-4147-A177-3AD203B41FA5}">
                      <a16:colId xmlns:a16="http://schemas.microsoft.com/office/drawing/2014/main" val="1972222920"/>
                    </a:ext>
                  </a:extLst>
                </a:gridCol>
                <a:gridCol w="2393397">
                  <a:extLst>
                    <a:ext uri="{9D8B030D-6E8A-4147-A177-3AD203B41FA5}">
                      <a16:colId xmlns:a16="http://schemas.microsoft.com/office/drawing/2014/main" val="711281335"/>
                    </a:ext>
                  </a:extLst>
                </a:gridCol>
                <a:gridCol w="2393397">
                  <a:extLst>
                    <a:ext uri="{9D8B030D-6E8A-4147-A177-3AD203B41FA5}">
                      <a16:colId xmlns:a16="http://schemas.microsoft.com/office/drawing/2014/main" val="1615423752"/>
                    </a:ext>
                  </a:extLst>
                </a:gridCol>
              </a:tblGrid>
              <a:tr h="452783">
                <a:tc>
                  <a:txBody>
                    <a:bodyPr/>
                    <a:lstStyle/>
                    <a:p>
                      <a:pPr algn="ctr"/>
                      <a:r>
                        <a:rPr lang="en-ZA" sz="2800" dirty="0" err="1">
                          <a:effectLst/>
                          <a:latin typeface="Century Gothic" panose="020B0502020202020204" pitchFamily="34" charset="0"/>
                          <a:ea typeface="Times New Roman" panose="02020603050405020304" pitchFamily="18" charset="0"/>
                          <a:cs typeface="Times New Roman" panose="02020603050405020304" pitchFamily="18" charset="0"/>
                        </a:rPr>
                        <a:t>Watter</a:t>
                      </a:r>
                      <a:r>
                        <a:rPr lang="en-ZA" sz="2800"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en-ZA" sz="2800" dirty="0" err="1">
                          <a:effectLst/>
                          <a:latin typeface="Century Gothic" panose="020B0502020202020204" pitchFamily="34" charset="0"/>
                          <a:ea typeface="Times New Roman" panose="02020603050405020304" pitchFamily="18" charset="0"/>
                          <a:cs typeface="Times New Roman" panose="02020603050405020304" pitchFamily="18" charset="0"/>
                        </a:rPr>
                        <a:t>Eeu</a:t>
                      </a:r>
                      <a:r>
                        <a:rPr lang="en-ZA" sz="2800" dirty="0">
                          <a:effectLst/>
                          <a:latin typeface="Century Gothic" panose="020B0502020202020204" pitchFamily="34" charset="0"/>
                          <a:ea typeface="Times New Roman" panose="02020603050405020304" pitchFamily="18" charset="0"/>
                          <a:cs typeface="Times New Roman" panose="02020603050405020304" pitchFamily="18" charset="0"/>
                        </a:rPr>
                        <a:t>?</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ZA" sz="2800">
                          <a:effectLst/>
                          <a:latin typeface="Century Gothic" panose="020B0502020202020204" pitchFamily="34" charset="0"/>
                          <a:ea typeface="Times New Roman" panose="02020603050405020304" pitchFamily="18" charset="0"/>
                          <a:cs typeface="Times New Roman" panose="02020603050405020304" pitchFamily="18" charset="0"/>
                        </a:rPr>
                        <a:t>HFS 1-3</a:t>
                      </a:r>
                      <a:endParaRPr lang="en-ZA" sz="24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ZA" sz="2800">
                          <a:effectLst/>
                          <a:latin typeface="Century Gothic" panose="020B0502020202020204" pitchFamily="34" charset="0"/>
                          <a:ea typeface="Times New Roman" panose="02020603050405020304" pitchFamily="18" charset="0"/>
                          <a:cs typeface="Times New Roman" panose="02020603050405020304" pitchFamily="18" charset="0"/>
                        </a:rPr>
                        <a:t>HFS 4-19</a:t>
                      </a:r>
                      <a:endParaRPr lang="en-ZA" sz="24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ZA" sz="2800">
                          <a:effectLst/>
                          <a:latin typeface="Century Gothic" panose="020B0502020202020204" pitchFamily="34" charset="0"/>
                          <a:ea typeface="Times New Roman" panose="02020603050405020304" pitchFamily="18" charset="0"/>
                          <a:cs typeface="Times New Roman" panose="02020603050405020304" pitchFamily="18" charset="0"/>
                        </a:rPr>
                        <a:t>HFS 20-22</a:t>
                      </a:r>
                      <a:endParaRPr lang="en-ZA" sz="24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1088020"/>
                  </a:ext>
                </a:extLst>
              </a:tr>
              <a:tr h="905565">
                <a:tc>
                  <a:txBody>
                    <a:bodyPr/>
                    <a:lstStyle/>
                    <a:p>
                      <a:pPr algn="ctr"/>
                      <a:r>
                        <a:rPr lang="en-ZA" sz="2800" b="1">
                          <a:effectLst/>
                          <a:latin typeface="Century Gothic" panose="020B0502020202020204" pitchFamily="34" charset="0"/>
                          <a:ea typeface="Times New Roman" panose="02020603050405020304" pitchFamily="18" charset="0"/>
                          <a:cs typeface="Times New Roman" panose="02020603050405020304" pitchFamily="18" charset="0"/>
                        </a:rPr>
                        <a:t>PRETERIST</a:t>
                      </a:r>
                      <a:endParaRPr lang="en-ZA" sz="2400">
                        <a:effectLst/>
                        <a:latin typeface="Century Gothic" panose="020B0502020202020204" pitchFamily="34" charset="0"/>
                        <a:ea typeface="Times New Roman" panose="02020603050405020304" pitchFamily="18" charset="0"/>
                        <a:cs typeface="Times New Roman" panose="02020603050405020304" pitchFamily="18" charset="0"/>
                      </a:endParaRPr>
                    </a:p>
                    <a:p>
                      <a:pPr algn="ctr"/>
                      <a:r>
                        <a:rPr lang="en-ZA" sz="2800">
                          <a:effectLst/>
                          <a:latin typeface="Century Gothic" panose="020B0502020202020204" pitchFamily="34" charset="0"/>
                          <a:ea typeface="Times New Roman" panose="02020603050405020304" pitchFamily="18" charset="0"/>
                          <a:cs typeface="Times New Roman" panose="02020603050405020304" pitchFamily="18" charset="0"/>
                        </a:rPr>
                        <a:t>Eerste Eeu</a:t>
                      </a:r>
                      <a:endParaRPr lang="en-ZA" sz="24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ctr">
                        <a:buFont typeface="Wingdings" panose="05000000000000000000" pitchFamily="2" charset="2"/>
                        <a:buChar char=""/>
                      </a:pPr>
                      <a:r>
                        <a:rPr lang="en-ZA" sz="2800" dirty="0">
                          <a:effectLst/>
                          <a:latin typeface="Century Gothic" panose="020B0502020202020204" pitchFamily="34" charset="0"/>
                          <a:ea typeface="Times New Roman" panose="02020603050405020304" pitchFamily="18" charset="0"/>
                          <a:cs typeface="Times New Roman" panose="02020603050405020304" pitchFamily="18" charset="0"/>
                        </a:rPr>
                        <a:t> </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ZA" sz="2800">
                          <a:effectLst/>
                          <a:latin typeface="Century Gothic" panose="020B0502020202020204" pitchFamily="34" charset="0"/>
                          <a:ea typeface="Times New Roman" panose="02020603050405020304" pitchFamily="18" charset="0"/>
                          <a:cs typeface="Times New Roman" panose="02020603050405020304" pitchFamily="18" charset="0"/>
                        </a:rPr>
                        <a:t>X</a:t>
                      </a:r>
                      <a:endParaRPr lang="en-ZA" sz="24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ZA" sz="2800">
                          <a:effectLst/>
                          <a:latin typeface="Century Gothic" panose="020B0502020202020204" pitchFamily="34" charset="0"/>
                          <a:ea typeface="Times New Roman" panose="02020603050405020304" pitchFamily="18" charset="0"/>
                          <a:cs typeface="Times New Roman" panose="02020603050405020304" pitchFamily="18" charset="0"/>
                        </a:rPr>
                        <a:t>X</a:t>
                      </a:r>
                      <a:endParaRPr lang="en-ZA" sz="24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84216892"/>
                  </a:ext>
                </a:extLst>
              </a:tr>
              <a:tr h="905565">
                <a:tc>
                  <a:txBody>
                    <a:bodyPr/>
                    <a:lstStyle/>
                    <a:p>
                      <a:pPr algn="ctr"/>
                      <a:r>
                        <a:rPr lang="en-ZA" sz="2800" b="1">
                          <a:effectLst/>
                          <a:latin typeface="Century Gothic" panose="020B0502020202020204" pitchFamily="34" charset="0"/>
                          <a:ea typeface="Times New Roman" panose="02020603050405020304" pitchFamily="18" charset="0"/>
                          <a:cs typeface="Times New Roman" panose="02020603050405020304" pitchFamily="18" charset="0"/>
                        </a:rPr>
                        <a:t>HISTORICIST</a:t>
                      </a:r>
                      <a:endParaRPr lang="en-ZA" sz="2400">
                        <a:effectLst/>
                        <a:latin typeface="Century Gothic" panose="020B0502020202020204" pitchFamily="34" charset="0"/>
                        <a:ea typeface="Times New Roman" panose="02020603050405020304" pitchFamily="18" charset="0"/>
                        <a:cs typeface="Times New Roman" panose="02020603050405020304" pitchFamily="18" charset="0"/>
                      </a:endParaRPr>
                    </a:p>
                    <a:p>
                      <a:pPr algn="ctr"/>
                      <a:r>
                        <a:rPr lang="en-ZA" sz="2800">
                          <a:effectLst/>
                          <a:latin typeface="Century Gothic" panose="020B0502020202020204" pitchFamily="34" charset="0"/>
                          <a:ea typeface="Times New Roman" panose="02020603050405020304" pitchFamily="18" charset="0"/>
                          <a:cs typeface="Times New Roman" panose="02020603050405020304" pitchFamily="18" charset="0"/>
                        </a:rPr>
                        <a:t>Alle Eeue</a:t>
                      </a:r>
                      <a:endParaRPr lang="en-ZA" sz="24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ZA" sz="2800">
                          <a:effectLst/>
                          <a:latin typeface="Century Gothic" panose="020B0502020202020204" pitchFamily="34" charset="0"/>
                          <a:ea typeface="Times New Roman" panose="02020603050405020304" pitchFamily="18" charset="0"/>
                          <a:cs typeface="Times New Roman" panose="02020603050405020304" pitchFamily="18" charset="0"/>
                        </a:rPr>
                        <a:t>X</a:t>
                      </a:r>
                      <a:endParaRPr lang="en-ZA" sz="24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ZA" sz="2800" dirty="0">
                          <a:effectLst/>
                          <a:latin typeface="Century Gothic" panose="020B0502020202020204" pitchFamily="34" charset="0"/>
                          <a:ea typeface="Times New Roman" panose="02020603050405020304" pitchFamily="18" charset="0"/>
                          <a:cs typeface="Times New Roman" panose="02020603050405020304" pitchFamily="18" charset="0"/>
                        </a:rPr>
                        <a:t>X</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ZA" sz="2800" dirty="0">
                          <a:effectLst/>
                          <a:latin typeface="Century Gothic" panose="020B0502020202020204" pitchFamily="34" charset="0"/>
                          <a:ea typeface="Times New Roman" panose="02020603050405020304" pitchFamily="18" charset="0"/>
                          <a:cs typeface="Times New Roman" panose="02020603050405020304" pitchFamily="18" charset="0"/>
                        </a:rPr>
                        <a:t>X</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7577470"/>
                  </a:ext>
                </a:extLst>
              </a:tr>
              <a:tr h="905565">
                <a:tc>
                  <a:txBody>
                    <a:bodyPr/>
                    <a:lstStyle/>
                    <a:p>
                      <a:pPr algn="ctr"/>
                      <a:r>
                        <a:rPr lang="en-ZA" sz="2800" b="1">
                          <a:effectLst/>
                          <a:latin typeface="Century Gothic" panose="020B0502020202020204" pitchFamily="34" charset="0"/>
                          <a:ea typeface="Times New Roman" panose="02020603050405020304" pitchFamily="18" charset="0"/>
                          <a:cs typeface="Times New Roman" panose="02020603050405020304" pitchFamily="18" charset="0"/>
                        </a:rPr>
                        <a:t>FUTURIST</a:t>
                      </a:r>
                      <a:endParaRPr lang="en-ZA" sz="2400">
                        <a:effectLst/>
                        <a:latin typeface="Century Gothic" panose="020B0502020202020204" pitchFamily="34" charset="0"/>
                        <a:ea typeface="Times New Roman" panose="02020603050405020304" pitchFamily="18" charset="0"/>
                        <a:cs typeface="Times New Roman" panose="02020603050405020304" pitchFamily="18" charset="0"/>
                      </a:endParaRPr>
                    </a:p>
                    <a:p>
                      <a:pPr algn="ctr"/>
                      <a:r>
                        <a:rPr lang="en-ZA" sz="2800">
                          <a:effectLst/>
                          <a:latin typeface="Century Gothic" panose="020B0502020202020204" pitchFamily="34" charset="0"/>
                          <a:ea typeface="Times New Roman" panose="02020603050405020304" pitchFamily="18" charset="0"/>
                          <a:cs typeface="Times New Roman" panose="02020603050405020304" pitchFamily="18" charset="0"/>
                        </a:rPr>
                        <a:t>Laaste Eeu</a:t>
                      </a:r>
                      <a:endParaRPr lang="en-ZA" sz="24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ZA" sz="2800">
                          <a:effectLst/>
                          <a:latin typeface="Century Gothic" panose="020B0502020202020204" pitchFamily="34" charset="0"/>
                          <a:ea typeface="Times New Roman" panose="02020603050405020304" pitchFamily="18" charset="0"/>
                          <a:cs typeface="Times New Roman" panose="02020603050405020304" pitchFamily="18" charset="0"/>
                        </a:rPr>
                        <a:t>X</a:t>
                      </a:r>
                      <a:endParaRPr lang="en-ZA" sz="24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ctr">
                        <a:buFont typeface="Wingdings" panose="05000000000000000000" pitchFamily="2" charset="2"/>
                        <a:buChar char=""/>
                      </a:pPr>
                      <a:r>
                        <a:rPr lang="en-ZA" sz="2800">
                          <a:effectLst/>
                          <a:latin typeface="Century Gothic" panose="020B0502020202020204" pitchFamily="34" charset="0"/>
                          <a:ea typeface="Times New Roman" panose="02020603050405020304" pitchFamily="18" charset="0"/>
                          <a:cs typeface="Times New Roman" panose="02020603050405020304" pitchFamily="18" charset="0"/>
                        </a:rPr>
                        <a:t> </a:t>
                      </a:r>
                      <a:endParaRPr lang="en-ZA" sz="24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ctr">
                        <a:buFont typeface="Wingdings" panose="05000000000000000000" pitchFamily="2" charset="2"/>
                        <a:buChar char=""/>
                      </a:pPr>
                      <a:r>
                        <a:rPr lang="en-ZA" sz="2800" dirty="0">
                          <a:effectLst/>
                          <a:latin typeface="Century Gothic" panose="020B0502020202020204" pitchFamily="34" charset="0"/>
                          <a:ea typeface="Times New Roman" panose="02020603050405020304" pitchFamily="18" charset="0"/>
                          <a:cs typeface="Times New Roman" panose="02020603050405020304" pitchFamily="18" charset="0"/>
                        </a:rPr>
                        <a:t> </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7790696"/>
                  </a:ext>
                </a:extLst>
              </a:tr>
              <a:tr h="905565">
                <a:tc>
                  <a:txBody>
                    <a:bodyPr/>
                    <a:lstStyle/>
                    <a:p>
                      <a:pPr algn="ctr"/>
                      <a:r>
                        <a:rPr lang="en-ZA" sz="2800" b="1">
                          <a:effectLst/>
                          <a:latin typeface="Century Gothic" panose="020B0502020202020204" pitchFamily="34" charset="0"/>
                          <a:ea typeface="Times New Roman" panose="02020603050405020304" pitchFamily="18" charset="0"/>
                          <a:cs typeface="Times New Roman" panose="02020603050405020304" pitchFamily="18" charset="0"/>
                        </a:rPr>
                        <a:t>IDEALIST</a:t>
                      </a:r>
                      <a:endParaRPr lang="en-ZA" sz="2400">
                        <a:effectLst/>
                        <a:latin typeface="Century Gothic" panose="020B0502020202020204" pitchFamily="34" charset="0"/>
                        <a:ea typeface="Times New Roman" panose="02020603050405020304" pitchFamily="18" charset="0"/>
                        <a:cs typeface="Times New Roman" panose="02020603050405020304" pitchFamily="18" charset="0"/>
                      </a:endParaRPr>
                    </a:p>
                    <a:p>
                      <a:pPr algn="ctr"/>
                      <a:r>
                        <a:rPr lang="en-ZA" sz="2800">
                          <a:effectLst/>
                          <a:latin typeface="Century Gothic" panose="020B0502020202020204" pitchFamily="34" charset="0"/>
                          <a:ea typeface="Times New Roman" panose="02020603050405020304" pitchFamily="18" charset="0"/>
                          <a:cs typeface="Times New Roman" panose="02020603050405020304" pitchFamily="18" charset="0"/>
                        </a:rPr>
                        <a:t>Enige Eeu</a:t>
                      </a:r>
                      <a:endParaRPr lang="en-ZA" sz="24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ZA" sz="2800">
                          <a:effectLst/>
                          <a:latin typeface="Century Gothic" panose="020B0502020202020204" pitchFamily="34" charset="0"/>
                          <a:ea typeface="Times New Roman" panose="02020603050405020304" pitchFamily="18" charset="0"/>
                          <a:cs typeface="Times New Roman" panose="02020603050405020304" pitchFamily="18" charset="0"/>
                        </a:rPr>
                        <a:t>½</a:t>
                      </a:r>
                      <a:endParaRPr lang="en-ZA" sz="24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r>
                        <a:rPr lang="en-ZA" sz="2800">
                          <a:effectLst/>
                          <a:latin typeface="Century Gothic" panose="020B0502020202020204" pitchFamily="34" charset="0"/>
                          <a:ea typeface="Times New Roman" panose="02020603050405020304" pitchFamily="18" charset="0"/>
                          <a:cs typeface="Times New Roman" panose="02020603050405020304" pitchFamily="18" charset="0"/>
                        </a:rPr>
                        <a:t>½</a:t>
                      </a:r>
                      <a:endParaRPr lang="en-ZA" sz="24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ZA" sz="2800" dirty="0">
                          <a:effectLst/>
                          <a:latin typeface="Century Gothic" panose="020B0502020202020204" pitchFamily="34" charset="0"/>
                          <a:ea typeface="Times New Roman" panose="02020603050405020304" pitchFamily="18" charset="0"/>
                          <a:cs typeface="Times New Roman" panose="02020603050405020304" pitchFamily="18" charset="0"/>
                        </a:rPr>
                        <a:t>X</a:t>
                      </a:r>
                      <a:endParaRPr lang="en-ZA" sz="24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3289227"/>
                  </a:ext>
                </a:extLst>
              </a:tr>
            </a:tbl>
          </a:graphicData>
        </a:graphic>
      </p:graphicFrame>
    </p:spTree>
    <p:extLst>
      <p:ext uri="{BB962C8B-B14F-4D97-AF65-F5344CB8AC3E}">
        <p14:creationId xmlns:p14="http://schemas.microsoft.com/office/powerpoint/2010/main" val="185368214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een van die sewe engele met die sewe skale het gekom en met my gespreek en vir my gesê: Kom hierheen, ek sal jou toon die oordeel van die groot hoer wat op die baie waters sit, met wie die konings van die aarde gehoereer het, en die bewoners van die aarde het dronk geword van die wyn van haar hoerery.</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Openbaring</a:t>
            </a:r>
            <a:r>
              <a:rPr lang="en-US" sz="4000" b="1" i="1" dirty="0">
                <a:solidFill>
                  <a:schemeClr val="tx1"/>
                </a:solidFill>
                <a:latin typeface="Century Gothic" panose="020B0502020202020204" pitchFamily="34" charset="0"/>
                <a:cs typeface="Arial" pitchFamily="34" charset="0"/>
              </a:rPr>
              <a:t> 17:1-7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1963995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hy het my in die gees weggevoer na ‘n woestyn, en ek het ‘n vrou sien sit op ‘n skarlakenrooi dier, vol godslasterlike name, met sewe koppe en tien horings. En die vrou was bekleed met purper en skarlaken en versierd met goud en kosbare stene en pêrels, en sy het in haar hand ‘n goue beker gehad, vol gruwels en die onreinheid van haar hoerery;</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Openbaring</a:t>
            </a:r>
            <a:r>
              <a:rPr lang="en-US" sz="4000" b="1" i="1" dirty="0">
                <a:solidFill>
                  <a:schemeClr val="tx1"/>
                </a:solidFill>
                <a:latin typeface="Century Gothic" panose="020B0502020202020204" pitchFamily="34" charset="0"/>
                <a:cs typeface="Arial" pitchFamily="34" charset="0"/>
              </a:rPr>
              <a:t> 17:1-7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19891962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21D7732-C3B6-4866-86D0-A78602D80CBB}"/>
              </a:ext>
            </a:extLst>
          </p:cNvPr>
          <p:cNvPicPr>
            <a:picLocks noChangeAspect="1"/>
          </p:cNvPicPr>
          <p:nvPr/>
        </p:nvPicPr>
        <p:blipFill rotWithShape="1">
          <a:blip r:embed="rId3"/>
          <a:srcRect t="29102" r="-1" b="16013"/>
          <a:stretch/>
        </p:blipFill>
        <p:spPr>
          <a:xfrm>
            <a:off x="3882570" y="10"/>
            <a:ext cx="8309429" cy="6857990"/>
          </a:xfrm>
          <a:custGeom>
            <a:avLst/>
            <a:gdLst/>
            <a:ahLst/>
            <a:cxnLst/>
            <a:rect l="l" t="t" r="r" b="b"/>
            <a:pathLst>
              <a:path w="12192000" h="6858000">
                <a:moveTo>
                  <a:pt x="0" y="0"/>
                </a:moveTo>
                <a:lnTo>
                  <a:pt x="12192000" y="0"/>
                </a:lnTo>
                <a:lnTo>
                  <a:pt x="12192000" y="6858000"/>
                </a:lnTo>
                <a:lnTo>
                  <a:pt x="0" y="6858000"/>
                </a:lnTo>
                <a:close/>
              </a:path>
            </a:pathLst>
          </a:custGeom>
        </p:spPr>
      </p:pic>
      <p:grpSp>
        <p:nvGrpSpPr>
          <p:cNvPr id="9" name="Group 8">
            <a:extLst>
              <a:ext uri="{FF2B5EF4-FFF2-40B4-BE49-F238E27FC236}">
                <a16:creationId xmlns:a16="http://schemas.microsoft.com/office/drawing/2014/main" id="{63737881-458F-40AD-B72B-B57D267DC4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sp>
          <p:nvSpPr>
            <p:cNvPr id="10" name="Freeform: Shape 9">
              <a:extLst>
                <a:ext uri="{FF2B5EF4-FFF2-40B4-BE49-F238E27FC236}">
                  <a16:creationId xmlns:a16="http://schemas.microsoft.com/office/drawing/2014/main" id="{C2967126-346F-41EA-982D-63D8EBB60D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1" name="Group 10">
              <a:extLst>
                <a:ext uri="{FF2B5EF4-FFF2-40B4-BE49-F238E27FC236}">
                  <a16:creationId xmlns:a16="http://schemas.microsoft.com/office/drawing/2014/main" id="{1BCD9601-1F44-4E40-998C-1B256DAE946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2" name="Group 11">
                <a:extLst>
                  <a:ext uri="{FF2B5EF4-FFF2-40B4-BE49-F238E27FC236}">
                    <a16:creationId xmlns:a16="http://schemas.microsoft.com/office/drawing/2014/main" id="{1A1CA4E9-12FA-47EB-8471-25E8D55152C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16" name="Freeform: Shape 15">
                  <a:extLst>
                    <a:ext uri="{FF2B5EF4-FFF2-40B4-BE49-F238E27FC236}">
                      <a16:creationId xmlns:a16="http://schemas.microsoft.com/office/drawing/2014/main" id="{E13A9BF0-334C-4457-A635-9CA4877EA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FF05821A-8598-44E4-A18C-538D5331E4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3" name="Group 12">
                <a:extLst>
                  <a:ext uri="{FF2B5EF4-FFF2-40B4-BE49-F238E27FC236}">
                    <a16:creationId xmlns:a16="http://schemas.microsoft.com/office/drawing/2014/main" id="{8A4ECC81-E17F-4F87-9A0B-398363A864A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4">
                  <a:alphaModFix amt="57000"/>
                </a:blip>
                <a:tile tx="0" ty="0" sx="100000" sy="100000" flip="none" algn="tl"/>
              </a:blipFill>
              <a:effectLst/>
            </p:grpSpPr>
            <p:sp>
              <p:nvSpPr>
                <p:cNvPr id="14" name="Freeform: Shape 13">
                  <a:extLst>
                    <a:ext uri="{FF2B5EF4-FFF2-40B4-BE49-F238E27FC236}">
                      <a16:creationId xmlns:a16="http://schemas.microsoft.com/office/drawing/2014/main" id="{1FBBD7D8-A895-40D0-A53D-DEDF495B2F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BA602493-BC70-48CF-BDBA-88A866227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5"/>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69509525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op haar voorhoof was ‘n naam geskrywe: Verborgenheid, die groot Babilon, die moeder van die hoere en van die gruwels van die aarde. En ek het die vrou gesien, dronk van die bloed van die heiliges en van die bloed van die getuies van Jesus, en ek het my uitermate verwonder toe ek haar sien.</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Openbaring</a:t>
            </a:r>
            <a:r>
              <a:rPr lang="en-US" sz="4000" b="1" i="1" dirty="0">
                <a:solidFill>
                  <a:schemeClr val="tx1"/>
                </a:solidFill>
                <a:latin typeface="Century Gothic" panose="020B0502020202020204" pitchFamily="34" charset="0"/>
                <a:cs typeface="Arial" pitchFamily="34" charset="0"/>
              </a:rPr>
              <a:t> 17:1-7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66217324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endParaRPr lang="en-GB" sz="3600"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r>
              <a:rPr lang="en-GB" sz="4000" i="1" dirty="0">
                <a:solidFill>
                  <a:schemeClr val="dk1"/>
                </a:solidFill>
                <a:latin typeface="Century Gothic"/>
                <a:ea typeface="Century Gothic"/>
                <a:cs typeface="Century Gothic"/>
                <a:sym typeface="Century Gothic"/>
              </a:rPr>
              <a:t>Such is the staggering and intense demonic hatred and opposition of the devil against God’s people.</a:t>
            </a:r>
            <a:endParaRPr lang="nl-NL" sz="3600" i="1" dirty="0">
              <a:solidFill>
                <a:schemeClr val="dk1"/>
              </a:solidFill>
              <a:latin typeface="Century Gothic"/>
              <a:ea typeface="Century Gothic"/>
              <a:cs typeface="Century Gothic"/>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74459712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Toe sê die engel vir my: Waarom het jy jou verwonder? Ek sal jou die verborgenheid van die vrou vertel en van die dier met die sewe koppe en die tien horings, wat haar dra.’</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Openbaring</a:t>
            </a:r>
            <a:r>
              <a:rPr lang="en-US" sz="4000" b="1" i="1" dirty="0">
                <a:solidFill>
                  <a:schemeClr val="tx1"/>
                </a:solidFill>
                <a:latin typeface="Century Gothic" panose="020B0502020202020204" pitchFamily="34" charset="0"/>
                <a:cs typeface="Arial" pitchFamily="34" charset="0"/>
              </a:rPr>
              <a:t> 17:1-7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59441579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hy sê vir my: Die waters wat jy gesien het, waar die hoer op sit, is volke en menigtes en nasies en tale.’</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Openbaring</a:t>
            </a:r>
            <a:r>
              <a:rPr lang="en-US" sz="4000" b="1" i="1" dirty="0">
                <a:solidFill>
                  <a:schemeClr val="tx1"/>
                </a:solidFill>
                <a:latin typeface="Century Gothic" panose="020B0502020202020204" pitchFamily="34" charset="0"/>
                <a:cs typeface="Arial" pitchFamily="34" charset="0"/>
              </a:rPr>
              <a:t> 17:15</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3085090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die vrou wat jy gesien het, is die groot stad wat heerskappy voer oor die konings van die aarde.’</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Openbaring</a:t>
            </a:r>
            <a:r>
              <a:rPr lang="en-US" sz="4000" b="1" i="1" dirty="0">
                <a:solidFill>
                  <a:schemeClr val="tx1"/>
                </a:solidFill>
                <a:latin typeface="Century Gothic" panose="020B0502020202020204" pitchFamily="34" charset="0"/>
                <a:cs typeface="Arial" pitchFamily="34" charset="0"/>
              </a:rPr>
              <a:t> 17:18</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64836886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a:t>
            </a:r>
            <a:r>
              <a:rPr lang="en-GB" sz="3600" i="1" dirty="0" err="1">
                <a:solidFill>
                  <a:schemeClr val="dk1"/>
                </a:solidFill>
                <a:latin typeface="Century Gothic"/>
                <a:ea typeface="Century Gothic"/>
                <a:cs typeface="Century Gothic"/>
                <a:sym typeface="Century Gothic"/>
              </a:rPr>
              <a:t>Babilon</a:t>
            </a:r>
            <a:r>
              <a:rPr lang="en-GB" sz="3600" i="1" dirty="0">
                <a:solidFill>
                  <a:schemeClr val="dk1"/>
                </a:solidFill>
                <a:latin typeface="Century Gothic"/>
                <a:ea typeface="Century Gothic"/>
                <a:cs typeface="Century Gothic"/>
                <a:sym typeface="Century Gothic"/>
              </a:rPr>
              <a:t> will be corrupt and corrupting, characterised by materialism without morality, pleasure without purity, wealth without wisdom and lust without love. The symbol of a prostitute is particularly appropriate, giving anyone what they want in exchange for their money.’</a:t>
            </a:r>
            <a:endParaRPr lang="nl-NL" sz="3200" i="1" dirty="0">
              <a:solidFill>
                <a:schemeClr val="dk1"/>
              </a:solidFill>
              <a:latin typeface="Century Gothic"/>
              <a:ea typeface="Century Gothic"/>
              <a:cs typeface="Century Gothic"/>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4112946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die konings van die aarde wat met haar gehoereer en weelderig geleef het, sal oor haar ween en oor haar weeklaag wanneer hulle die rook van haar verbranding sien, terwyl hulle ver weg staan uit vrees vir haar pyniging, en sê:</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Openbaring</a:t>
            </a:r>
            <a:r>
              <a:rPr lang="en-US" sz="4000" b="1" i="1" dirty="0">
                <a:solidFill>
                  <a:schemeClr val="tx1"/>
                </a:solidFill>
                <a:latin typeface="Century Gothic" panose="020B0502020202020204" pitchFamily="34" charset="0"/>
                <a:cs typeface="Arial" pitchFamily="34" charset="0"/>
              </a:rPr>
              <a:t> 18:9-11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57848104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‘n groot teken het in die hemel verskyn: ‘n vrou wat met die son bekleed was, en die maan was onder haar voete, en op haar hoof ‘n kroon van twaalf sterre; en sy was swanger en het uitgeroep in haar weë en barensnood.</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Openbaring</a:t>
            </a:r>
            <a:r>
              <a:rPr lang="en-US" sz="4000" b="1" i="1" dirty="0">
                <a:solidFill>
                  <a:schemeClr val="tx1"/>
                </a:solidFill>
                <a:latin typeface="Century Gothic" panose="020B0502020202020204" pitchFamily="34" charset="0"/>
                <a:cs typeface="Arial" pitchFamily="34" charset="0"/>
              </a:rPr>
              <a:t> 12:1-17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4323041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Wee, wee jou, o groot stad Babilon, o sterk stad, want in een uur het jou oordeel gekom! En die handelaars van die aarde sal ween en rou bedrywe oor haar, omdat niemand hulle koopware meer koop nie,…’</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Openbaring</a:t>
            </a:r>
            <a:r>
              <a:rPr lang="en-US" sz="4000" b="1" i="1" dirty="0">
                <a:solidFill>
                  <a:schemeClr val="tx1"/>
                </a:solidFill>
                <a:latin typeface="Century Gothic" panose="020B0502020202020204" pitchFamily="34" charset="0"/>
                <a:cs typeface="Arial" pitchFamily="34" charset="0"/>
              </a:rPr>
              <a:t> 18:9-11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3619587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hulle het stof op hul hoofde gegooi en onder geween en weeklag uitgeroep en gesê: Wee, wee die groot stad waarin almal wat skepe op die see het, deur haar kostelike skatte ryk geword het; want dit is in een uur verwoes!’</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Openbaring</a:t>
            </a:r>
            <a:r>
              <a:rPr lang="en-US" sz="4000" b="1" i="1" dirty="0">
                <a:solidFill>
                  <a:schemeClr val="tx1"/>
                </a:solidFill>
                <a:latin typeface="Century Gothic" panose="020B0502020202020204" pitchFamily="34" charset="0"/>
                <a:cs typeface="Arial" pitchFamily="34" charset="0"/>
              </a:rPr>
              <a:t> 18:19</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966130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een sterk engel het ‘n klip opgetel soos ‘n groot meulsteen en dit in die see gegooi en gesê: So, met ‘n vaart, sal Babilon, die groot stad, neergegooi word en nooit meer gevind word nie.’</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Openbaring</a:t>
            </a:r>
            <a:r>
              <a:rPr lang="en-US" sz="4000" b="1" i="1" dirty="0">
                <a:solidFill>
                  <a:schemeClr val="tx1"/>
                </a:solidFill>
                <a:latin typeface="Century Gothic" panose="020B0502020202020204" pitchFamily="34" charset="0"/>
                <a:cs typeface="Arial" pitchFamily="34" charset="0"/>
              </a:rPr>
              <a:t> 18:21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00555328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‘Gaan uit haar uit, my volk, sodat julle nie gemeenskap met haar sondes mag hê en van haar plae ontvang nie. Want haar sondes reik tot aan die hemel, en God het haar ongeregtighede onthou.’</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Openbaring</a:t>
            </a:r>
            <a:r>
              <a:rPr lang="en-US" sz="4000" b="1" i="1" dirty="0">
                <a:solidFill>
                  <a:schemeClr val="tx1"/>
                </a:solidFill>
                <a:latin typeface="Century Gothic" panose="020B0502020202020204" pitchFamily="34" charset="0"/>
                <a:cs typeface="Arial" pitchFamily="34" charset="0"/>
              </a:rPr>
              <a:t> 18:4-5</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69456285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ná hierdie dinge het ek iets soos ‘n groot stem van ‘n groot menigte in die hemel gehoor wat sê: Halleluja, die heil en die heerlikheid en die eer en die krag aan die Here onse God! Want sy oordele is waaragtig en regverdig; want Hy het die groot hoer geoordeel wat die aarde met haar hoerery verderf het, en Hy het die bloed van sy diensknegte op haar gewreek.</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Openbaring</a:t>
            </a:r>
            <a:r>
              <a:rPr lang="en-US" sz="4000" b="1" i="1" dirty="0">
                <a:solidFill>
                  <a:schemeClr val="tx1"/>
                </a:solidFill>
                <a:latin typeface="Century Gothic" panose="020B0502020202020204" pitchFamily="34" charset="0"/>
                <a:cs typeface="Arial" pitchFamily="34" charset="0"/>
              </a:rPr>
              <a:t> 19:1-7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8854324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vir die tweede maal het hulle gesê: Halleluja! En haar rook gaan op tot in alle ewigheid. En die vier en twintig ouderlinge en die vier lewende wesens het neergeval en God aanbid wat op die troon sit, en gesê: Amen, Halleluja! En ‘n stem het uit die troon uitgegaan en gesê: Prys onse God, al sy diensknegte, en julle wat Hom vrees, klein en groot!</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Openbaring</a:t>
            </a:r>
            <a:r>
              <a:rPr lang="en-US" sz="4000" b="1" i="1" dirty="0">
                <a:solidFill>
                  <a:schemeClr val="tx1"/>
                </a:solidFill>
                <a:latin typeface="Century Gothic" panose="020B0502020202020204" pitchFamily="34" charset="0"/>
                <a:cs typeface="Arial" pitchFamily="34" charset="0"/>
              </a:rPr>
              <a:t> 19:1-7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4202531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75DF88E8-0634-4EE5-9F6E-24477CBA9504}"/>
              </a:ext>
            </a:extLst>
          </p:cNvPr>
          <p:cNvPicPr>
            <a:picLocks noChangeAspect="1"/>
          </p:cNvPicPr>
          <p:nvPr/>
        </p:nvPicPr>
        <p:blipFill>
          <a:blip r:embed="rId3"/>
          <a:stretch>
            <a:fillRect/>
          </a:stretch>
        </p:blipFill>
        <p:spPr>
          <a:xfrm>
            <a:off x="847659" y="240633"/>
            <a:ext cx="10377853" cy="6304546"/>
          </a:xfrm>
          <a:prstGeom prst="rect">
            <a:avLst/>
          </a:prstGeom>
        </p:spPr>
      </p:pic>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spcAft>
                <a:spcPts val="600"/>
              </a:spcAft>
              <a:buClr>
                <a:srgbClr val="31B6FD"/>
              </a:buClr>
              <a:buSzPts val="3000"/>
              <a:buNone/>
            </a:pPr>
            <a:endParaRPr lang="nl-NL" sz="3600" i="1">
              <a:solidFill>
                <a:schemeClr val="dk1"/>
              </a:solidFill>
              <a:latin typeface="Century Gothic"/>
              <a:ea typeface="Century Gothic"/>
              <a:cs typeface="Century Gothic"/>
              <a:sym typeface="Century Gothic"/>
            </a:endParaRPr>
          </a:p>
          <a:p>
            <a:pPr marL="0" lvl="0" indent="0">
              <a:spcBef>
                <a:spcPts val="0"/>
              </a:spcBef>
              <a:spcAft>
                <a:spcPts val="600"/>
              </a:spcAft>
              <a:buClr>
                <a:srgbClr val="31B6FD"/>
              </a:buClr>
              <a:buSzPts val="3000"/>
              <a:buNone/>
            </a:pPr>
            <a:endParaRPr lang="nl-NL" sz="3600" i="1">
              <a:solidFill>
                <a:schemeClr val="dk1"/>
              </a:solidFill>
              <a:latin typeface="Century Gothic"/>
              <a:ea typeface="Century Gothic"/>
              <a:cs typeface="Century Gothic"/>
              <a:sym typeface="Century Gothic"/>
            </a:endParaRPr>
          </a:p>
          <a:p>
            <a:pPr marL="0" lvl="0" indent="0">
              <a:spcBef>
                <a:spcPts val="0"/>
              </a:spcBef>
              <a:spcAft>
                <a:spcPts val="600"/>
              </a:spcAft>
              <a:buClr>
                <a:srgbClr val="31B6FD"/>
              </a:buClr>
              <a:buSzPts val="3000"/>
              <a:buNone/>
            </a:pPr>
            <a:endParaRPr lang="nl-NL" sz="3600" b="1" i="1">
              <a:solidFill>
                <a:schemeClr val="dk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150743057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spcAft>
                <a:spcPts val="600"/>
              </a:spcAft>
              <a:buClr>
                <a:srgbClr val="31B6FD"/>
              </a:buClr>
              <a:buSzPts val="3000"/>
              <a:buNone/>
            </a:pPr>
            <a:endParaRPr lang="nl-NL" sz="3600" i="1">
              <a:solidFill>
                <a:schemeClr val="dk1"/>
              </a:solidFill>
              <a:latin typeface="Century Gothic"/>
              <a:ea typeface="Century Gothic"/>
              <a:cs typeface="Century Gothic"/>
              <a:sym typeface="Century Gothic"/>
            </a:endParaRPr>
          </a:p>
          <a:p>
            <a:pPr marL="0" lvl="0" indent="0">
              <a:spcBef>
                <a:spcPts val="0"/>
              </a:spcBef>
              <a:spcAft>
                <a:spcPts val="600"/>
              </a:spcAft>
              <a:buClr>
                <a:srgbClr val="31B6FD"/>
              </a:buClr>
              <a:buSzPts val="3000"/>
              <a:buNone/>
            </a:pPr>
            <a:endParaRPr lang="nl-NL" sz="3600" i="1">
              <a:solidFill>
                <a:schemeClr val="dk1"/>
              </a:solidFill>
              <a:latin typeface="Century Gothic"/>
              <a:ea typeface="Century Gothic"/>
              <a:cs typeface="Century Gothic"/>
              <a:sym typeface="Century Gothic"/>
            </a:endParaRPr>
          </a:p>
          <a:p>
            <a:pPr marL="0" lvl="0" indent="0">
              <a:spcBef>
                <a:spcPts val="0"/>
              </a:spcBef>
              <a:spcAft>
                <a:spcPts val="600"/>
              </a:spcAft>
              <a:buClr>
                <a:srgbClr val="31B6FD"/>
              </a:buClr>
              <a:buSzPts val="3000"/>
              <a:buNone/>
            </a:pPr>
            <a:endParaRPr lang="nl-NL" sz="3600" b="1" i="1">
              <a:solidFill>
                <a:schemeClr val="dk1"/>
              </a:solidFill>
              <a:latin typeface="Century Gothic"/>
              <a:ea typeface="Century Gothic"/>
              <a:cs typeface="Century Gothic"/>
              <a:sym typeface="Century Gothic"/>
            </a:endParaRPr>
          </a:p>
        </p:txBody>
      </p:sp>
      <p:pic>
        <p:nvPicPr>
          <p:cNvPr id="2" name="Picture 1">
            <a:extLst>
              <a:ext uri="{FF2B5EF4-FFF2-40B4-BE49-F238E27FC236}">
                <a16:creationId xmlns:a16="http://schemas.microsoft.com/office/drawing/2014/main" id="{6ECCD232-A58B-49FA-B725-BC176E0C877C}"/>
              </a:ext>
            </a:extLst>
          </p:cNvPr>
          <p:cNvPicPr>
            <a:picLocks noChangeAspect="1"/>
          </p:cNvPicPr>
          <p:nvPr/>
        </p:nvPicPr>
        <p:blipFill>
          <a:blip r:embed="rId3"/>
          <a:stretch>
            <a:fillRect/>
          </a:stretch>
        </p:blipFill>
        <p:spPr>
          <a:xfrm>
            <a:off x="3521964" y="0"/>
            <a:ext cx="5148072" cy="6858000"/>
          </a:xfrm>
          <a:prstGeom prst="rect">
            <a:avLst/>
          </a:prstGeom>
        </p:spPr>
      </p:pic>
      <p:pic>
        <p:nvPicPr>
          <p:cNvPr id="9" name="Picture 8" descr="A picture containing food&#10;&#10;Description automatically generated">
            <a:extLst>
              <a:ext uri="{FF2B5EF4-FFF2-40B4-BE49-F238E27FC236}">
                <a16:creationId xmlns:a16="http://schemas.microsoft.com/office/drawing/2014/main" id="{BC770BFA-FA1A-4278-A76C-8D83E0D76843}"/>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8085802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ek het iets gehoor soos die stem van ‘n groot menigte en soos die geluid van baie waters en soos die geluid van sterk donderslae wat sê: Halleluja! want die Here God, die Almagtige, het die koningskap aanvaar. Laat ons bly wees en ons verheug en aan Hom die heerlikheid gee, want die bruilof van die Lam het gekom en sy vrou het haar gereed gemaak.’</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Openbaring</a:t>
            </a:r>
            <a:r>
              <a:rPr lang="en-US" sz="4000" b="1" i="1" dirty="0">
                <a:solidFill>
                  <a:schemeClr val="tx1"/>
                </a:solidFill>
                <a:latin typeface="Century Gothic" panose="020B0502020202020204" pitchFamily="34" charset="0"/>
                <a:cs typeface="Arial" pitchFamily="34" charset="0"/>
              </a:rPr>
              <a:t> 19:1-7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4190628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1655250" y="817834"/>
            <a:ext cx="8881499" cy="4023360"/>
          </a:xfrm>
          <a:prstGeom prst="rect">
            <a:avLst/>
          </a:prstGeom>
        </p:spPr>
        <p:txBody>
          <a:bodyPr>
            <a:noAutofit/>
          </a:bodyPr>
          <a:lstStyle/>
          <a:p>
            <a:pPr lvl="0">
              <a:lnSpc>
                <a:spcPct val="100000"/>
              </a:lnSpc>
              <a:spcBef>
                <a:spcPts val="0"/>
              </a:spcBef>
            </a:pPr>
            <a:br>
              <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br>
            <a:r>
              <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t>REVELATION – RECREATION &amp; CONSUMMATION IV.</a:t>
            </a:r>
          </a:p>
        </p:txBody>
      </p:sp>
    </p:spTree>
    <p:extLst>
      <p:ext uri="{BB962C8B-B14F-4D97-AF65-F5344CB8AC3E}">
        <p14:creationId xmlns:p14="http://schemas.microsoft.com/office/powerpoint/2010/main" val="59041976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‘n ander teken het in die hemel verskyn, en daar was ‘n groot vuurrooi draak…</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Openbaring</a:t>
            </a:r>
            <a:r>
              <a:rPr lang="en-US" sz="4000" b="1" i="1" dirty="0">
                <a:solidFill>
                  <a:schemeClr val="tx1"/>
                </a:solidFill>
                <a:latin typeface="Century Gothic" panose="020B0502020202020204" pitchFamily="34" charset="0"/>
                <a:cs typeface="Arial" pitchFamily="34" charset="0"/>
              </a:rPr>
              <a:t> 12:1-17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4366016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8F32F1D-BA63-4617-B50E-1303D1B44A7E}"/>
              </a:ext>
            </a:extLst>
          </p:cNvPr>
          <p:cNvPicPr>
            <a:picLocks noChangeAspect="1"/>
          </p:cNvPicPr>
          <p:nvPr/>
        </p:nvPicPr>
        <p:blipFill rotWithShape="1">
          <a:blip r:embed="rId3"/>
          <a:srcRect t="26267" b="15337"/>
          <a:stretch/>
        </p:blipFill>
        <p:spPr>
          <a:xfrm>
            <a:off x="457200" y="457200"/>
            <a:ext cx="11277600" cy="5943600"/>
          </a:xfrm>
          <a:prstGeom prst="rect">
            <a:avLst/>
          </a:prstGeom>
        </p:spPr>
      </p:pic>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8033440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daar was ‘n groot vuurrooi draak met sewe koppe en tien horings, en op sy koppe sewe krone;</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Openbaring</a:t>
            </a:r>
            <a:r>
              <a:rPr lang="en-US" sz="4000" b="1" i="1" dirty="0">
                <a:solidFill>
                  <a:schemeClr val="tx1"/>
                </a:solidFill>
                <a:latin typeface="Century Gothic" panose="020B0502020202020204" pitchFamily="34" charset="0"/>
                <a:cs typeface="Arial" pitchFamily="34" charset="0"/>
              </a:rPr>
              <a:t> 12:1-17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6792743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sy stert het die derde van die sterre van die hemel meegesleep en hulle op die aarde gegooi.</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Openbaring</a:t>
            </a:r>
            <a:r>
              <a:rPr lang="en-US" sz="4000" b="1" i="1" dirty="0">
                <a:solidFill>
                  <a:schemeClr val="tx1"/>
                </a:solidFill>
                <a:latin typeface="Century Gothic" panose="020B0502020202020204" pitchFamily="34" charset="0"/>
                <a:cs typeface="Arial" pitchFamily="34" charset="0"/>
              </a:rPr>
              <a:t> 12:1-17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3075433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die draak het gestaan voor die vrou wat op die punt was om te baar, sodat hy haar kind sou verslind sodra sy gebaar het. En sy het ‘n manlike kind gebaar, wat al die nasies met ‘n ystersepter sou regeer; en haar kind is weggeruk na God en sy troon.</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Openbaring</a:t>
            </a:r>
            <a:r>
              <a:rPr lang="en-US" sz="4000" b="1" i="1" dirty="0">
                <a:solidFill>
                  <a:schemeClr val="tx1"/>
                </a:solidFill>
                <a:latin typeface="Century Gothic" panose="020B0502020202020204" pitchFamily="34" charset="0"/>
                <a:cs typeface="Arial" pitchFamily="34" charset="0"/>
              </a:rPr>
              <a:t> 12:1-17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3594285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die vrou het na die woestyn gevlug waar sy ‘n plek het wat deur God gereed gemaak is, dat hulle haar daar sou onderhou duisend twee honderd en sestig dae lank.</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Openbaring</a:t>
            </a:r>
            <a:r>
              <a:rPr lang="en-US" sz="4000" b="1" i="1" dirty="0">
                <a:solidFill>
                  <a:schemeClr val="tx1"/>
                </a:solidFill>
                <a:latin typeface="Century Gothic" panose="020B0502020202020204" pitchFamily="34" charset="0"/>
                <a:cs typeface="Arial" pitchFamily="34" charset="0"/>
              </a:rPr>
              <a:t> 12:1-17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4725444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2075</TotalTime>
  <Words>1746</Words>
  <Application>Microsoft Office PowerPoint</Application>
  <PresentationFormat>Widescreen</PresentationFormat>
  <Paragraphs>191</Paragraphs>
  <Slides>39</Slides>
  <Notes>39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Calibri</vt:lpstr>
      <vt:lpstr>Calibri Light</vt:lpstr>
      <vt:lpstr>Century Gothic</vt:lpstr>
      <vt:lpstr>Symbol</vt:lpstr>
      <vt:lpstr>Wingdings</vt:lpstr>
      <vt:lpstr>Office Theme</vt:lpstr>
      <vt:lpstr> REVELATION – RECREATION &amp; CONSUMMATION IV.</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REVELATION – RECREATION &amp; CONSUMMATION IV.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Jamandus Lotz</cp:lastModifiedBy>
  <cp:revision>143</cp:revision>
  <dcterms:created xsi:type="dcterms:W3CDTF">2020-05-26T13:44:35Z</dcterms:created>
  <dcterms:modified xsi:type="dcterms:W3CDTF">2022-04-15T19:48:52Z</dcterms:modified>
  <cp:contentStatus/>
</cp:coreProperties>
</file>