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1065" r:id="rId3"/>
    <p:sldId id="1066" r:id="rId4"/>
    <p:sldId id="1067" r:id="rId5"/>
    <p:sldId id="1068" r:id="rId6"/>
    <p:sldId id="1069" r:id="rId7"/>
    <p:sldId id="1070" r:id="rId8"/>
    <p:sldId id="1071" r:id="rId9"/>
    <p:sldId id="1072" r:id="rId10"/>
    <p:sldId id="1073" r:id="rId11"/>
    <p:sldId id="1074" r:id="rId12"/>
    <p:sldId id="1075" r:id="rId13"/>
    <p:sldId id="1076" r:id="rId14"/>
    <p:sldId id="1077" r:id="rId15"/>
    <p:sldId id="1078" r:id="rId16"/>
    <p:sldId id="1079" r:id="rId17"/>
    <p:sldId id="1080" r:id="rId18"/>
    <p:sldId id="1081" r:id="rId19"/>
    <p:sldId id="1082" r:id="rId20"/>
    <p:sldId id="1083" r:id="rId21"/>
    <p:sldId id="1084" r:id="rId22"/>
    <p:sldId id="1085" r:id="rId23"/>
    <p:sldId id="1086" r:id="rId24"/>
    <p:sldId id="1087" r:id="rId25"/>
    <p:sldId id="1088" r:id="rId26"/>
    <p:sldId id="1091" r:id="rId27"/>
    <p:sldId id="1090" r:id="rId28"/>
    <p:sldId id="10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60" d="100"/>
          <a:sy n="60" d="100"/>
        </p:scale>
        <p:origin x="1242" y="6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4/23/2022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708516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738653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209609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810664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020601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988822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100723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82733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660312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03449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818193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941987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760819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630882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52365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669179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069962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649940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659742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381582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168870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748228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158321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826410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332980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24880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218999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4/23/2022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4/23/2022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a:t>
            </a: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die ander is gedood met die swaard wat uit die mond gaan van Hom wat op die perd sit; en al die voëls is versadig van hulle vlees.’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328509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ek het ‘n engel uit die hemel </a:t>
            </a:r>
            <a:r>
              <a:rPr lang="nl-NL" sz="3400" b="1" i="1" dirty="0">
                <a:solidFill>
                  <a:schemeClr val="dk1"/>
                </a:solidFill>
                <a:latin typeface="Century Gothic"/>
                <a:ea typeface="Century Gothic"/>
                <a:cs typeface="Century Gothic"/>
                <a:sym typeface="Century Gothic"/>
              </a:rPr>
              <a:t>sien (4)</a:t>
            </a:r>
            <a:r>
              <a:rPr lang="nl-NL" sz="3400" i="1" dirty="0">
                <a:solidFill>
                  <a:schemeClr val="dk1"/>
                </a:solidFill>
                <a:latin typeface="Century Gothic"/>
                <a:ea typeface="Century Gothic"/>
                <a:cs typeface="Century Gothic"/>
                <a:sym typeface="Century Gothic"/>
              </a:rPr>
              <a:t> neerdaal, met die sleutel van die afgrond en ‘n groot ketting in sy hand. En hy het die draak gegryp die ou slang wat die duiwel en die Satan is en hy het hom gebind duisend jaar lank, en hom in die afgrond gewerp en hom toegesluit en dit bo hom verseël, sodat hy die nasies nie meer sou verlei totdat die duisend jaar voleindig is nie. Daarna moet hy dan ‘n kort tydjie ontbind word.’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31138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ek het trone </a:t>
            </a:r>
            <a:r>
              <a:rPr lang="nl-NL" sz="3400" b="1" i="1" dirty="0">
                <a:solidFill>
                  <a:schemeClr val="dk1"/>
                </a:solidFill>
                <a:latin typeface="Century Gothic"/>
                <a:ea typeface="Century Gothic"/>
                <a:cs typeface="Century Gothic"/>
                <a:sym typeface="Century Gothic"/>
              </a:rPr>
              <a:t>gesien (5)</a:t>
            </a:r>
            <a:r>
              <a:rPr lang="nl-NL" sz="3400" i="1" dirty="0">
                <a:solidFill>
                  <a:schemeClr val="dk1"/>
                </a:solidFill>
                <a:latin typeface="Century Gothic"/>
                <a:ea typeface="Century Gothic"/>
                <a:cs typeface="Century Gothic"/>
                <a:sym typeface="Century Gothic"/>
              </a:rPr>
              <a:t>, en hulle het daarop gaan sit, en aan hulle is die oordeel gegee; en ek het die siele gesien van die wat onthoof is oor die getuienis van Jesus en oor die woord van God, en die wat die dier en sy beeld nie aanbid het nie, en die merk op hulle voorhoof en op hulle hand nie ontvang het nie; en hulle het geleef en as konings geregeer saam met Christus die duisend jaar lank.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227397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die ander dode het nie herlewe totdat die duisend jaar voleindig was nie. Dit is die eerste opstanding. Salig en heilig is hy wat deel het aan die eerste opstanding; oor hulle het die tweede dood geen mag nie, maar hulle sal priesters van God en van Christus wees en sal saam met Hom as konings regeer duisend jaar lank.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89628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wanneer die duisend jaar voleindig is, sal die Satan uit sy gevangenis ontbind word; en hy sal uitgaan om die nasies te verlei wat in die vier hoeke van die aarde is, die Gog en die Magog, om hulle te versamel vir die oorlog; en hulle getal is soos die sand van die see.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913439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hulle het opgekom oor die breedte van die aarde en die laer van die heiliges en die geliefde stad omsingel, en vuur het van God uit die hemel neergedaal en hulle verslind.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353952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die duiwel wat hulle verlei het, is in die poel van vuur en swawel gewerp waar die dier en die valse profeet is; en hulle sal dag en nag gepynig word tot in alle ewigheid.’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967962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250473"/>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nl-NL" sz="3200" b="1" i="1" dirty="0">
                <a:solidFill>
                  <a:schemeClr val="tx1"/>
                </a:solidFill>
                <a:latin typeface="Century Gothic" panose="020B0502020202020204" pitchFamily="34" charset="0"/>
                <a:cs typeface="Arial" pitchFamily="34" charset="0"/>
              </a:rPr>
              <a:t>SEWE VISIES OOR UITEINDELIKE TOEKOMS.</a:t>
            </a:r>
            <a:endParaRPr lang="en-US" sz="32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9F52B5D7-FB33-47FD-B9F0-C0EF248CD2C2}"/>
              </a:ext>
            </a:extLst>
          </p:cNvPr>
          <p:cNvGraphicFramePr>
            <a:graphicFrameLocks noGrp="1"/>
          </p:cNvGraphicFramePr>
          <p:nvPr>
            <p:extLst>
              <p:ext uri="{D42A27DB-BD31-4B8C-83A1-F6EECF244321}">
                <p14:modId xmlns:p14="http://schemas.microsoft.com/office/powerpoint/2010/main" val="2321479889"/>
              </p:ext>
            </p:extLst>
          </p:nvPr>
        </p:nvGraphicFramePr>
        <p:xfrm>
          <a:off x="1199005" y="1336628"/>
          <a:ext cx="10010908" cy="5120640"/>
        </p:xfrm>
        <a:graphic>
          <a:graphicData uri="http://schemas.openxmlformats.org/drawingml/2006/table">
            <a:tbl>
              <a:tblPr firstRow="1" firstCol="1" bandRow="1"/>
              <a:tblGrid>
                <a:gridCol w="3931215">
                  <a:extLst>
                    <a:ext uri="{9D8B030D-6E8A-4147-A177-3AD203B41FA5}">
                      <a16:colId xmlns:a16="http://schemas.microsoft.com/office/drawing/2014/main" val="3267038733"/>
                    </a:ext>
                  </a:extLst>
                </a:gridCol>
                <a:gridCol w="6079693">
                  <a:extLst>
                    <a:ext uri="{9D8B030D-6E8A-4147-A177-3AD203B41FA5}">
                      <a16:colId xmlns:a16="http://schemas.microsoft.com/office/drawing/2014/main" val="1731472959"/>
                    </a:ext>
                  </a:extLst>
                </a:gridCol>
              </a:tblGrid>
              <a:tr h="1044425">
                <a:tc>
                  <a:txBody>
                    <a:bodyPr/>
                    <a:lstStyle/>
                    <a:p>
                      <a:pPr marL="342900" lvl="0" indent="-342900" algn="just">
                        <a:buFont typeface="+mj-lt"/>
                        <a:buAutoNum type="arabicPeriod"/>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WEDERKOMS</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(19:11-16)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perd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Getrou</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Waaragtig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oorlog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geregtigheid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Woord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God,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Skerp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swaard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Ysterstaf</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…Koning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Here van die here…</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363194"/>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2. MAALTYD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(19:17-18)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Engel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nooi</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voëls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tot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maaltyd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grote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God…</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377332"/>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3. ARMAGEDDON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(19:19-21)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hul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leërs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versamel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vernietig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Dier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Vals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Profeet</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gevange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713751"/>
                  </a:ext>
                </a:extLst>
              </a:tr>
              <a:tr h="522213">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4. SATAN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Draak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gegryp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afgrond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verseël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130381"/>
                  </a:ext>
                </a:extLst>
              </a:tr>
              <a:tr h="1044425">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5. MILLENIUM</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Eerste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Gelowige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getuies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martelare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regeer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priesters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saam</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met Christus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einde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Satan self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999163"/>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6. OORDEELSDAG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(20:11-15)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geopen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troon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volgens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werke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dood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Veroordeeldes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842358"/>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7. HERSKEPPING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(21:1-2)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hemel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Jerusalem…</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15866"/>
                  </a:ext>
                </a:extLst>
              </a:tr>
            </a:tbl>
          </a:graphicData>
        </a:graphic>
      </p:graphicFrame>
    </p:spTree>
    <p:extLst>
      <p:ext uri="{BB962C8B-B14F-4D97-AF65-F5344CB8AC3E}">
        <p14:creationId xmlns:p14="http://schemas.microsoft.com/office/powerpoint/2010/main" val="23383501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‘Want ons burgerskap is in die hemele, van waar ons ook as Verlosser verwag die Here Jesus Christus, wat ons vernederde liggaam van gedaante sal verander, om gelykvormig te word aan sy verheerlikte liggaam volgens die werking waardeur Hy ook alles aan Homself kan onderwerp.’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Filippense 3:20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4609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aan die einde van die dae sal die berg van die huis van die HERE vasstaan op die top van die berge en verhewe wees bo die heuwels, en al die nasies sal daarheen toestroom. En baie volke sal heengaan en sê: Kom laat ons optrek na die berg van die HERE, na die huis van die God van Jakob, dat Hy ons sy weë kan leer en ons in sy paaie kan wandel.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Jesaja</a:t>
            </a:r>
            <a:r>
              <a:rPr lang="en-US" sz="4000" b="1" i="1" dirty="0">
                <a:solidFill>
                  <a:schemeClr val="tx1"/>
                </a:solidFill>
                <a:latin typeface="Century Gothic" panose="020B0502020202020204" pitchFamily="34" charset="0"/>
                <a:cs typeface="Arial" pitchFamily="34" charset="0"/>
              </a:rPr>
              <a:t> 2:2-4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46717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‘Laat ons bly wees en ons verheug en aan Hom die heerlikheid gee, want die bruilof van die Lam het gekom en sy vrou het haar gereed gemaak.’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2304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Want uit Sion sal die wet uitgaan en die woord van die HERE uit Jerusalem. En Hy sal oordeel tussen die nasies en regspreek oor baie volke; en hulle sal van hul swaarde pikke smee en van hul spiese snoeimesse; nie meer sal nasie teen nasie die swaard ophef nie, en hulle sal nie meer leer om oorlog te voer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Jesaja</a:t>
            </a:r>
            <a:r>
              <a:rPr lang="en-US" sz="4000" b="1" i="1" dirty="0">
                <a:solidFill>
                  <a:schemeClr val="tx1"/>
                </a:solidFill>
                <a:latin typeface="Century Gothic" panose="020B0502020202020204" pitchFamily="34" charset="0"/>
                <a:cs typeface="Arial" pitchFamily="34" charset="0"/>
              </a:rPr>
              <a:t> 2:2-4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465095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250473"/>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nl-NL" sz="3200" b="1" i="1" dirty="0">
                <a:solidFill>
                  <a:schemeClr val="tx1"/>
                </a:solidFill>
                <a:latin typeface="Century Gothic" panose="020B0502020202020204" pitchFamily="34" charset="0"/>
                <a:cs typeface="Arial" pitchFamily="34" charset="0"/>
              </a:rPr>
              <a:t>SEWE VISIES OOR UITEINDELIKE TOEKOMS.</a:t>
            </a:r>
            <a:endParaRPr lang="en-US" sz="32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9F52B5D7-FB33-47FD-B9F0-C0EF248CD2C2}"/>
              </a:ext>
            </a:extLst>
          </p:cNvPr>
          <p:cNvGraphicFramePr>
            <a:graphicFrameLocks noGrp="1"/>
          </p:cNvGraphicFramePr>
          <p:nvPr/>
        </p:nvGraphicFramePr>
        <p:xfrm>
          <a:off x="1199005" y="1336628"/>
          <a:ext cx="10010908" cy="5120640"/>
        </p:xfrm>
        <a:graphic>
          <a:graphicData uri="http://schemas.openxmlformats.org/drawingml/2006/table">
            <a:tbl>
              <a:tblPr firstRow="1" firstCol="1" bandRow="1"/>
              <a:tblGrid>
                <a:gridCol w="3931215">
                  <a:extLst>
                    <a:ext uri="{9D8B030D-6E8A-4147-A177-3AD203B41FA5}">
                      <a16:colId xmlns:a16="http://schemas.microsoft.com/office/drawing/2014/main" val="3267038733"/>
                    </a:ext>
                  </a:extLst>
                </a:gridCol>
                <a:gridCol w="6079693">
                  <a:extLst>
                    <a:ext uri="{9D8B030D-6E8A-4147-A177-3AD203B41FA5}">
                      <a16:colId xmlns:a16="http://schemas.microsoft.com/office/drawing/2014/main" val="1731472959"/>
                    </a:ext>
                  </a:extLst>
                </a:gridCol>
              </a:tblGrid>
              <a:tr h="1044425">
                <a:tc>
                  <a:txBody>
                    <a:bodyPr/>
                    <a:lstStyle/>
                    <a:p>
                      <a:pPr marL="342900" lvl="0" indent="-342900" algn="just">
                        <a:buFont typeface="+mj-lt"/>
                        <a:buAutoNum type="arabicPeriod"/>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WEDERKOMS</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(19:11-16)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perd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Getrou</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Waaragtig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oorlog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geregtigheid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Woord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God,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Skerp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swaard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Ysterstaf</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…Koning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Here van die here…</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363194"/>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2. MAALTYD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(19:17-18)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Engel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nooi</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voëls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tot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maaltyd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grote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God…</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377332"/>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3. ARMAGEDDON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(19:19-21)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hul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leërs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versamel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vernietig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Dier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Vals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Profeet</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gevange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713751"/>
                  </a:ext>
                </a:extLst>
              </a:tr>
              <a:tr h="522213">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4. SATAN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Draak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gegryp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afgrond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verseël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130381"/>
                  </a:ext>
                </a:extLst>
              </a:tr>
              <a:tr h="1044425">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5. MILLENIUM</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Eerste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Gelowige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getuies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martelare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regeer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priesters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saam</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met Christus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einde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Satan self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999163"/>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6. OORDEELSDAG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(20:11-15)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geopen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troon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volgens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werke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dood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Veroordeeldes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842358"/>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7. HERSKEPPING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(21:1-2)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hemel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Jerusalem…</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15866"/>
                  </a:ext>
                </a:extLst>
              </a:tr>
            </a:tbl>
          </a:graphicData>
        </a:graphic>
      </p:graphicFrame>
    </p:spTree>
    <p:extLst>
      <p:ext uri="{BB962C8B-B14F-4D97-AF65-F5344CB8AC3E}">
        <p14:creationId xmlns:p14="http://schemas.microsoft.com/office/powerpoint/2010/main" val="7366042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7" name="TextBox 6">
            <a:extLst>
              <a:ext uri="{FF2B5EF4-FFF2-40B4-BE49-F238E27FC236}">
                <a16:creationId xmlns:a16="http://schemas.microsoft.com/office/drawing/2014/main" id="{1C4D00B9-EC31-4547-BA31-531C9D395370}"/>
              </a:ext>
            </a:extLst>
          </p:cNvPr>
          <p:cNvSpPr txBox="1"/>
          <p:nvPr/>
        </p:nvSpPr>
        <p:spPr>
          <a:xfrm>
            <a:off x="2010146" y="303224"/>
            <a:ext cx="9742552" cy="6370975"/>
          </a:xfrm>
          <a:prstGeom prst="rect">
            <a:avLst/>
          </a:prstGeom>
          <a:noFill/>
        </p:spPr>
        <p:txBody>
          <a:bodyPr wrap="square">
            <a:spAutoFit/>
          </a:bodyPr>
          <a:lstStyle/>
          <a:p>
            <a:pPr marL="342900" lvl="0" indent="-342900" algn="just">
              <a:buFont typeface="+mj-lt"/>
              <a:buAutoNum type="arabicPeriod"/>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A-MILLENNIAL.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(Better NON-MILLENNIAL)</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SCEPTICAL.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Absurdity</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MYTHOLOGICAL.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Allegory</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lvl="0" algn="just"/>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2. POST-MILLENNIAL.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(Christ returns AFTER 1000 years)</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SPIRITUAL.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Whole church age</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POLITICAL.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Last part church age</a:t>
            </a:r>
          </a:p>
          <a:p>
            <a:pPr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algn="just"/>
            <a:r>
              <a:rPr lang="en-ZA" sz="2400" b="1" dirty="0">
                <a:latin typeface="Century Gothic" panose="020B0502020202020204" pitchFamily="34" charset="0"/>
                <a:ea typeface="Times New Roman" panose="02020603050405020304" pitchFamily="18" charset="0"/>
                <a:cs typeface="Times New Roman" panose="02020603050405020304" pitchFamily="18" charset="0"/>
              </a:rPr>
              <a:t>3. </a:t>
            </a: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PRE-MILLENNIAL.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(Christ returns BEFORE 1000 years)</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DISPENSATIONAL.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Israel</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CLASSICAL.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Church</a:t>
            </a:r>
            <a:endParaRPr lang="en-ZA"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4159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2496" y="1028515"/>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‘The Biblical Gospel is in itself eschatological in that it is an announcement that the future has broken into the present. The coming kingdom is already here, but not all of it. The kingdom of God cannot be fully realised now, though it has been inaugurated. It can be entered now, but can only be inherited later, when it is fully consummated by being established worldwide. </a:t>
            </a:r>
            <a:endParaRPr lang="nl-NL" sz="34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458069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2496" y="1028515"/>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Half of Jesus’ parables explain the coming of the kingdom as a gradual process of human infiltration and the other half as a sudden crisis of divine intervention. This tension between the ‘already’ and the ‘not yet’ is crucial to understanding the whole NT. </a:t>
            </a:r>
          </a:p>
          <a:p>
            <a:pPr marL="0" lvl="0" indent="0">
              <a:spcBef>
                <a:spcPts val="0"/>
              </a:spcBef>
              <a:buClr>
                <a:srgbClr val="31B6FD"/>
              </a:buClr>
              <a:buSzPts val="3000"/>
              <a:buNone/>
            </a:pPr>
            <a:endParaRPr lang="en-GB" sz="34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64970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2496" y="1028515"/>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It exactly corresponds to the first and second coming of Jesus to planet earth. To emphasise the present at the expense of the future, or the future at the expense of the present is to distort the </a:t>
            </a:r>
            <a:r>
              <a:rPr lang="en-GB" sz="3400" i="1" dirty="0" err="1">
                <a:solidFill>
                  <a:schemeClr val="dk1"/>
                </a:solidFill>
                <a:latin typeface="Century Gothic"/>
                <a:ea typeface="Century Gothic"/>
                <a:cs typeface="Century Gothic"/>
                <a:sym typeface="Century Gothic"/>
              </a:rPr>
              <a:t>the</a:t>
            </a:r>
            <a:r>
              <a:rPr lang="en-GB" sz="3400" i="1" dirty="0">
                <a:solidFill>
                  <a:schemeClr val="dk1"/>
                </a:solidFill>
                <a:latin typeface="Century Gothic"/>
                <a:ea typeface="Century Gothic"/>
                <a:cs typeface="Century Gothic"/>
                <a:sym typeface="Century Gothic"/>
              </a:rPr>
              <a:t> gospel of Jesus Christ.’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37522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7" name="TextBox 6">
            <a:extLst>
              <a:ext uri="{FF2B5EF4-FFF2-40B4-BE49-F238E27FC236}">
                <a16:creationId xmlns:a16="http://schemas.microsoft.com/office/drawing/2014/main" id="{1C4D00B9-EC31-4547-BA31-531C9D395370}"/>
              </a:ext>
            </a:extLst>
          </p:cNvPr>
          <p:cNvSpPr txBox="1"/>
          <p:nvPr/>
        </p:nvSpPr>
        <p:spPr>
          <a:xfrm>
            <a:off x="2010146" y="303224"/>
            <a:ext cx="9742552" cy="6370975"/>
          </a:xfrm>
          <a:prstGeom prst="rect">
            <a:avLst/>
          </a:prstGeom>
          <a:noFill/>
        </p:spPr>
        <p:txBody>
          <a:bodyPr wrap="square">
            <a:spAutoFit/>
          </a:bodyPr>
          <a:lstStyle/>
          <a:p>
            <a:pPr marL="342900" lvl="0" indent="-342900" algn="just">
              <a:buFont typeface="+mj-lt"/>
              <a:buAutoNum type="arabicPeriod"/>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A-MILLENNIAL.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(Better NON-MILLENNIAL)</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SCEPTICAL.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Absurdity</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MYTHOLOGICAL.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Allegory</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lvl="0" algn="just"/>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2. POST-MILLENNIAL.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(Christ returns AFTER 1000 years)</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SPIRITUAL.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Whole church age</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POLITICAL.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Last part church age</a:t>
            </a:r>
          </a:p>
          <a:p>
            <a:pPr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algn="just"/>
            <a:r>
              <a:rPr lang="en-ZA" sz="2400" b="1" dirty="0">
                <a:latin typeface="Century Gothic" panose="020B0502020202020204" pitchFamily="34" charset="0"/>
                <a:ea typeface="Times New Roman" panose="02020603050405020304" pitchFamily="18" charset="0"/>
                <a:cs typeface="Times New Roman" panose="02020603050405020304" pitchFamily="18" charset="0"/>
              </a:rPr>
              <a:t>3. </a:t>
            </a: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PRE-MILLENNIAL. </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(Christ returns BEFORE 1000 years)</a:t>
            </a:r>
          </a:p>
          <a:p>
            <a:pPr marL="342900" lvl="0" indent="-342900" algn="just">
              <a:buFont typeface="+mj-lt"/>
              <a:buAutoNum type="alphaLcPeriod"/>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DISPENSATIONAL.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Israel</a:t>
            </a:r>
          </a:p>
          <a:p>
            <a:pPr lvl="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b. CLASSICAL.</a:t>
            </a:r>
          </a:p>
          <a:p>
            <a:pPr marL="1371600" algn="just"/>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Church</a:t>
            </a:r>
            <a:endParaRPr lang="en-ZA"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10553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678D99CB-E16D-4F9F-9DEA-B33518226DE7}"/>
              </a:ext>
            </a:extLst>
          </p:cNvPr>
          <p:cNvPicPr>
            <a:picLocks noChangeAspect="1"/>
          </p:cNvPicPr>
          <p:nvPr/>
        </p:nvPicPr>
        <p:blipFill>
          <a:blip r:embed="rId5"/>
          <a:stretch>
            <a:fillRect/>
          </a:stretch>
        </p:blipFill>
        <p:spPr>
          <a:xfrm>
            <a:off x="1327779" y="0"/>
            <a:ext cx="9937630" cy="6858000"/>
          </a:xfrm>
          <a:prstGeom prst="rect">
            <a:avLst/>
          </a:prstGeom>
        </p:spPr>
      </p:pic>
      <p:pic>
        <p:nvPicPr>
          <p:cNvPr id="8" name="Picture 7">
            <a:extLst>
              <a:ext uri="{FF2B5EF4-FFF2-40B4-BE49-F238E27FC236}">
                <a16:creationId xmlns:a16="http://schemas.microsoft.com/office/drawing/2014/main" id="{E9E9D68B-8B8B-4CAE-8F6B-3284CBE2E5D3}"/>
              </a:ext>
            </a:extLst>
          </p:cNvPr>
          <p:cNvPicPr>
            <a:picLocks noChangeAspect="1"/>
          </p:cNvPicPr>
          <p:nvPr/>
        </p:nvPicPr>
        <p:blipFill>
          <a:blip r:embed="rId6"/>
          <a:stretch>
            <a:fillRect/>
          </a:stretch>
        </p:blipFill>
        <p:spPr>
          <a:xfrm>
            <a:off x="3715531" y="2852435"/>
            <a:ext cx="685896" cy="342948"/>
          </a:xfrm>
          <a:prstGeom prst="rect">
            <a:avLst/>
          </a:prstGeom>
        </p:spPr>
      </p:pic>
    </p:spTree>
    <p:extLst>
      <p:ext uri="{BB962C8B-B14F-4D97-AF65-F5344CB8AC3E}">
        <p14:creationId xmlns:p14="http://schemas.microsoft.com/office/powerpoint/2010/main" val="40087915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a:t>
            </a:r>
          </a:p>
        </p:txBody>
      </p:sp>
    </p:spTree>
    <p:extLst>
      <p:ext uri="{BB962C8B-B14F-4D97-AF65-F5344CB8AC3E}">
        <p14:creationId xmlns:p14="http://schemas.microsoft.com/office/powerpoint/2010/main" val="5904197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aan haar is gegee om bekleed te wees met rein en blink fyn linne, want die fyn linne is die regverdige dade van die heiliges. Toe sê hy vir my: Skryf salig is die wat genooi is na die bruilofsmaal van die Lam. En hy sê vir my: Dit is die waaragtige woorde van God.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343874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voor sy voete neergeval om hom te aanbid; maar hy het vir my gesê: Moenie! Ek is ‘n mededienskneg van jou en van jou broeders wat die getuienis van Jesus het. Aanbid God. Want die getuienis van Jesus is die gees van die profesie.’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30848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‘Toe het ek die hemel geopend </a:t>
            </a:r>
            <a:r>
              <a:rPr lang="nl-NL" sz="3400" b="1" i="1" dirty="0">
                <a:solidFill>
                  <a:schemeClr val="dk1"/>
                </a:solidFill>
                <a:latin typeface="Century Gothic"/>
                <a:ea typeface="Century Gothic"/>
                <a:cs typeface="Century Gothic"/>
                <a:sym typeface="Century Gothic"/>
              </a:rPr>
              <a:t>gesien; (1) </a:t>
            </a:r>
            <a:r>
              <a:rPr lang="nl-NL" sz="3400" i="1" dirty="0">
                <a:solidFill>
                  <a:schemeClr val="dk1"/>
                </a:solidFill>
                <a:latin typeface="Century Gothic"/>
                <a:ea typeface="Century Gothic"/>
                <a:cs typeface="Century Gothic"/>
                <a:sym typeface="Century Gothic"/>
              </a:rPr>
              <a:t>en daar was ‘n wit perd, en Hy wat daarop sit, word genoem Getrou en Waaragtig, en Hy oordeel en voer oorlog in geregtigheid. En sy oë was soos ‘n vuurvlam, en op sy hoof was baie krone; en Hy het ‘n Naam wat geskrywe is, wat niemand ken nie, behalwe Hy self. En Hy was bekleed met ‘n kleed wat in bloed gedoop was, en sy Naam is: Die Woord van God.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111950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die leërs in die hemel het Hom gevolg op wit perde, bekleed met wit en rein fyn linne. En uit sy mond gaan daar ‘n skerp swaard om die nasies daarmee te slaan; en Hy sal hulle met ‘n ysterstaf regeer, en Hy trap die parskuip van die wyn van die grimmigheid en van die toorn van God, die Almagtige. En Hy dra op sy kleed en op sy heup die Naam wat geskrywe is: Die Koning van die konings en die Here van die here.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37385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ek het een engel </a:t>
            </a:r>
            <a:r>
              <a:rPr lang="nl-NL" sz="3400" b="1" i="1" dirty="0">
                <a:solidFill>
                  <a:schemeClr val="dk1"/>
                </a:solidFill>
                <a:latin typeface="Century Gothic"/>
                <a:ea typeface="Century Gothic"/>
                <a:cs typeface="Century Gothic"/>
                <a:sym typeface="Century Gothic"/>
              </a:rPr>
              <a:t>sien (2)</a:t>
            </a:r>
            <a:r>
              <a:rPr lang="nl-NL" sz="3400" i="1" dirty="0">
                <a:solidFill>
                  <a:schemeClr val="dk1"/>
                </a:solidFill>
                <a:latin typeface="Century Gothic"/>
                <a:ea typeface="Century Gothic"/>
                <a:cs typeface="Century Gothic"/>
                <a:sym typeface="Century Gothic"/>
              </a:rPr>
              <a:t> staan in die son; en hy het met ‘n groot stem uitgeroep en vir al die voëls gesê wat in die middel van die lug vlieg: Kom hierheen en versamel julle tot die maaltyd van die grote God, dat julle kan eet die vlees van konings en die vlees van owerstes oor duisend en die vlees van sterkes en die vlees van perde en van die wat daarop sit, en die vlees van almal, vrymense sowel as slawe, klein sowel as groot.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03163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ek het die dier en die konings van die aarde en hulle leërs versameld </a:t>
            </a:r>
            <a:r>
              <a:rPr lang="nl-NL" sz="3400" b="1" i="1" dirty="0">
                <a:solidFill>
                  <a:schemeClr val="dk1"/>
                </a:solidFill>
                <a:latin typeface="Century Gothic"/>
                <a:ea typeface="Century Gothic"/>
                <a:cs typeface="Century Gothic"/>
                <a:sym typeface="Century Gothic"/>
              </a:rPr>
              <a:t>gesien (3)</a:t>
            </a:r>
            <a:r>
              <a:rPr lang="nl-NL" sz="3400" i="1" dirty="0">
                <a:solidFill>
                  <a:schemeClr val="dk1"/>
                </a:solidFill>
                <a:latin typeface="Century Gothic"/>
                <a:ea typeface="Century Gothic"/>
                <a:cs typeface="Century Gothic"/>
                <a:sym typeface="Century Gothic"/>
              </a:rPr>
              <a:t>, om oorlog te voer teen Hom wat op die perd sit, en teen sy leër. En die dier is gevange geneem, en saam met hom die valse profeet wat die tekens in sy teenwoordigheid gedoen het, waarmee hy húlle verlei het wat die merk van die dier ontvang en sy beeld aanbid het.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590957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Lewend is die twee gewerp in die vuurpoel wat met swawel brand.’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19:7-21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453370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2098</TotalTime>
  <Words>1994</Words>
  <Application>Microsoft Office PowerPoint</Application>
  <PresentationFormat>Widescreen</PresentationFormat>
  <Paragraphs>188</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Century Gothic</vt:lpstr>
      <vt:lpstr>Symbol</vt:lpstr>
      <vt:lpstr>Office Theme</vt:lpstr>
      <vt:lpstr> REVELATION – RECREATION &amp; CONSUMMATION 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REVELATION – RECREATION &amp; CONSUMMATION 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145</cp:revision>
  <dcterms:created xsi:type="dcterms:W3CDTF">2020-05-26T13:44:35Z</dcterms:created>
  <dcterms:modified xsi:type="dcterms:W3CDTF">2022-04-23T05:40:52Z</dcterms:modified>
  <cp:contentStatus/>
</cp:coreProperties>
</file>