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6" r:id="rId2"/>
    <p:sldId id="1084" r:id="rId3"/>
    <p:sldId id="1065" r:id="rId4"/>
    <p:sldId id="1085" r:id="rId5"/>
    <p:sldId id="1086" r:id="rId6"/>
    <p:sldId id="1087" r:id="rId7"/>
    <p:sldId id="1088" r:id="rId8"/>
    <p:sldId id="1089" r:id="rId9"/>
    <p:sldId id="1090" r:id="rId10"/>
    <p:sldId id="1091" r:id="rId11"/>
    <p:sldId id="1092" r:id="rId12"/>
    <p:sldId id="1093" r:id="rId13"/>
    <p:sldId id="1094" r:id="rId14"/>
    <p:sldId id="1095" r:id="rId15"/>
    <p:sldId id="1096" r:id="rId16"/>
    <p:sldId id="1097" r:id="rId17"/>
    <p:sldId id="1098" r:id="rId18"/>
    <p:sldId id="1099" r:id="rId19"/>
    <p:sldId id="1100" r:id="rId20"/>
    <p:sldId id="1101" r:id="rId21"/>
    <p:sldId id="1102" r:id="rId22"/>
    <p:sldId id="1103" r:id="rId23"/>
    <p:sldId id="1104" r:id="rId24"/>
    <p:sldId id="1105" r:id="rId25"/>
    <p:sldId id="1106" r:id="rId26"/>
    <p:sldId id="1107" r:id="rId27"/>
    <p:sldId id="1108" r:id="rId28"/>
    <p:sldId id="1109" r:id="rId29"/>
    <p:sldId id="1110" r:id="rId30"/>
    <p:sldId id="1111" r:id="rId31"/>
    <p:sldId id="1112" r:id="rId32"/>
    <p:sldId id="1113" r:id="rId33"/>
    <p:sldId id="1114" r:id="rId34"/>
    <p:sldId id="1115" r:id="rId35"/>
    <p:sldId id="1116" r:id="rId36"/>
    <p:sldId id="1117" r:id="rId37"/>
    <p:sldId id="1118" r:id="rId38"/>
    <p:sldId id="1119" r:id="rId39"/>
    <p:sldId id="1120" r:id="rId40"/>
    <p:sldId id="1121" r:id="rId41"/>
    <p:sldId id="1122" r:id="rId42"/>
    <p:sldId id="1123" r:id="rId43"/>
    <p:sldId id="1124" r:id="rId44"/>
    <p:sldId id="1062"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7" autoAdjust="0"/>
    <p:restoredTop sz="87345"/>
  </p:normalViewPr>
  <p:slideViewPr>
    <p:cSldViewPr snapToGrid="0" snapToObjects="1">
      <p:cViewPr varScale="1">
        <p:scale>
          <a:sx n="96" d="100"/>
          <a:sy n="96" d="100"/>
        </p:scale>
        <p:origin x="1296" y="9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5/5/2022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2584396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1573767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2269517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286588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3890365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20972016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25201662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5563253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42677420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3263727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760819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10588393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35804899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33465174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34111018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22926870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188966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32969327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18931874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37250648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828273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8181936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22753806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31073242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8800707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35323205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19639616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15439693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16309443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34544864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38527796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3367866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4441378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32094373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17896492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28451207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43</a:t>
            </a:fld>
            <a:endParaRPr lang="en-US"/>
          </a:p>
        </p:txBody>
      </p:sp>
    </p:spTree>
    <p:extLst>
      <p:ext uri="{BB962C8B-B14F-4D97-AF65-F5344CB8AC3E}">
        <p14:creationId xmlns:p14="http://schemas.microsoft.com/office/powerpoint/2010/main" val="68176878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44</a:t>
            </a:fld>
            <a:endParaRPr lang="en-US"/>
          </a:p>
        </p:txBody>
      </p:sp>
    </p:spTree>
    <p:extLst>
      <p:ext uri="{BB962C8B-B14F-4D97-AF65-F5344CB8AC3E}">
        <p14:creationId xmlns:p14="http://schemas.microsoft.com/office/powerpoint/2010/main" val="1381582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3456793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432804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1973356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555375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3200700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5/5/2022</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5/5/2022</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5/5/2022</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5/5/2022</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5/5/2022</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5/5/2022</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5/5/2022</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5/5/2022</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5/5/2022</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5/5/2022</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5/5/2022</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5/5/2022</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1655250" y="817834"/>
            <a:ext cx="8881499" cy="4023360"/>
          </a:xfrm>
          <a:prstGeom prst="rect">
            <a:avLst/>
          </a:prstGeom>
        </p:spPr>
        <p:txBody>
          <a:bodyPr>
            <a:noAutofit/>
          </a:bodyPr>
          <a:lstStyle/>
          <a:p>
            <a:pPr lvl="0">
              <a:lnSpc>
                <a:spcPct val="100000"/>
              </a:lnSpc>
              <a:spcBef>
                <a:spcPts val="0"/>
              </a:spcBef>
            </a:pPr>
            <a:b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REVELATION – RECREATION &amp; CONSUMMATION VI.</a:t>
            </a: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‘En moenie vrees vir die wat die liggaam doodmaak, maar die siel nie kan doodmaak nie; maar vrees Hom liewer wat die siel sowel as die liggaam kan verderwe in die hel.’</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Mattheus 10:28</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4000157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‘…elkeen se werk sal aan die lig kom, want die dag sal dit aanwys, omdat dit deur vuur openbaar gemaak word; en die vuur sal elkeen se werk op die proef stel, hoedanig dit is.</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a:t>
            </a:r>
            <a:r>
              <a:rPr lang="en-US" sz="4000" b="1" i="1" dirty="0" err="1">
                <a:solidFill>
                  <a:schemeClr val="tx1"/>
                </a:solidFill>
                <a:latin typeface="Century Gothic" panose="020B0502020202020204" pitchFamily="34" charset="0"/>
                <a:cs typeface="Arial" pitchFamily="34" charset="0"/>
              </a:rPr>
              <a:t>Korinthiërs</a:t>
            </a:r>
            <a:r>
              <a:rPr lang="en-US" sz="4000" b="1" i="1" dirty="0">
                <a:solidFill>
                  <a:schemeClr val="tx1"/>
                </a:solidFill>
                <a:latin typeface="Century Gothic" panose="020B0502020202020204" pitchFamily="34" charset="0"/>
                <a:cs typeface="Arial" pitchFamily="34" charset="0"/>
              </a:rPr>
              <a:t> 3:13-15</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8421488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As iemand se werk bly staan wat hy daarop gebou het, sal hy loon ontvang; as iemand se werk verbrand word, sal hy skade ly; alhoewel hy self gered sal word, maar soos deur vuur heen.’</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a:t>
            </a:r>
            <a:r>
              <a:rPr lang="en-US" sz="4000" b="1" i="1" dirty="0" err="1">
                <a:solidFill>
                  <a:schemeClr val="tx1"/>
                </a:solidFill>
                <a:latin typeface="Century Gothic" panose="020B0502020202020204" pitchFamily="34" charset="0"/>
                <a:cs typeface="Arial" pitchFamily="34" charset="0"/>
              </a:rPr>
              <a:t>Korinthiërs</a:t>
            </a:r>
            <a:r>
              <a:rPr lang="en-US" sz="4000" b="1" i="1" dirty="0">
                <a:solidFill>
                  <a:schemeClr val="tx1"/>
                </a:solidFill>
                <a:latin typeface="Century Gothic" panose="020B0502020202020204" pitchFamily="34" charset="0"/>
                <a:cs typeface="Arial" pitchFamily="34" charset="0"/>
              </a:rPr>
              <a:t> 3:13-15</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4296599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ek het ‘n nuwe hemel en ‘n nuwe aarde </a:t>
            </a:r>
            <a:r>
              <a:rPr lang="nl-NL" sz="3600" b="1" i="1" dirty="0">
                <a:solidFill>
                  <a:schemeClr val="dk1"/>
                </a:solidFill>
                <a:latin typeface="Century Gothic"/>
                <a:ea typeface="Century Gothic"/>
                <a:cs typeface="Century Gothic"/>
                <a:sym typeface="Century Gothic"/>
              </a:rPr>
              <a:t>gesien, (7) </a:t>
            </a:r>
            <a:r>
              <a:rPr lang="nl-NL" sz="3600" i="1" dirty="0">
                <a:solidFill>
                  <a:schemeClr val="dk1"/>
                </a:solidFill>
                <a:latin typeface="Century Gothic"/>
                <a:ea typeface="Century Gothic"/>
                <a:cs typeface="Century Gothic"/>
                <a:sym typeface="Century Gothic"/>
              </a:rPr>
              <a:t>want die eerste hemel en die eerste aarde het verbygegaan; en die see was daar nie meer nie. En ek, Johannes, het die heilige stad, die nuwe Jerusalem, sien neerdaal van God uit die hemel, toeberei soos ‘n bruid wat vir haar man versier is.</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21:1-11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5173789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En ek het ‘n groot stem uit die hemel hoor sê: Kyk, die tabernakel van God is by die mense, en Hy sal by hulle woon, en hulle sal sy volk wees; en God self sal by hulle wees as hulle God.</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21:1-11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1117920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God sal al die trane van hulle oë afvee, en daar sal geen dood meer wees nie; ook droefheid en geween en moeite sal daar nie meer wees nie, want die eerste dinge het verbygegaan. En Hy wat op die troon sit, het gesê: Kyk, Ek maak alles nuut. En Hy het aan my gesê: Skryf, want hierdie woorde is waaragtig en betroubaar.</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21:1-11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305004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Hy het vir my gesê: Dit is verby! Ek is die Alfa en die Oméga, die begin en die einde. Aan die dorstige sal Ek gee uit die fontein van die water van die lewe, verniet. Hy wat oorwin, sal alles beërwe; en Ek sal vir hom ‘n God wees, en hy sal vir My ‘n seun wees.</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21:1-11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8778947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Maar wat die vreesagtiges aangaan en die ongelowiges en gruwelikes en moordenaars en hoereerders en towenaars en afgodedienaars en al die leuenaars hulle deel is in die poel wat brand met vuur en swawel: dit is die tweede dood.</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21:1-11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838062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111937"/>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200" i="1" dirty="0">
                <a:solidFill>
                  <a:schemeClr val="dk1"/>
                </a:solidFill>
                <a:latin typeface="Century Gothic"/>
                <a:ea typeface="Century Gothic"/>
                <a:cs typeface="Century Gothic"/>
                <a:sym typeface="Century Gothic"/>
              </a:rPr>
              <a:t>En een van die sewe engele wat die sewe skale gehad het, vol van die sewe laaste plae, het na my gekom en met my gespreek en gesê: Kom hierheen, ek sal jou die bruid toon, die vrou van die Lam. En hy het my in die gees weggevoer op ‘n groot en hoë berg en my die groot stad getoon, die heilige Jerusalem, wat uit die hemel van God neerdaal; en dit het die heerlikheid van God gehad, en sy lig was soos ‘n baie kosbare steen, soos die kristalhelder jaspissteen.</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21:1-11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3550981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‘En die boustof van sy muur was jaspis, en die stad was suiwer goud soos suiwer glas. En die fondamente van die muur van die stad was versierd met allerhande edelgesteentes.</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21:18-27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6823943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250473"/>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nl-NL" sz="3200" b="1" i="1" dirty="0">
                <a:solidFill>
                  <a:schemeClr val="tx1"/>
                </a:solidFill>
                <a:latin typeface="Century Gothic" panose="020B0502020202020204" pitchFamily="34" charset="0"/>
                <a:cs typeface="Arial" pitchFamily="34" charset="0"/>
              </a:rPr>
              <a:t>SEWE VISIES OOR UITEINDELIKE TOEKOMS.</a:t>
            </a:r>
            <a:endParaRPr lang="en-US" sz="32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graphicFrame>
        <p:nvGraphicFramePr>
          <p:cNvPr id="2" name="Table 1">
            <a:extLst>
              <a:ext uri="{FF2B5EF4-FFF2-40B4-BE49-F238E27FC236}">
                <a16:creationId xmlns:a16="http://schemas.microsoft.com/office/drawing/2014/main" id="{9F52B5D7-FB33-47FD-B9F0-C0EF248CD2C2}"/>
              </a:ext>
            </a:extLst>
          </p:cNvPr>
          <p:cNvGraphicFramePr>
            <a:graphicFrameLocks noGrp="1"/>
          </p:cNvGraphicFramePr>
          <p:nvPr/>
        </p:nvGraphicFramePr>
        <p:xfrm>
          <a:off x="1199005" y="1336628"/>
          <a:ext cx="10010908" cy="5120640"/>
        </p:xfrm>
        <a:graphic>
          <a:graphicData uri="http://schemas.openxmlformats.org/drawingml/2006/table">
            <a:tbl>
              <a:tblPr firstRow="1" firstCol="1" bandRow="1"/>
              <a:tblGrid>
                <a:gridCol w="3931215">
                  <a:extLst>
                    <a:ext uri="{9D8B030D-6E8A-4147-A177-3AD203B41FA5}">
                      <a16:colId xmlns:a16="http://schemas.microsoft.com/office/drawing/2014/main" val="3267038733"/>
                    </a:ext>
                  </a:extLst>
                </a:gridCol>
                <a:gridCol w="6079693">
                  <a:extLst>
                    <a:ext uri="{9D8B030D-6E8A-4147-A177-3AD203B41FA5}">
                      <a16:colId xmlns:a16="http://schemas.microsoft.com/office/drawing/2014/main" val="1731472959"/>
                    </a:ext>
                  </a:extLst>
                </a:gridCol>
              </a:tblGrid>
              <a:tr h="1044425">
                <a:tc>
                  <a:txBody>
                    <a:bodyPr/>
                    <a:lstStyle/>
                    <a:p>
                      <a:pPr marL="342900" lvl="0" indent="-342900" algn="just">
                        <a:buFont typeface="+mj-lt"/>
                        <a:buAutoNum type="arabicPeriod"/>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WEDERKOMS</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a:t>
                      </a:r>
                    </a:p>
                    <a:p>
                      <a:pPr marL="0" lvl="0" indent="0" algn="just">
                        <a:buFont typeface="+mj-lt"/>
                        <a:buNone/>
                      </a:pP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(19:11-16)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Wit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perd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Getrou</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Waaragtig</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oordeel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voer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oorlog</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in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geregtigheid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Woord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God,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Skerp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swaard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Ysterstaf</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…Koning van 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konings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Here van die here…</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8363194"/>
                  </a:ext>
                </a:extLst>
              </a:tr>
              <a:tr h="304624">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2. MAALTYD</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(19:17-18)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Engel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nooi</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voëls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tot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maaltyd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grote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God…</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6377332"/>
                  </a:ext>
                </a:extLst>
              </a:tr>
              <a:tr h="783319">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3. ARMAGEDDON</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a:t>
                      </a:r>
                    </a:p>
                    <a:p>
                      <a:pPr marL="0" lvl="0" indent="0" algn="just">
                        <a:buFont typeface="+mj-lt"/>
                        <a:buNone/>
                      </a:pP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(19:19-21)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Konings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aarde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hul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leërs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versamel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vernietig</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Dier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Vals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Profeet</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gevange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gewerp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in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vuurpoel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3713751"/>
                  </a:ext>
                </a:extLst>
              </a:tr>
              <a:tr h="522213">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4. SATAN</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GEBIND</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(20:1-3)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Draak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gegryp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gebind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in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afgrond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gewerp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verseël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vir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duisend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jaar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lank…</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0130381"/>
                  </a:ext>
                </a:extLst>
              </a:tr>
              <a:tr h="1044425">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5. MILLENIUM</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(20:4-10)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Eerste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opstanding</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Gelowige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getuies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martelare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regeer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as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konings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priesters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saam</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met Christus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vir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duisend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jaar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lank…</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Aan</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einde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Satan self in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poel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vuur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gewerp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6999163"/>
                  </a:ext>
                </a:extLst>
              </a:tr>
              <a:tr h="783319">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6. OORDEELSDAG</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a:t>
                      </a:r>
                    </a:p>
                    <a:p>
                      <a:pPr marL="0" lvl="0" indent="0" algn="just">
                        <a:buFont typeface="+mj-lt"/>
                        <a:buNone/>
                      </a:pP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(20:11-15)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Tweede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opstanding</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Boeke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Boek</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die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lewe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geopen</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…Wit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troon</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oordeel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volgens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werke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Tweede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dood</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Veroordeeldes</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in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poel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van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vuur</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gewerp</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0842358"/>
                  </a:ext>
                </a:extLst>
              </a:tr>
              <a:tr h="304624">
                <a:tc>
                  <a:txBody>
                    <a:bodyPr/>
                    <a:lstStyle/>
                    <a:p>
                      <a:pPr marL="0" lvl="0" indent="0" algn="just">
                        <a:buFont typeface="+mj-lt"/>
                        <a:buNone/>
                      </a:pPr>
                      <a:r>
                        <a:rPr lang="en-ZA" sz="2400" b="1" dirty="0">
                          <a:effectLst/>
                          <a:latin typeface="Century Gothic" panose="020B0502020202020204" pitchFamily="34" charset="0"/>
                          <a:ea typeface="Times New Roman" panose="02020603050405020304" pitchFamily="18" charset="0"/>
                          <a:cs typeface="Times New Roman" panose="02020603050405020304" pitchFamily="18" charset="0"/>
                        </a:rPr>
                        <a:t>7. HERSKEPPING</a:t>
                      </a:r>
                      <a:r>
                        <a:rPr lang="en-ZA" sz="2400" dirty="0">
                          <a:effectLst/>
                          <a:latin typeface="Century Gothic" panose="020B0502020202020204" pitchFamily="34" charset="0"/>
                          <a:ea typeface="Times New Roman" panose="02020603050405020304" pitchFamily="18" charset="0"/>
                          <a:cs typeface="Times New Roman" panose="02020603050405020304" pitchFamily="18" charset="0"/>
                        </a:rPr>
                        <a:t> (21:1-2)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Nuwe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hemel</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Nuwe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aarde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1800" b="1" dirty="0" err="1">
                          <a:effectLst/>
                          <a:latin typeface="Century Gothic" panose="020B0502020202020204" pitchFamily="34" charset="0"/>
                          <a:ea typeface="Times New Roman" panose="02020603050405020304" pitchFamily="18" charset="0"/>
                          <a:cs typeface="Times New Roman" panose="02020603050405020304" pitchFamily="18" charset="0"/>
                        </a:rPr>
                        <a:t>Nuwe</a:t>
                      </a:r>
                      <a:r>
                        <a:rPr lang="en-ZA" sz="1800" b="1" dirty="0">
                          <a:effectLst/>
                          <a:latin typeface="Century Gothic" panose="020B0502020202020204" pitchFamily="34" charset="0"/>
                          <a:ea typeface="Times New Roman" panose="02020603050405020304" pitchFamily="18" charset="0"/>
                          <a:cs typeface="Times New Roman" panose="02020603050405020304" pitchFamily="18" charset="0"/>
                        </a:rPr>
                        <a:t> Jerusalem…</a:t>
                      </a:r>
                      <a:endParaRPr lang="en-ZA" sz="20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915866"/>
                  </a:ext>
                </a:extLst>
              </a:tr>
            </a:tbl>
          </a:graphicData>
        </a:graphic>
      </p:graphicFrame>
    </p:spTree>
    <p:extLst>
      <p:ext uri="{BB962C8B-B14F-4D97-AF65-F5344CB8AC3E}">
        <p14:creationId xmlns:p14="http://schemas.microsoft.com/office/powerpoint/2010/main" val="73660427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56506"/>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Die eerste fondament was jaspis, die tweede saffier, die derde chalcedoon, die vierde smarag; die vyfde sardóniks, die sesde sardius, die sewende chrisoliet, die agtste beril, die negende topaas, die tiende chrísopraas, die elfde hiasínt, die twaalfde ametís.</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21:18-27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4908968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‘Daarom is hulle voor die troon van God en dien Hom dag en nag in sy tempel; en Hy wat op die troon sit, sal sy tent oor hulle oopspan.’</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7:15</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4643589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200" i="1" dirty="0">
                <a:solidFill>
                  <a:schemeClr val="dk1"/>
                </a:solidFill>
                <a:latin typeface="Century Gothic"/>
                <a:ea typeface="Century Gothic"/>
                <a:cs typeface="Century Gothic"/>
                <a:sym typeface="Century Gothic"/>
              </a:rPr>
              <a:t>En die twaalf poorte was twaalf pêrels; elkeen van die poorte was uit een pêrel, en die straat van die stad was suiwer goud soos deurskynende glas. En ‘n tempel het ek nie daarin gesien nie, want die Here God, die Almagtige, is sy tempel, en die Lam. En die stad het die son of die maan nie nodig om in hom te skyn nie, want die heerlikheid van God het hom verlig, en die Lam is sy lamp.</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21:18-27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0134100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200" i="1" dirty="0">
                <a:solidFill>
                  <a:schemeClr val="dk1"/>
                </a:solidFill>
                <a:latin typeface="Century Gothic"/>
                <a:ea typeface="Century Gothic"/>
                <a:cs typeface="Century Gothic"/>
                <a:sym typeface="Century Gothic"/>
              </a:rPr>
              <a:t>En die nasies van die wat gered word, sal in die lig daarvan wandel, en die konings van die aarde bring hulle heerlikheid en eer daarin. En bedags want nag sal daar nie meer wees nie sal sy poorte nooit gesluit word nie; en hulle sal die heerlikheid en die eer van die nasies daarin bring. En daarin sal nie inkom iets wat verontreinig en gruwelikheid en leuens doen nie; maar net die wat geskrywe is in die boek van die lewe van die Lam.’</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21:18-27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6677325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2054705" y="1416141"/>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 1, OM </a:t>
            </a:r>
            <a:r>
              <a:rPr lang="nl-NL" sz="3600" b="1" i="1" dirty="0">
                <a:solidFill>
                  <a:schemeClr val="dk1"/>
                </a:solidFill>
                <a:latin typeface="Century Gothic"/>
                <a:ea typeface="Century Gothic"/>
                <a:cs typeface="Century Gothic"/>
                <a:sym typeface="Century Gothic"/>
              </a:rPr>
              <a:t>CHRISTENE</a:t>
            </a:r>
            <a:r>
              <a:rPr lang="nl-NL" sz="3600" i="1" dirty="0">
                <a:solidFill>
                  <a:schemeClr val="dk1"/>
                </a:solidFill>
                <a:latin typeface="Century Gothic"/>
                <a:ea typeface="Century Gothic"/>
                <a:cs typeface="Century Gothic"/>
                <a:sym typeface="Century Gothic"/>
              </a:rPr>
              <a:t> TE VERVOLMAAK. </a:t>
            </a: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 2, OM DIE </a:t>
            </a:r>
            <a:r>
              <a:rPr lang="nl-NL" sz="3600" b="1" i="1" dirty="0">
                <a:solidFill>
                  <a:schemeClr val="dk1"/>
                </a:solidFill>
                <a:latin typeface="Century Gothic"/>
                <a:ea typeface="Century Gothic"/>
                <a:cs typeface="Century Gothic"/>
                <a:sym typeface="Century Gothic"/>
              </a:rPr>
              <a:t>JODE</a:t>
            </a:r>
            <a:r>
              <a:rPr lang="nl-NL" sz="3600" i="1" dirty="0">
                <a:solidFill>
                  <a:schemeClr val="dk1"/>
                </a:solidFill>
                <a:latin typeface="Century Gothic"/>
                <a:ea typeface="Century Gothic"/>
                <a:cs typeface="Century Gothic"/>
                <a:sym typeface="Century Gothic"/>
              </a:rPr>
              <a:t> TE VERLOS. </a:t>
            </a: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 3, OM DIE </a:t>
            </a:r>
            <a:r>
              <a:rPr lang="nl-NL" sz="3600" b="1" i="1" dirty="0">
                <a:solidFill>
                  <a:schemeClr val="dk1"/>
                </a:solidFill>
                <a:latin typeface="Century Gothic"/>
                <a:ea typeface="Century Gothic"/>
                <a:cs typeface="Century Gothic"/>
                <a:sym typeface="Century Gothic"/>
              </a:rPr>
              <a:t>DUIWEL</a:t>
            </a:r>
            <a:r>
              <a:rPr lang="nl-NL" sz="3600" i="1" dirty="0">
                <a:solidFill>
                  <a:schemeClr val="dk1"/>
                </a:solidFill>
                <a:latin typeface="Century Gothic"/>
                <a:ea typeface="Century Gothic"/>
                <a:cs typeface="Century Gothic"/>
                <a:sym typeface="Century Gothic"/>
              </a:rPr>
              <a:t> TE VEROWER. </a:t>
            </a: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 4, OM DIE </a:t>
            </a:r>
            <a:r>
              <a:rPr lang="nl-NL" sz="3600" b="1" i="1" dirty="0">
                <a:solidFill>
                  <a:schemeClr val="dk1"/>
                </a:solidFill>
                <a:latin typeface="Century Gothic"/>
                <a:ea typeface="Century Gothic"/>
                <a:cs typeface="Century Gothic"/>
                <a:sym typeface="Century Gothic"/>
              </a:rPr>
              <a:t>WêRELD</a:t>
            </a:r>
            <a:r>
              <a:rPr lang="nl-NL" sz="3600" i="1" dirty="0">
                <a:solidFill>
                  <a:schemeClr val="dk1"/>
                </a:solidFill>
                <a:latin typeface="Century Gothic"/>
                <a:ea typeface="Century Gothic"/>
                <a:cs typeface="Century Gothic"/>
                <a:sym typeface="Century Gothic"/>
              </a:rPr>
              <a:t> AAN TE VOER. </a:t>
            </a: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 5, OM DIE </a:t>
            </a:r>
            <a:r>
              <a:rPr lang="nl-NL" sz="3600" b="1" i="1" dirty="0">
                <a:solidFill>
                  <a:schemeClr val="dk1"/>
                </a:solidFill>
                <a:latin typeface="Century Gothic"/>
                <a:ea typeface="Century Gothic"/>
                <a:cs typeface="Century Gothic"/>
                <a:sym typeface="Century Gothic"/>
              </a:rPr>
              <a:t>GODDELOSE</a:t>
            </a:r>
            <a:r>
              <a:rPr lang="nl-NL" sz="3600" i="1" dirty="0">
                <a:solidFill>
                  <a:schemeClr val="dk1"/>
                </a:solidFill>
                <a:latin typeface="Century Gothic"/>
                <a:ea typeface="Century Gothic"/>
                <a:cs typeface="Century Gothic"/>
                <a:sym typeface="Century Gothic"/>
              </a:rPr>
              <a:t> TE VEROORDEEL.</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7501268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 calcmode="lin" valueType="num">
                                      <p:cBhvr additive="base">
                                        <p:cTn id="31"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890338" y="640080"/>
            <a:ext cx="3734014" cy="3566160"/>
          </a:xfrm>
          <a:prstGeom prst="rect">
            <a:avLst/>
          </a:prstGeom>
        </p:spPr>
        <p:txBody>
          <a:bodyPr vert="horz" lIns="91440" tIns="45720" rIns="91440" bIns="45720" rtlCol="0" anchor="b">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lnSpc>
                <a:spcPct val="90000"/>
              </a:lnSpc>
              <a:spcAft>
                <a:spcPts val="600"/>
              </a:spcAft>
            </a:pPr>
            <a:r>
              <a:rPr lang="en-US" sz="5000" b="1" i="1" dirty="0">
                <a:solidFill>
                  <a:schemeClr val="tx1"/>
                </a:solidFill>
              </a:rPr>
              <a:t>1. OM CHRISTENE TE VERVOLMAAK </a:t>
            </a:r>
          </a:p>
        </p:txBody>
      </p:sp>
      <p:sp>
        <p:nvSpPr>
          <p:cNvPr id="15"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8227C31-DF7E-FD66-F7EE-15F3D9DC9B6D}"/>
              </a:ext>
            </a:extLst>
          </p:cNvPr>
          <p:cNvPicPr>
            <a:picLocks noChangeAspect="1"/>
          </p:cNvPicPr>
          <p:nvPr/>
        </p:nvPicPr>
        <p:blipFill rotWithShape="1">
          <a:blip r:embed="rId3"/>
          <a:srcRect t="22236" r="-2" b="-2"/>
          <a:stretch/>
        </p:blipFill>
        <p:spPr>
          <a:xfrm>
            <a:off x="5653089" y="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141593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2054705" y="1416141"/>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b="1" i="1" dirty="0">
                <a:solidFill>
                  <a:schemeClr val="dk1"/>
                </a:solidFill>
                <a:latin typeface="Century Gothic"/>
                <a:ea typeface="Century Gothic"/>
                <a:cs typeface="Century Gothic"/>
                <a:sym typeface="Century Gothic"/>
              </a:rPr>
              <a:t>REGVERDIGMAKING, HEILIGMAKING &amp; VERHEERLIKING…</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0045455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‘Want ons weet dat die hele skepping tesame sug en tesame in barensnood is tot nou toe. En nie alleen dit nie, maar ons self ook wat die eerstelinge van die Gees het, ons sug ook in onsself in afwagting van die aanneming tot kinders, naamlik die verlossing van ons liggaam.’</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Romeine</a:t>
            </a:r>
            <a:r>
              <a:rPr lang="en-US" sz="4000" b="1" i="1" dirty="0">
                <a:solidFill>
                  <a:schemeClr val="tx1"/>
                </a:solidFill>
                <a:latin typeface="Century Gothic" panose="020B0502020202020204" pitchFamily="34" charset="0"/>
                <a:cs typeface="Arial" pitchFamily="34" charset="0"/>
              </a:rPr>
              <a:t> 8:22-23</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7939303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‘And even we Christians, although we have the Holy Spirit within us as a foretaste of future glory, also groan to be released from pain and suffering. We, too, wait anxiously for that day when God will give us our full rights as his children, including the new bodies he has promised us – bodies that will never be sick again and will never die.’</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Romans 8:22-23</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6671973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 crowning climax of our restoration will be the redemption of our bodies. The gift of a brand new body, uncontaminated by our sinful past, unlimited in it’s expression of the spirit within, unaffected by disease, decay or death. Unlike the old, this new body will develop instantaneously.</a:t>
            </a:r>
            <a:endParaRPr lang="nl-NL" sz="36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4835891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ek het ‘n groot wit troon </a:t>
            </a:r>
            <a:r>
              <a:rPr lang="nl-NL" sz="3600" b="1" i="1" dirty="0">
                <a:solidFill>
                  <a:schemeClr val="dk1"/>
                </a:solidFill>
                <a:latin typeface="Century Gothic"/>
                <a:ea typeface="Century Gothic"/>
                <a:cs typeface="Century Gothic"/>
                <a:sym typeface="Century Gothic"/>
              </a:rPr>
              <a:t>gesien (6)</a:t>
            </a:r>
            <a:r>
              <a:rPr lang="nl-NL" sz="3600" i="1" dirty="0">
                <a:solidFill>
                  <a:schemeClr val="dk1"/>
                </a:solidFill>
                <a:latin typeface="Century Gothic"/>
                <a:ea typeface="Century Gothic"/>
                <a:cs typeface="Century Gothic"/>
                <a:sym typeface="Century Gothic"/>
              </a:rPr>
              <a:t> en Hom wat daarop sit, voor wie se aangesig die aarde en die hemel weggevlug het; en daar is geen plek vir hulle gevind nie.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20:11-15</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323041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It will happen the moment the last trumpet sounds to announce the second coming of Christ. His return and our resurrection will be simultaneous.</a:t>
            </a:r>
            <a:endParaRPr lang="nl-NL" sz="36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8709323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890338" y="640080"/>
            <a:ext cx="3734014" cy="3566160"/>
          </a:xfrm>
          <a:prstGeom prst="rect">
            <a:avLst/>
          </a:prstGeom>
        </p:spPr>
        <p:txBody>
          <a:bodyPr vert="horz" lIns="91440" tIns="45720" rIns="91440" bIns="45720" rtlCol="0" anchor="b">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lnSpc>
                <a:spcPct val="90000"/>
              </a:lnSpc>
              <a:spcAft>
                <a:spcPts val="600"/>
              </a:spcAft>
            </a:pPr>
            <a:r>
              <a:rPr lang="en-US" sz="5400" b="1" i="1">
                <a:solidFill>
                  <a:schemeClr val="tx1"/>
                </a:solidFill>
              </a:rPr>
              <a:t>2. OM DIE JODE TE VERLOS. </a:t>
            </a:r>
          </a:p>
        </p:txBody>
      </p:sp>
      <p:sp>
        <p:nvSpPr>
          <p:cNvPr id="15"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E59F42D-4280-B619-1D1D-457A570CD19C}"/>
              </a:ext>
            </a:extLst>
          </p:cNvPr>
          <p:cNvPicPr>
            <a:picLocks noChangeAspect="1"/>
          </p:cNvPicPr>
          <p:nvPr/>
        </p:nvPicPr>
        <p:blipFill rotWithShape="1">
          <a:blip r:embed="rId3"/>
          <a:srcRect l="40822" r="-1"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174912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‘For the gifts and the calling of God are irrevocable’</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Romans 11:29</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2986212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‘Ter </a:t>
            </a:r>
            <a:r>
              <a:rPr lang="en-GB" sz="3600" i="1" dirty="0" err="1">
                <a:solidFill>
                  <a:schemeClr val="dk1"/>
                </a:solidFill>
                <a:latin typeface="Century Gothic"/>
                <a:ea typeface="Century Gothic"/>
                <a:cs typeface="Century Gothic"/>
                <a:sym typeface="Century Gothic"/>
              </a:rPr>
              <a:t>wille</a:t>
            </a:r>
            <a:r>
              <a:rPr lang="en-GB" sz="3600" i="1" dirty="0">
                <a:solidFill>
                  <a:schemeClr val="dk1"/>
                </a:solidFill>
                <a:latin typeface="Century Gothic"/>
                <a:ea typeface="Century Gothic"/>
                <a:cs typeface="Century Gothic"/>
                <a:sym typeface="Century Gothic"/>
              </a:rPr>
              <a:t> van Sion </a:t>
            </a:r>
            <a:r>
              <a:rPr lang="en-GB" sz="3600" i="1" dirty="0" err="1">
                <a:solidFill>
                  <a:schemeClr val="dk1"/>
                </a:solidFill>
                <a:latin typeface="Century Gothic"/>
                <a:ea typeface="Century Gothic"/>
                <a:cs typeface="Century Gothic"/>
                <a:sym typeface="Century Gothic"/>
              </a:rPr>
              <a:t>sal</a:t>
            </a:r>
            <a:r>
              <a:rPr lang="en-GB" sz="3600" i="1" dirty="0">
                <a:solidFill>
                  <a:schemeClr val="dk1"/>
                </a:solidFill>
                <a:latin typeface="Century Gothic"/>
                <a:ea typeface="Century Gothic"/>
                <a:cs typeface="Century Gothic"/>
                <a:sym typeface="Century Gothic"/>
              </a:rPr>
              <a:t> Ek </a:t>
            </a:r>
            <a:r>
              <a:rPr lang="en-GB" sz="3600" i="1" dirty="0" err="1">
                <a:solidFill>
                  <a:schemeClr val="dk1"/>
                </a:solidFill>
                <a:latin typeface="Century Gothic"/>
                <a:ea typeface="Century Gothic"/>
                <a:cs typeface="Century Gothic"/>
                <a:sym typeface="Century Gothic"/>
              </a:rPr>
              <a:t>nie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swyg</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nie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en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ter</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wille</a:t>
            </a:r>
            <a:r>
              <a:rPr lang="en-GB" sz="3600" i="1" dirty="0">
                <a:solidFill>
                  <a:schemeClr val="dk1"/>
                </a:solidFill>
                <a:latin typeface="Century Gothic"/>
                <a:ea typeface="Century Gothic"/>
                <a:cs typeface="Century Gothic"/>
                <a:sym typeface="Century Gothic"/>
              </a:rPr>
              <a:t> van Jerusalem </a:t>
            </a:r>
            <a:r>
              <a:rPr lang="en-GB" sz="3600" i="1" dirty="0" err="1">
                <a:solidFill>
                  <a:schemeClr val="dk1"/>
                </a:solidFill>
                <a:latin typeface="Century Gothic"/>
                <a:ea typeface="Century Gothic"/>
                <a:cs typeface="Century Gothic"/>
                <a:sym typeface="Century Gothic"/>
              </a:rPr>
              <a:t>nie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stil</a:t>
            </a:r>
            <a:r>
              <a:rPr lang="en-GB" sz="3600" i="1" dirty="0">
                <a:solidFill>
                  <a:schemeClr val="dk1"/>
                </a:solidFill>
                <a:latin typeface="Century Gothic"/>
                <a:ea typeface="Century Gothic"/>
                <a:cs typeface="Century Gothic"/>
                <a:sym typeface="Century Gothic"/>
              </a:rPr>
              <a:t> wees </a:t>
            </a:r>
            <a:r>
              <a:rPr lang="en-GB" sz="3600" i="1" dirty="0" err="1">
                <a:solidFill>
                  <a:schemeClr val="dk1"/>
                </a:solidFill>
                <a:latin typeface="Century Gothic"/>
                <a:ea typeface="Century Gothic"/>
                <a:cs typeface="Century Gothic"/>
                <a:sym typeface="Century Gothic"/>
              </a:rPr>
              <a:t>nie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totdat</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sy</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geregtigheid</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uitbreek</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soos</a:t>
            </a:r>
            <a:r>
              <a:rPr lang="en-GB" sz="3600" i="1" dirty="0">
                <a:solidFill>
                  <a:schemeClr val="dk1"/>
                </a:solidFill>
                <a:latin typeface="Century Gothic"/>
                <a:ea typeface="Century Gothic"/>
                <a:cs typeface="Century Gothic"/>
                <a:sym typeface="Century Gothic"/>
              </a:rPr>
              <a:t> ‘n glans </a:t>
            </a:r>
            <a:r>
              <a:rPr lang="en-GB" sz="3600" i="1" dirty="0" err="1">
                <a:solidFill>
                  <a:schemeClr val="dk1"/>
                </a:solidFill>
                <a:latin typeface="Century Gothic"/>
                <a:ea typeface="Century Gothic"/>
                <a:cs typeface="Century Gothic"/>
                <a:sym typeface="Century Gothic"/>
              </a:rPr>
              <a:t>en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sy</a:t>
            </a:r>
            <a:r>
              <a:rPr lang="en-GB" sz="3600" i="1" dirty="0">
                <a:solidFill>
                  <a:schemeClr val="dk1"/>
                </a:solidFill>
                <a:latin typeface="Century Gothic"/>
                <a:ea typeface="Century Gothic"/>
                <a:cs typeface="Century Gothic"/>
                <a:sym typeface="Century Gothic"/>
              </a:rPr>
              <a:t> heil </a:t>
            </a:r>
            <a:r>
              <a:rPr lang="en-GB" sz="3600" i="1" dirty="0" err="1">
                <a:solidFill>
                  <a:schemeClr val="dk1"/>
                </a:solidFill>
                <a:latin typeface="Century Gothic"/>
                <a:ea typeface="Century Gothic"/>
                <a:cs typeface="Century Gothic"/>
                <a:sym typeface="Century Gothic"/>
              </a:rPr>
              <a:t>soos</a:t>
            </a:r>
            <a:r>
              <a:rPr lang="en-GB" sz="3600" i="1" dirty="0">
                <a:solidFill>
                  <a:schemeClr val="dk1"/>
                </a:solidFill>
                <a:latin typeface="Century Gothic"/>
                <a:ea typeface="Century Gothic"/>
                <a:cs typeface="Century Gothic"/>
                <a:sym typeface="Century Gothic"/>
              </a:rPr>
              <a:t> ‘n </a:t>
            </a:r>
            <a:r>
              <a:rPr lang="en-GB" sz="3600" i="1" dirty="0" err="1">
                <a:solidFill>
                  <a:schemeClr val="dk1"/>
                </a:solidFill>
                <a:latin typeface="Century Gothic"/>
                <a:ea typeface="Century Gothic"/>
                <a:cs typeface="Century Gothic"/>
                <a:sym typeface="Century Gothic"/>
              </a:rPr>
              <a:t>fakkel</a:t>
            </a:r>
            <a:r>
              <a:rPr lang="en-GB" sz="3600" i="1" dirty="0">
                <a:solidFill>
                  <a:schemeClr val="dk1"/>
                </a:solidFill>
                <a:latin typeface="Century Gothic"/>
                <a:ea typeface="Century Gothic"/>
                <a:cs typeface="Century Gothic"/>
                <a:sym typeface="Century Gothic"/>
              </a:rPr>
              <a:t> wat brand.</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Jesaja 62:1-5.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5716128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En die </a:t>
            </a:r>
            <a:r>
              <a:rPr lang="en-GB" sz="3600" i="1" dirty="0" err="1">
                <a:solidFill>
                  <a:schemeClr val="dk1"/>
                </a:solidFill>
                <a:latin typeface="Century Gothic"/>
                <a:ea typeface="Century Gothic"/>
                <a:cs typeface="Century Gothic"/>
                <a:sym typeface="Century Gothic"/>
              </a:rPr>
              <a:t>nasies</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sal</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jou</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geregtigheid</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sien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en</a:t>
            </a:r>
            <a:r>
              <a:rPr lang="en-GB" sz="3600" i="1" dirty="0">
                <a:solidFill>
                  <a:schemeClr val="dk1"/>
                </a:solidFill>
                <a:latin typeface="Century Gothic"/>
                <a:ea typeface="Century Gothic"/>
                <a:cs typeface="Century Gothic"/>
                <a:sym typeface="Century Gothic"/>
              </a:rPr>
              <a:t> al die </a:t>
            </a:r>
            <a:r>
              <a:rPr lang="en-GB" sz="3600" i="1" dirty="0" err="1">
                <a:solidFill>
                  <a:schemeClr val="dk1"/>
                </a:solidFill>
                <a:latin typeface="Century Gothic"/>
                <a:ea typeface="Century Gothic"/>
                <a:cs typeface="Century Gothic"/>
                <a:sym typeface="Century Gothic"/>
              </a:rPr>
              <a:t>konings</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jou</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heerlikheid</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en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jy</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sal</a:t>
            </a:r>
            <a:r>
              <a:rPr lang="en-GB" sz="3600" i="1" dirty="0">
                <a:solidFill>
                  <a:schemeClr val="dk1"/>
                </a:solidFill>
                <a:latin typeface="Century Gothic"/>
                <a:ea typeface="Century Gothic"/>
                <a:cs typeface="Century Gothic"/>
                <a:sym typeface="Century Gothic"/>
              </a:rPr>
              <a:t> met ‘n </a:t>
            </a:r>
            <a:r>
              <a:rPr lang="en-GB" sz="3600" i="1" dirty="0" err="1">
                <a:solidFill>
                  <a:schemeClr val="dk1"/>
                </a:solidFill>
                <a:latin typeface="Century Gothic"/>
                <a:ea typeface="Century Gothic"/>
                <a:cs typeface="Century Gothic"/>
                <a:sym typeface="Century Gothic"/>
              </a:rPr>
              <a:t>nuwe</a:t>
            </a:r>
            <a:r>
              <a:rPr lang="en-GB" sz="3600" i="1" dirty="0">
                <a:solidFill>
                  <a:schemeClr val="dk1"/>
                </a:solidFill>
                <a:latin typeface="Century Gothic"/>
                <a:ea typeface="Century Gothic"/>
                <a:cs typeface="Century Gothic"/>
                <a:sym typeface="Century Gothic"/>
              </a:rPr>
              <a:t> naam </a:t>
            </a:r>
            <a:r>
              <a:rPr lang="en-GB" sz="3600" i="1" dirty="0" err="1">
                <a:solidFill>
                  <a:schemeClr val="dk1"/>
                </a:solidFill>
                <a:latin typeface="Century Gothic"/>
                <a:ea typeface="Century Gothic"/>
                <a:cs typeface="Century Gothic"/>
                <a:sym typeface="Century Gothic"/>
              </a:rPr>
              <a:t>genoem</a:t>
            </a:r>
            <a:r>
              <a:rPr lang="en-GB" sz="3600" i="1" dirty="0">
                <a:solidFill>
                  <a:schemeClr val="dk1"/>
                </a:solidFill>
                <a:latin typeface="Century Gothic"/>
                <a:ea typeface="Century Gothic"/>
                <a:cs typeface="Century Gothic"/>
                <a:sym typeface="Century Gothic"/>
              </a:rPr>
              <a:t> word wat die </a:t>
            </a:r>
            <a:r>
              <a:rPr lang="en-GB" sz="3600" i="1" dirty="0" err="1">
                <a:solidFill>
                  <a:schemeClr val="dk1"/>
                </a:solidFill>
                <a:latin typeface="Century Gothic"/>
                <a:ea typeface="Century Gothic"/>
                <a:cs typeface="Century Gothic"/>
                <a:sym typeface="Century Gothic"/>
              </a:rPr>
              <a:t>mond</a:t>
            </a:r>
            <a:r>
              <a:rPr lang="en-GB" sz="3600" i="1" dirty="0">
                <a:solidFill>
                  <a:schemeClr val="dk1"/>
                </a:solidFill>
                <a:latin typeface="Century Gothic"/>
                <a:ea typeface="Century Gothic"/>
                <a:cs typeface="Century Gothic"/>
                <a:sym typeface="Century Gothic"/>
              </a:rPr>
              <a:t> van die HERE </a:t>
            </a:r>
            <a:r>
              <a:rPr lang="en-GB" sz="3600" i="1" dirty="0" err="1">
                <a:solidFill>
                  <a:schemeClr val="dk1"/>
                </a:solidFill>
                <a:latin typeface="Century Gothic"/>
                <a:ea typeface="Century Gothic"/>
                <a:cs typeface="Century Gothic"/>
                <a:sym typeface="Century Gothic"/>
              </a:rPr>
              <a:t>sal</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noem</a:t>
            </a:r>
            <a:r>
              <a:rPr lang="en-GB" sz="3600" i="1" dirty="0">
                <a:solidFill>
                  <a:schemeClr val="dk1"/>
                </a:solidFill>
                <a:latin typeface="Century Gothic"/>
                <a:ea typeface="Century Gothic"/>
                <a:cs typeface="Century Gothic"/>
                <a:sym typeface="Century Gothic"/>
              </a:rPr>
              <a:t>. En </a:t>
            </a:r>
            <a:r>
              <a:rPr lang="en-GB" sz="3600" i="1" dirty="0" err="1">
                <a:solidFill>
                  <a:schemeClr val="dk1"/>
                </a:solidFill>
                <a:latin typeface="Century Gothic"/>
                <a:ea typeface="Century Gothic"/>
                <a:cs typeface="Century Gothic"/>
                <a:sym typeface="Century Gothic"/>
              </a:rPr>
              <a:t>jy</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sal</a:t>
            </a:r>
            <a:r>
              <a:rPr lang="en-GB" sz="3600" i="1" dirty="0">
                <a:solidFill>
                  <a:schemeClr val="dk1"/>
                </a:solidFill>
                <a:latin typeface="Century Gothic"/>
                <a:ea typeface="Century Gothic"/>
                <a:cs typeface="Century Gothic"/>
                <a:sym typeface="Century Gothic"/>
              </a:rPr>
              <a:t> ‘n </a:t>
            </a:r>
            <a:r>
              <a:rPr lang="en-GB" sz="3600" i="1" dirty="0" err="1">
                <a:solidFill>
                  <a:schemeClr val="dk1"/>
                </a:solidFill>
                <a:latin typeface="Century Gothic"/>
                <a:ea typeface="Century Gothic"/>
                <a:cs typeface="Century Gothic"/>
                <a:sym typeface="Century Gothic"/>
              </a:rPr>
              <a:t>sierlike</a:t>
            </a:r>
            <a:r>
              <a:rPr lang="en-GB" sz="3600" i="1" dirty="0">
                <a:solidFill>
                  <a:schemeClr val="dk1"/>
                </a:solidFill>
                <a:latin typeface="Century Gothic"/>
                <a:ea typeface="Century Gothic"/>
                <a:cs typeface="Century Gothic"/>
                <a:sym typeface="Century Gothic"/>
              </a:rPr>
              <a:t> kroon wees in die hand van die HERE </a:t>
            </a:r>
            <a:r>
              <a:rPr lang="en-GB" sz="3600" i="1" dirty="0" err="1">
                <a:solidFill>
                  <a:schemeClr val="dk1"/>
                </a:solidFill>
                <a:latin typeface="Century Gothic"/>
                <a:ea typeface="Century Gothic"/>
                <a:cs typeface="Century Gothic"/>
                <a:sym typeface="Century Gothic"/>
              </a:rPr>
              <a:t>en</a:t>
            </a:r>
            <a:r>
              <a:rPr lang="en-GB" sz="3600" i="1" dirty="0">
                <a:solidFill>
                  <a:schemeClr val="dk1"/>
                </a:solidFill>
                <a:latin typeface="Century Gothic"/>
                <a:ea typeface="Century Gothic"/>
                <a:cs typeface="Century Gothic"/>
                <a:sym typeface="Century Gothic"/>
              </a:rPr>
              <a:t> ‘n </a:t>
            </a:r>
            <a:r>
              <a:rPr lang="en-GB" sz="3600" i="1" dirty="0" err="1">
                <a:solidFill>
                  <a:schemeClr val="dk1"/>
                </a:solidFill>
                <a:latin typeface="Century Gothic"/>
                <a:ea typeface="Century Gothic"/>
                <a:cs typeface="Century Gothic"/>
                <a:sym typeface="Century Gothic"/>
              </a:rPr>
              <a:t>koninklike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tulband</a:t>
            </a:r>
            <a:r>
              <a:rPr lang="en-GB" sz="3600" i="1" dirty="0">
                <a:solidFill>
                  <a:schemeClr val="dk1"/>
                </a:solidFill>
                <a:latin typeface="Century Gothic"/>
                <a:ea typeface="Century Gothic"/>
                <a:cs typeface="Century Gothic"/>
                <a:sym typeface="Century Gothic"/>
              </a:rPr>
              <a:t> in die hand van </a:t>
            </a:r>
            <a:r>
              <a:rPr lang="en-GB" sz="3600" i="1" dirty="0" err="1">
                <a:solidFill>
                  <a:schemeClr val="dk1"/>
                </a:solidFill>
                <a:latin typeface="Century Gothic"/>
                <a:ea typeface="Century Gothic"/>
                <a:cs typeface="Century Gothic"/>
                <a:sym typeface="Century Gothic"/>
              </a:rPr>
              <a:t>jou</a:t>
            </a:r>
            <a:r>
              <a:rPr lang="en-GB" sz="3600" i="1" dirty="0">
                <a:solidFill>
                  <a:schemeClr val="dk1"/>
                </a:solidFill>
                <a:latin typeface="Century Gothic"/>
                <a:ea typeface="Century Gothic"/>
                <a:cs typeface="Century Gothic"/>
                <a:sym typeface="Century Gothic"/>
              </a:rPr>
              <a:t> God. </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Jesaja 62:1-5.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2895064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Jy </a:t>
            </a:r>
            <a:r>
              <a:rPr lang="en-GB" sz="3200" i="1" dirty="0" err="1">
                <a:solidFill>
                  <a:schemeClr val="dk1"/>
                </a:solidFill>
                <a:latin typeface="Century Gothic"/>
                <a:ea typeface="Century Gothic"/>
                <a:cs typeface="Century Gothic"/>
                <a:sym typeface="Century Gothic"/>
              </a:rPr>
              <a:t>sal</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nie</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meer</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genoem</a:t>
            </a:r>
            <a:r>
              <a:rPr lang="en-GB" sz="3200" i="1" dirty="0">
                <a:solidFill>
                  <a:schemeClr val="dk1"/>
                </a:solidFill>
                <a:latin typeface="Century Gothic"/>
                <a:ea typeface="Century Gothic"/>
                <a:cs typeface="Century Gothic"/>
                <a:sym typeface="Century Gothic"/>
              </a:rPr>
              <a:t> word </a:t>
            </a:r>
            <a:r>
              <a:rPr lang="en-GB" sz="3200" i="1" dirty="0" err="1">
                <a:solidFill>
                  <a:schemeClr val="dk1"/>
                </a:solidFill>
                <a:latin typeface="Century Gothic"/>
                <a:ea typeface="Century Gothic"/>
                <a:cs typeface="Century Gothic"/>
                <a:sym typeface="Century Gothic"/>
              </a:rPr>
              <a:t>Verlatene</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nie</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en</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jou</a:t>
            </a:r>
            <a:r>
              <a:rPr lang="en-GB" sz="3200" i="1" dirty="0">
                <a:solidFill>
                  <a:schemeClr val="dk1"/>
                </a:solidFill>
                <a:latin typeface="Century Gothic"/>
                <a:ea typeface="Century Gothic"/>
                <a:cs typeface="Century Gothic"/>
                <a:sym typeface="Century Gothic"/>
              </a:rPr>
              <a:t> land </a:t>
            </a:r>
            <a:r>
              <a:rPr lang="en-GB" sz="3200" i="1" dirty="0" err="1">
                <a:solidFill>
                  <a:schemeClr val="dk1"/>
                </a:solidFill>
                <a:latin typeface="Century Gothic"/>
                <a:ea typeface="Century Gothic"/>
                <a:cs typeface="Century Gothic"/>
                <a:sym typeface="Century Gothic"/>
              </a:rPr>
              <a:t>sal</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nie</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meer</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genoem</a:t>
            </a:r>
            <a:r>
              <a:rPr lang="en-GB" sz="3200" i="1" dirty="0">
                <a:solidFill>
                  <a:schemeClr val="dk1"/>
                </a:solidFill>
                <a:latin typeface="Century Gothic"/>
                <a:ea typeface="Century Gothic"/>
                <a:cs typeface="Century Gothic"/>
                <a:sym typeface="Century Gothic"/>
              </a:rPr>
              <a:t> word </a:t>
            </a:r>
            <a:r>
              <a:rPr lang="en-GB" sz="3200" i="1" dirty="0" err="1">
                <a:solidFill>
                  <a:schemeClr val="dk1"/>
                </a:solidFill>
                <a:latin typeface="Century Gothic"/>
                <a:ea typeface="Century Gothic"/>
                <a:cs typeface="Century Gothic"/>
                <a:sym typeface="Century Gothic"/>
              </a:rPr>
              <a:t>Wildernis</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nie</a:t>
            </a:r>
            <a:r>
              <a:rPr lang="en-GB" sz="3200" i="1" dirty="0">
                <a:solidFill>
                  <a:schemeClr val="dk1"/>
                </a:solidFill>
                <a:latin typeface="Century Gothic"/>
                <a:ea typeface="Century Gothic"/>
                <a:cs typeface="Century Gothic"/>
                <a:sym typeface="Century Gothic"/>
              </a:rPr>
              <a:t>. Maar </a:t>
            </a:r>
            <a:r>
              <a:rPr lang="en-GB" sz="3200" i="1" dirty="0" err="1">
                <a:solidFill>
                  <a:schemeClr val="dk1"/>
                </a:solidFill>
                <a:latin typeface="Century Gothic"/>
                <a:ea typeface="Century Gothic"/>
                <a:cs typeface="Century Gothic"/>
                <a:sym typeface="Century Gothic"/>
              </a:rPr>
              <a:t>jy</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sal</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genoem</a:t>
            </a:r>
            <a:r>
              <a:rPr lang="en-GB" sz="3200" i="1" dirty="0">
                <a:solidFill>
                  <a:schemeClr val="dk1"/>
                </a:solidFill>
                <a:latin typeface="Century Gothic"/>
                <a:ea typeface="Century Gothic"/>
                <a:cs typeface="Century Gothic"/>
                <a:sym typeface="Century Gothic"/>
              </a:rPr>
              <a:t> word: my </a:t>
            </a:r>
            <a:r>
              <a:rPr lang="en-GB" sz="3200" i="1" dirty="0" err="1">
                <a:solidFill>
                  <a:schemeClr val="dk1"/>
                </a:solidFill>
                <a:latin typeface="Century Gothic"/>
                <a:ea typeface="Century Gothic"/>
                <a:cs typeface="Century Gothic"/>
                <a:sym typeface="Century Gothic"/>
              </a:rPr>
              <a:t>welbehae</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en</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jou</a:t>
            </a:r>
            <a:r>
              <a:rPr lang="en-GB" sz="3200" i="1" dirty="0">
                <a:solidFill>
                  <a:schemeClr val="dk1"/>
                </a:solidFill>
                <a:latin typeface="Century Gothic"/>
                <a:ea typeface="Century Gothic"/>
                <a:cs typeface="Century Gothic"/>
                <a:sym typeface="Century Gothic"/>
              </a:rPr>
              <a:t> land: die </a:t>
            </a:r>
            <a:r>
              <a:rPr lang="en-GB" sz="3200" i="1" dirty="0" err="1">
                <a:solidFill>
                  <a:schemeClr val="dk1"/>
                </a:solidFill>
                <a:latin typeface="Century Gothic"/>
                <a:ea typeface="Century Gothic"/>
                <a:cs typeface="Century Gothic"/>
                <a:sym typeface="Century Gothic"/>
              </a:rPr>
              <a:t>getroude</a:t>
            </a:r>
            <a:r>
              <a:rPr lang="en-GB" sz="3200" i="1" dirty="0">
                <a:solidFill>
                  <a:schemeClr val="dk1"/>
                </a:solidFill>
                <a:latin typeface="Century Gothic"/>
                <a:ea typeface="Century Gothic"/>
                <a:cs typeface="Century Gothic"/>
                <a:sym typeface="Century Gothic"/>
              </a:rPr>
              <a:t>; want die Here het ‘n </a:t>
            </a:r>
            <a:r>
              <a:rPr lang="en-GB" sz="3200" i="1" dirty="0" err="1">
                <a:solidFill>
                  <a:schemeClr val="dk1"/>
                </a:solidFill>
                <a:latin typeface="Century Gothic"/>
                <a:ea typeface="Century Gothic"/>
                <a:cs typeface="Century Gothic"/>
                <a:sym typeface="Century Gothic"/>
              </a:rPr>
              <a:t>behae</a:t>
            </a:r>
            <a:r>
              <a:rPr lang="en-GB" sz="3200" i="1" dirty="0">
                <a:solidFill>
                  <a:schemeClr val="dk1"/>
                </a:solidFill>
                <a:latin typeface="Century Gothic"/>
                <a:ea typeface="Century Gothic"/>
                <a:cs typeface="Century Gothic"/>
                <a:sym typeface="Century Gothic"/>
              </a:rPr>
              <a:t> in </a:t>
            </a:r>
            <a:r>
              <a:rPr lang="en-GB" sz="3200" i="1" dirty="0" err="1">
                <a:solidFill>
                  <a:schemeClr val="dk1"/>
                </a:solidFill>
                <a:latin typeface="Century Gothic"/>
                <a:ea typeface="Century Gothic"/>
                <a:cs typeface="Century Gothic"/>
                <a:sym typeface="Century Gothic"/>
              </a:rPr>
              <a:t>jou</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en</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jou</a:t>
            </a:r>
            <a:r>
              <a:rPr lang="en-GB" sz="3200" i="1" dirty="0">
                <a:solidFill>
                  <a:schemeClr val="dk1"/>
                </a:solidFill>
                <a:latin typeface="Century Gothic"/>
                <a:ea typeface="Century Gothic"/>
                <a:cs typeface="Century Gothic"/>
                <a:sym typeface="Century Gothic"/>
              </a:rPr>
              <a:t> land </a:t>
            </a:r>
            <a:r>
              <a:rPr lang="en-GB" sz="3200" i="1" dirty="0" err="1">
                <a:solidFill>
                  <a:schemeClr val="dk1"/>
                </a:solidFill>
                <a:latin typeface="Century Gothic"/>
                <a:ea typeface="Century Gothic"/>
                <a:cs typeface="Century Gothic"/>
                <a:sym typeface="Century Gothic"/>
              </a:rPr>
              <a:t>sal</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getroud</a:t>
            </a:r>
            <a:r>
              <a:rPr lang="en-GB" sz="3200" i="1" dirty="0">
                <a:solidFill>
                  <a:schemeClr val="dk1"/>
                </a:solidFill>
                <a:latin typeface="Century Gothic"/>
                <a:ea typeface="Century Gothic"/>
                <a:cs typeface="Century Gothic"/>
                <a:sym typeface="Century Gothic"/>
              </a:rPr>
              <a:t> wees. Want </a:t>
            </a:r>
            <a:r>
              <a:rPr lang="en-GB" sz="3200" i="1" dirty="0" err="1">
                <a:solidFill>
                  <a:schemeClr val="dk1"/>
                </a:solidFill>
                <a:latin typeface="Century Gothic"/>
                <a:ea typeface="Century Gothic"/>
                <a:cs typeface="Century Gothic"/>
                <a:sym typeface="Century Gothic"/>
              </a:rPr>
              <a:t>soos</a:t>
            </a:r>
            <a:r>
              <a:rPr lang="en-GB" sz="3200" i="1" dirty="0">
                <a:solidFill>
                  <a:schemeClr val="dk1"/>
                </a:solidFill>
                <a:latin typeface="Century Gothic"/>
                <a:ea typeface="Century Gothic"/>
                <a:cs typeface="Century Gothic"/>
                <a:sym typeface="Century Gothic"/>
              </a:rPr>
              <a:t> ‘n </a:t>
            </a:r>
            <a:r>
              <a:rPr lang="en-GB" sz="3200" i="1" dirty="0" err="1">
                <a:solidFill>
                  <a:schemeClr val="dk1"/>
                </a:solidFill>
                <a:latin typeface="Century Gothic"/>
                <a:ea typeface="Century Gothic"/>
                <a:cs typeface="Century Gothic"/>
                <a:sym typeface="Century Gothic"/>
              </a:rPr>
              <a:t>jonkman</a:t>
            </a:r>
            <a:r>
              <a:rPr lang="en-GB" sz="3200" i="1" dirty="0">
                <a:solidFill>
                  <a:schemeClr val="dk1"/>
                </a:solidFill>
                <a:latin typeface="Century Gothic"/>
                <a:ea typeface="Century Gothic"/>
                <a:cs typeface="Century Gothic"/>
                <a:sym typeface="Century Gothic"/>
              </a:rPr>
              <a:t> ‘n </a:t>
            </a:r>
            <a:r>
              <a:rPr lang="en-GB" sz="3200" i="1" dirty="0" err="1">
                <a:solidFill>
                  <a:schemeClr val="dk1"/>
                </a:solidFill>
                <a:latin typeface="Century Gothic"/>
                <a:ea typeface="Century Gothic"/>
                <a:cs typeface="Century Gothic"/>
                <a:sym typeface="Century Gothic"/>
              </a:rPr>
              <a:t>jongedogter</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trou</a:t>
            </a:r>
            <a:r>
              <a:rPr lang="en-GB" sz="3200" i="1" dirty="0">
                <a:solidFill>
                  <a:schemeClr val="dk1"/>
                </a:solidFill>
                <a:latin typeface="Century Gothic"/>
                <a:ea typeface="Century Gothic"/>
                <a:cs typeface="Century Gothic"/>
                <a:sym typeface="Century Gothic"/>
              </a:rPr>
              <a:t>, so </a:t>
            </a:r>
            <a:r>
              <a:rPr lang="en-GB" sz="3200" i="1" dirty="0" err="1">
                <a:solidFill>
                  <a:schemeClr val="dk1"/>
                </a:solidFill>
                <a:latin typeface="Century Gothic"/>
                <a:ea typeface="Century Gothic"/>
                <a:cs typeface="Century Gothic"/>
                <a:sym typeface="Century Gothic"/>
              </a:rPr>
              <a:t>sal</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jou</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kinders</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jou</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trou</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en</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soos</a:t>
            </a:r>
            <a:r>
              <a:rPr lang="en-GB" sz="3200" i="1" dirty="0">
                <a:solidFill>
                  <a:schemeClr val="dk1"/>
                </a:solidFill>
                <a:latin typeface="Century Gothic"/>
                <a:ea typeface="Century Gothic"/>
                <a:cs typeface="Century Gothic"/>
                <a:sym typeface="Century Gothic"/>
              </a:rPr>
              <a:t> die </a:t>
            </a:r>
            <a:r>
              <a:rPr lang="en-GB" sz="3200" i="1" dirty="0" err="1">
                <a:solidFill>
                  <a:schemeClr val="dk1"/>
                </a:solidFill>
                <a:latin typeface="Century Gothic"/>
                <a:ea typeface="Century Gothic"/>
                <a:cs typeface="Century Gothic"/>
                <a:sym typeface="Century Gothic"/>
              </a:rPr>
              <a:t>bruidegom</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bly</a:t>
            </a:r>
            <a:r>
              <a:rPr lang="en-GB" sz="3200" i="1" dirty="0">
                <a:solidFill>
                  <a:schemeClr val="dk1"/>
                </a:solidFill>
                <a:latin typeface="Century Gothic"/>
                <a:ea typeface="Century Gothic"/>
                <a:cs typeface="Century Gothic"/>
                <a:sym typeface="Century Gothic"/>
              </a:rPr>
              <a:t> is </a:t>
            </a:r>
            <a:r>
              <a:rPr lang="en-GB" sz="3200" i="1" dirty="0" err="1">
                <a:solidFill>
                  <a:schemeClr val="dk1"/>
                </a:solidFill>
                <a:latin typeface="Century Gothic"/>
                <a:ea typeface="Century Gothic"/>
                <a:cs typeface="Century Gothic"/>
                <a:sym typeface="Century Gothic"/>
              </a:rPr>
              <a:t>oor</a:t>
            </a:r>
            <a:r>
              <a:rPr lang="en-GB" sz="3200" i="1" dirty="0">
                <a:solidFill>
                  <a:schemeClr val="dk1"/>
                </a:solidFill>
                <a:latin typeface="Century Gothic"/>
                <a:ea typeface="Century Gothic"/>
                <a:cs typeface="Century Gothic"/>
                <a:sym typeface="Century Gothic"/>
              </a:rPr>
              <a:t> die </a:t>
            </a:r>
            <a:r>
              <a:rPr lang="en-GB" sz="3200" i="1" dirty="0" err="1">
                <a:solidFill>
                  <a:schemeClr val="dk1"/>
                </a:solidFill>
                <a:latin typeface="Century Gothic"/>
                <a:ea typeface="Century Gothic"/>
                <a:cs typeface="Century Gothic"/>
                <a:sym typeface="Century Gothic"/>
              </a:rPr>
              <a:t>bruid</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sal</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jou</a:t>
            </a:r>
            <a:r>
              <a:rPr lang="en-GB" sz="3200" i="1" dirty="0">
                <a:solidFill>
                  <a:schemeClr val="dk1"/>
                </a:solidFill>
                <a:latin typeface="Century Gothic"/>
                <a:ea typeface="Century Gothic"/>
                <a:cs typeface="Century Gothic"/>
                <a:sym typeface="Century Gothic"/>
              </a:rPr>
              <a:t> God </a:t>
            </a:r>
            <a:r>
              <a:rPr lang="en-GB" sz="3200" i="1" dirty="0" err="1">
                <a:solidFill>
                  <a:schemeClr val="dk1"/>
                </a:solidFill>
                <a:latin typeface="Century Gothic"/>
                <a:ea typeface="Century Gothic"/>
                <a:cs typeface="Century Gothic"/>
                <a:sym typeface="Century Gothic"/>
              </a:rPr>
              <a:t>oor</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jou</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bly</a:t>
            </a:r>
            <a:r>
              <a:rPr lang="en-GB" sz="3200" i="1" dirty="0">
                <a:solidFill>
                  <a:schemeClr val="dk1"/>
                </a:solidFill>
                <a:latin typeface="Century Gothic"/>
                <a:ea typeface="Century Gothic"/>
                <a:cs typeface="Century Gothic"/>
                <a:sym typeface="Century Gothic"/>
              </a:rPr>
              <a:t> wees.’</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Jesaja 62:1-5.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1223716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890338" y="640080"/>
            <a:ext cx="3734014" cy="3566160"/>
          </a:xfrm>
          <a:prstGeom prst="rect">
            <a:avLst/>
          </a:prstGeom>
        </p:spPr>
        <p:txBody>
          <a:bodyPr vert="horz" lIns="91440" tIns="45720" rIns="91440" bIns="45720" rtlCol="0" anchor="b">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lnSpc>
                <a:spcPct val="90000"/>
              </a:lnSpc>
              <a:spcAft>
                <a:spcPts val="600"/>
              </a:spcAft>
            </a:pPr>
            <a:r>
              <a:rPr lang="en-US" sz="5400" b="1" i="1">
                <a:solidFill>
                  <a:schemeClr val="tx1"/>
                </a:solidFill>
              </a:rPr>
              <a:t>3. OM DIE DUIWEL TE VEROWER. </a:t>
            </a:r>
          </a:p>
        </p:txBody>
      </p:sp>
      <p:sp>
        <p:nvSpPr>
          <p:cNvPr id="15"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DEC4A9D-021A-911A-F6EB-E3C51E92FEBB}"/>
              </a:ext>
            </a:extLst>
          </p:cNvPr>
          <p:cNvPicPr>
            <a:picLocks noChangeAspect="1"/>
          </p:cNvPicPr>
          <p:nvPr/>
        </p:nvPicPr>
        <p:blipFill rotWithShape="1">
          <a:blip r:embed="rId3"/>
          <a:srcRect l="15072" r="21487"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2711295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Both the devil and his demons are given titles of authority and influence in Scripture. He is the ruler, prince and even ‘god’ of this world. They are principalities and powers. With the superior strength, intelligence and ability of angels they are able to wreak havoc in the affairs of men.</a:t>
            </a:r>
            <a:endParaRPr lang="nl-NL" sz="36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0803023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8794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Their most potent weapon is death and the fear it brings. They can divide us from God and one another – and have done so since the Garden of Eden. But the devil is no match for Christ. Jesus began and ended his public mission by confronting the devil on his own territory – and successfully resisting his subtle and seductive temptations. For the first time in history an entire life was lived in freedom from his clutches, breaking his monopoly hold on the human race by His ministry.</a:t>
            </a:r>
            <a:endParaRPr lang="nl-NL" sz="32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5630236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142380"/>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The cross was a fatal blow to his power, an absolute triumph over every demonic rule. Through Jesus’ atoning death and resurrection life, it is now possible for men and women to live in freedom from the force of evil and fear of death, though the final victory is not yet complete. There are now two kingdoms on earth – of God and Satan, good and evil, light and darkness. </a:t>
            </a:r>
            <a:endParaRPr lang="nl-NL" sz="32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6436422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ek het die dode, klein en groot, voor God sien staan, en die boeke is geopen; en ‘n ander boek, die boek van die lewe, is geopen. En die dode is geoordeel na wat in die boeke geskryf is, volgens hulle werke. En die see het die dode gegee wat daarin was, en die dood en die doderyk het die dode gegee wat daarin was; en hulle is geoordeel, elkeen volgens sy werke.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20:11-15</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2554419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142380"/>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They are both growing together, side by side in quantity and intensity. But Satan’s days are numbered. His doom is decided and dated. When Jesus returns, Satan will be fully dealt with. The world will finally be rid of him, having suffered his evil tyranny since the very first human beings walked the earth. Human history is proof of his existence and testimony to his character.</a:t>
            </a:r>
            <a:endParaRPr lang="nl-NL" sz="32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9091925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890338" y="640080"/>
            <a:ext cx="3734014" cy="3566160"/>
          </a:xfrm>
          <a:prstGeom prst="rect">
            <a:avLst/>
          </a:prstGeom>
        </p:spPr>
        <p:txBody>
          <a:bodyPr vert="horz" lIns="91440" tIns="45720" rIns="91440" bIns="45720" rtlCol="0" anchor="b">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lnSpc>
                <a:spcPct val="90000"/>
              </a:lnSpc>
              <a:spcAft>
                <a:spcPts val="600"/>
              </a:spcAft>
            </a:pPr>
            <a:r>
              <a:rPr lang="en-US" sz="5400" b="1" i="1">
                <a:solidFill>
                  <a:schemeClr val="tx1"/>
                </a:solidFill>
              </a:rPr>
              <a:t>4. OM DIE WêRELD AAN TE VOER. </a:t>
            </a:r>
          </a:p>
        </p:txBody>
      </p:sp>
      <p:sp>
        <p:nvSpPr>
          <p:cNvPr id="15"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C71E25F-A4C2-CD77-4E9B-959F8386BED4}"/>
              </a:ext>
            </a:extLst>
          </p:cNvPr>
          <p:cNvPicPr>
            <a:picLocks noChangeAspect="1"/>
          </p:cNvPicPr>
          <p:nvPr/>
        </p:nvPicPr>
        <p:blipFill rotWithShape="1">
          <a:blip r:embed="rId3"/>
          <a:srcRect r="8977"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9789111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890338" y="640080"/>
            <a:ext cx="3734014" cy="3566160"/>
          </a:xfrm>
          <a:prstGeom prst="rect">
            <a:avLst/>
          </a:prstGeom>
        </p:spPr>
        <p:txBody>
          <a:bodyPr vert="horz" lIns="91440" tIns="45720" rIns="91440" bIns="45720" rtlCol="0" anchor="b">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lnSpc>
                <a:spcPct val="90000"/>
              </a:lnSpc>
              <a:spcAft>
                <a:spcPts val="600"/>
              </a:spcAft>
            </a:pPr>
            <a:r>
              <a:rPr lang="en-US" sz="5000" b="1" i="1">
                <a:solidFill>
                  <a:schemeClr val="tx1"/>
                </a:solidFill>
              </a:rPr>
              <a:t>5. OM DIE GODDELOSE TE VEROORDEEL. </a:t>
            </a:r>
          </a:p>
        </p:txBody>
      </p:sp>
      <p:sp>
        <p:nvSpPr>
          <p:cNvPr id="15"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EFF77411-563A-AB45-78B0-B1D0BAF63240}"/>
              </a:ext>
            </a:extLst>
          </p:cNvPr>
          <p:cNvPicPr>
            <a:picLocks noChangeAspect="1"/>
          </p:cNvPicPr>
          <p:nvPr/>
        </p:nvPicPr>
        <p:blipFill rotWithShape="1">
          <a:blip r:embed="rId3"/>
          <a:srcRect l="26424" r="17407"/>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0821871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‘Want ons moet almal voor die regterstoel van Christus verskyn, sodat elkeen kan ontvang wat hy deur die liggaam verrig het, volgens wat hy gedoen het, of dit goed is of kwaad.’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a:t>
            </a:r>
            <a:r>
              <a:rPr lang="en-US" sz="4000" b="1" i="1" dirty="0" err="1">
                <a:solidFill>
                  <a:schemeClr val="tx1"/>
                </a:solidFill>
                <a:latin typeface="Century Gothic" panose="020B0502020202020204" pitchFamily="34" charset="0"/>
                <a:cs typeface="Arial" pitchFamily="34" charset="0"/>
              </a:rPr>
              <a:t>Korinthiërs</a:t>
            </a:r>
            <a:r>
              <a:rPr lang="en-US" sz="4000" b="1" i="1" dirty="0">
                <a:solidFill>
                  <a:schemeClr val="tx1"/>
                </a:solidFill>
                <a:latin typeface="Century Gothic" panose="020B0502020202020204" pitchFamily="34" charset="0"/>
                <a:cs typeface="Arial" pitchFamily="34" charset="0"/>
              </a:rPr>
              <a:t> 5:10</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9758920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1655250" y="817834"/>
            <a:ext cx="8881499" cy="4023360"/>
          </a:xfrm>
          <a:prstGeom prst="rect">
            <a:avLst/>
          </a:prstGeom>
        </p:spPr>
        <p:txBody>
          <a:bodyPr>
            <a:noAutofit/>
          </a:bodyPr>
          <a:lstStyle/>
          <a:p>
            <a:pPr lvl="0">
              <a:lnSpc>
                <a:spcPct val="100000"/>
              </a:lnSpc>
              <a:spcBef>
                <a:spcPts val="0"/>
              </a:spcBef>
            </a:pPr>
            <a:b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REVELATION – RECREATION &amp; CONSUMMATION VI.</a:t>
            </a:r>
          </a:p>
        </p:txBody>
      </p:sp>
    </p:spTree>
    <p:extLst>
      <p:ext uri="{BB962C8B-B14F-4D97-AF65-F5344CB8AC3E}">
        <p14:creationId xmlns:p14="http://schemas.microsoft.com/office/powerpoint/2010/main" val="59041976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En die dood en die doderyk is in die poel van vuur gewerp. Dit is die tweede dood. En as dit bevind is dat iemand nie opgeskryf was in die boek van die lewe nie, is hy in die poel van vuur gewerp.’</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20:11-15</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6402729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‘En wanneer die Seun van die mens in sy heerlikheid kom en al die heilige engele saam met Hom, dan sal Hy op sy heerlike troon sit; en voor Hom sal al die nasies versamel word, en Hy sal hulle van mekaar afskei soos die herder die skape van die bokke afskei...’</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Mattheus 25:31-32</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4977357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hulle sal weggaan in die ewige straf, maar die regverdiges in die ewige lewe.’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Mattheus 25:46</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0046140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‘Dan sal Hy ook vir dié aan sy linkerhand sê: Gaan weg van My, julle vervloektes, in die ewige vuur wat berei is vir die duiwel en sy engele.’</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Mattheus 25:41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6388557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‘Want daar kom ‘n uur wanneer almal wat in die grafte is, sy stem sal hoor en sal uitgaan, die wat goed gedoen het, tot die opstanding van die lewe, en die wat kwaad gedoen het, tot die opstanding van die veroordeling.’</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Johannes 5:28-29</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0429319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2156</TotalTime>
  <Words>2408</Words>
  <Application>Microsoft Office PowerPoint</Application>
  <PresentationFormat>Widescreen</PresentationFormat>
  <Paragraphs>203</Paragraphs>
  <Slides>44</Slides>
  <Notes>44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Calibri</vt:lpstr>
      <vt:lpstr>Calibri Light</vt:lpstr>
      <vt:lpstr>Century Gothic</vt:lpstr>
      <vt:lpstr>Symbol</vt:lpstr>
      <vt:lpstr>Office Theme</vt:lpstr>
      <vt:lpstr> REVELATION – RECREATION &amp; CONSUMMATION VI.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REVELATION – RECREATION &amp; CONSUMMATION VI.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146</cp:revision>
  <dcterms:created xsi:type="dcterms:W3CDTF">2020-05-26T13:44:35Z</dcterms:created>
  <dcterms:modified xsi:type="dcterms:W3CDTF">2022-05-05T14:51:46Z</dcterms:modified>
  <cp:contentStatus/>
</cp:coreProperties>
</file>