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4"/>
  </p:notesMasterIdLst>
  <p:sldIdLst>
    <p:sldId id="256" r:id="rId2"/>
    <p:sldId id="1065" r:id="rId3"/>
    <p:sldId id="1066" r:id="rId4"/>
    <p:sldId id="1067" r:id="rId5"/>
    <p:sldId id="1068" r:id="rId6"/>
    <p:sldId id="1069" r:id="rId7"/>
    <p:sldId id="1070" r:id="rId8"/>
    <p:sldId id="1071" r:id="rId9"/>
    <p:sldId id="1072" r:id="rId10"/>
    <p:sldId id="1073" r:id="rId11"/>
    <p:sldId id="1074" r:id="rId12"/>
    <p:sldId id="1075" r:id="rId13"/>
    <p:sldId id="1076" r:id="rId14"/>
    <p:sldId id="1077" r:id="rId15"/>
    <p:sldId id="1078" r:id="rId16"/>
    <p:sldId id="1079" r:id="rId17"/>
    <p:sldId id="1080" r:id="rId18"/>
    <p:sldId id="1081" r:id="rId19"/>
    <p:sldId id="1082" r:id="rId20"/>
    <p:sldId id="1083" r:id="rId21"/>
    <p:sldId id="1084" r:id="rId22"/>
    <p:sldId id="1085" r:id="rId23"/>
    <p:sldId id="1086" r:id="rId24"/>
    <p:sldId id="1087" r:id="rId25"/>
    <p:sldId id="1088" r:id="rId26"/>
    <p:sldId id="1089" r:id="rId27"/>
    <p:sldId id="1090" r:id="rId28"/>
    <p:sldId id="1091" r:id="rId29"/>
    <p:sldId id="1092" r:id="rId30"/>
    <p:sldId id="1093" r:id="rId31"/>
    <p:sldId id="1094" r:id="rId32"/>
    <p:sldId id="1095" r:id="rId33"/>
    <p:sldId id="1096" r:id="rId34"/>
    <p:sldId id="1097" r:id="rId35"/>
    <p:sldId id="1098" r:id="rId36"/>
    <p:sldId id="1100" r:id="rId37"/>
    <p:sldId id="1101" r:id="rId38"/>
    <p:sldId id="1104" r:id="rId39"/>
    <p:sldId id="1106" r:id="rId40"/>
    <p:sldId id="1108" r:id="rId41"/>
    <p:sldId id="1109" r:id="rId42"/>
    <p:sldId id="1112" r:id="rId43"/>
    <p:sldId id="1113" r:id="rId44"/>
    <p:sldId id="1114" r:id="rId45"/>
    <p:sldId id="1115" r:id="rId46"/>
    <p:sldId id="1116" r:id="rId47"/>
    <p:sldId id="1117" r:id="rId48"/>
    <p:sldId id="1118" r:id="rId49"/>
    <p:sldId id="1119" r:id="rId50"/>
    <p:sldId id="1120" r:id="rId51"/>
    <p:sldId id="1121" r:id="rId52"/>
    <p:sldId id="1062"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87345"/>
  </p:normalViewPr>
  <p:slideViewPr>
    <p:cSldViewPr snapToGrid="0" snapToObjects="1">
      <p:cViewPr varScale="1">
        <p:scale>
          <a:sx n="96" d="100"/>
          <a:sy n="96" d="100"/>
        </p:scale>
        <p:origin x="1296" y="9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5/13/2022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865787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658339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12416283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1276060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36620163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1045798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4227836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4131174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421426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3021124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8181936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18259376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9688304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1814853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41619094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12810654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7087665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5066970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13060950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6971076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1109836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2125986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40652577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6627104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3283554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16015015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42014970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8894649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27702476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32916856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21664349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3271832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28973713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36753145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23373601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20974106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43</a:t>
            </a:fld>
            <a:endParaRPr lang="en-US"/>
          </a:p>
        </p:txBody>
      </p:sp>
    </p:spTree>
    <p:extLst>
      <p:ext uri="{BB962C8B-B14F-4D97-AF65-F5344CB8AC3E}">
        <p14:creationId xmlns:p14="http://schemas.microsoft.com/office/powerpoint/2010/main" val="18194126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44</a:t>
            </a:fld>
            <a:endParaRPr lang="en-US"/>
          </a:p>
        </p:txBody>
      </p:sp>
    </p:spTree>
    <p:extLst>
      <p:ext uri="{BB962C8B-B14F-4D97-AF65-F5344CB8AC3E}">
        <p14:creationId xmlns:p14="http://schemas.microsoft.com/office/powerpoint/2010/main" val="35728790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45</a:t>
            </a:fld>
            <a:endParaRPr lang="en-US"/>
          </a:p>
        </p:txBody>
      </p:sp>
    </p:spTree>
    <p:extLst>
      <p:ext uri="{BB962C8B-B14F-4D97-AF65-F5344CB8AC3E}">
        <p14:creationId xmlns:p14="http://schemas.microsoft.com/office/powerpoint/2010/main" val="359761813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46</a:t>
            </a:fld>
            <a:endParaRPr lang="en-US"/>
          </a:p>
        </p:txBody>
      </p:sp>
    </p:spTree>
    <p:extLst>
      <p:ext uri="{BB962C8B-B14F-4D97-AF65-F5344CB8AC3E}">
        <p14:creationId xmlns:p14="http://schemas.microsoft.com/office/powerpoint/2010/main" val="26568258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47</a:t>
            </a:fld>
            <a:endParaRPr lang="en-US"/>
          </a:p>
        </p:txBody>
      </p:sp>
    </p:spTree>
    <p:extLst>
      <p:ext uri="{BB962C8B-B14F-4D97-AF65-F5344CB8AC3E}">
        <p14:creationId xmlns:p14="http://schemas.microsoft.com/office/powerpoint/2010/main" val="20511858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48</a:t>
            </a:fld>
            <a:endParaRPr lang="en-US"/>
          </a:p>
        </p:txBody>
      </p:sp>
    </p:spTree>
    <p:extLst>
      <p:ext uri="{BB962C8B-B14F-4D97-AF65-F5344CB8AC3E}">
        <p14:creationId xmlns:p14="http://schemas.microsoft.com/office/powerpoint/2010/main" val="296019849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49</a:t>
            </a:fld>
            <a:endParaRPr lang="en-US"/>
          </a:p>
        </p:txBody>
      </p:sp>
    </p:spTree>
    <p:extLst>
      <p:ext uri="{BB962C8B-B14F-4D97-AF65-F5344CB8AC3E}">
        <p14:creationId xmlns:p14="http://schemas.microsoft.com/office/powerpoint/2010/main" val="1065755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42117089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50</a:t>
            </a:fld>
            <a:endParaRPr lang="en-US"/>
          </a:p>
        </p:txBody>
      </p:sp>
    </p:spTree>
    <p:extLst>
      <p:ext uri="{BB962C8B-B14F-4D97-AF65-F5344CB8AC3E}">
        <p14:creationId xmlns:p14="http://schemas.microsoft.com/office/powerpoint/2010/main" val="22865764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51</a:t>
            </a:fld>
            <a:endParaRPr lang="en-US"/>
          </a:p>
        </p:txBody>
      </p:sp>
    </p:spTree>
    <p:extLst>
      <p:ext uri="{BB962C8B-B14F-4D97-AF65-F5344CB8AC3E}">
        <p14:creationId xmlns:p14="http://schemas.microsoft.com/office/powerpoint/2010/main" val="1950143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52</a:t>
            </a:fld>
            <a:endParaRPr lang="en-US"/>
          </a:p>
        </p:txBody>
      </p:sp>
    </p:spTree>
    <p:extLst>
      <p:ext uri="{BB962C8B-B14F-4D97-AF65-F5344CB8AC3E}">
        <p14:creationId xmlns:p14="http://schemas.microsoft.com/office/powerpoint/2010/main" val="1381582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1494479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3347372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26254395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4082761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5/13/2022</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5/13/2022</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5/13/2022</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5/13/2022</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5/13/2022</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5/13/2022</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5/13/2022</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5/13/2022</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5/13/2022</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5/13/2022</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5/13/2022</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5/13/2022</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1655250" y="817834"/>
            <a:ext cx="8881499" cy="4023360"/>
          </a:xfrm>
          <a:prstGeom prst="rect">
            <a:avLst/>
          </a:prstGeom>
        </p:spPr>
        <p:txBody>
          <a:bodyPr>
            <a:noAutofit/>
          </a:bodyPr>
          <a:lstStyle/>
          <a:p>
            <a:pPr lvl="0">
              <a:lnSpc>
                <a:spcPct val="100000"/>
              </a:lnSpc>
              <a:spcBef>
                <a:spcPts val="0"/>
              </a:spcBef>
            </a:pPr>
            <a:b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REVELATION – RECREATION &amp; CONSUMMATION VII.</a:t>
            </a: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dit is ek, Johannes, wat dit gesien en gehoor het; en toe ek dit gehoor en gesien het, het ek neergeval om te aanbid voor die voete van die engel wat my hierdie dinge getoon het. Toe sê hy vir my: Moenie! want ek is ‘n mededienskneg van jou en van jou broeders, die profete, en van hulle wat die woorde van hierdie boek bewaar. Aanbid God.</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22:1-21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098564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hy het vir my gesê: Moenie die woorde van die profesie van hierdie boek verseël nie, want die tyd is naby. Wie onreg doen, laat hom nog meer onreg doen; en wie vuil is, laat hom nog vuiler word; en laat die regverdige nog regverdiger word, en laat die heilige nog heiliger word.’</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22:1-21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5511847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kyk, Ek kom gou, en my loon is by My, om elkeen te vergeld soos sy werk sal wees.’</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22:1-21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9870071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Ek is die Alfa en die Oméga, die begin en die einde, die eerste en die laaste.’</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22:1-21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5944984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Salig is die wat sy gebooie doen, sodat hulle reg kan hê op die boom van die lewe en ingaan deur die poorte in die stad.</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22:1-21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1361644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‘Maar buite is die honde en die towenaars en die hoereerders en die moordenaars en die afgodedienaars en elkeen wat leuens liefhet en doen.’</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22:1-21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7266429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‘Ek, Jesus, het my engel gestuur om hierdie dinge aan julle voor die gemeentes te betuig.</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22:1-21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071411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Ek is die wortel en die geslag van Dawid, die blink môrester. En die Gees en die bruid sê: Kom!</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22:1-21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2313701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laat hom wat hoor, sê: Kom! En laat hom wat dors het, kom; en laat hom wat wil, die water van die lewe neem, verniet. Want ek betuig aan elkeen wat die woorde van die profesie van hierdie boek hoor: As iemand by hierdie dinge byvoeg, dan sal God oor hom die plae byvoeg waarvan in hierdie boek geskrywe is.</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22:1-21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32524389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as iemand iets van die woorde van die boek van hierdie profesie wegneem, dan sal God sy deel wegneem uit die boek van die lewe en uit die heilige stad en uit die dinge waarvan in hierdie boek geskrywe is.’</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22:1-21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1909514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hy het my getoon ‘n suiwer rivier van die water van die lewe, helder soos kristal, wat uitstroom uit die troon van God en van die Lam.</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22:1-21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323041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‘Hy wat dit getuig, sê: Ja, Ek kom gou.’</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22:1-21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5125292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‘Amen, ja kom, Here Jesus! Die genade van onse Here Jesus Christus sy met julle almal! Amen.’</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22:1-21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5187652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b="1" i="1" dirty="0">
                <a:solidFill>
                  <a:schemeClr val="dk1"/>
                </a:solidFill>
                <a:latin typeface="Century Gothic"/>
                <a:ea typeface="Century Gothic"/>
                <a:cs typeface="Century Gothic"/>
                <a:sym typeface="Century Gothic"/>
              </a:rPr>
              <a:t>Mt 25: </a:t>
            </a:r>
            <a:r>
              <a:rPr lang="nl-NL" sz="3600" i="1" dirty="0">
                <a:solidFill>
                  <a:schemeClr val="dk1"/>
                </a:solidFill>
                <a:latin typeface="Century Gothic"/>
                <a:ea typeface="Century Gothic"/>
                <a:cs typeface="Century Gothic"/>
                <a:sym typeface="Century Gothic"/>
              </a:rPr>
              <a:t>DRIE GELYKENISSE ingelei deur stelling: ‘Daarom moet julle ook </a:t>
            </a:r>
            <a:r>
              <a:rPr lang="nl-NL" sz="3600" b="1" i="1" dirty="0">
                <a:solidFill>
                  <a:schemeClr val="dk1"/>
                </a:solidFill>
                <a:latin typeface="Century Gothic"/>
                <a:ea typeface="Century Gothic"/>
                <a:cs typeface="Century Gothic"/>
                <a:sym typeface="Century Gothic"/>
              </a:rPr>
              <a:t>GEREED</a:t>
            </a:r>
            <a:r>
              <a:rPr lang="nl-NL" sz="3600" i="1" dirty="0">
                <a:solidFill>
                  <a:schemeClr val="dk1"/>
                </a:solidFill>
                <a:latin typeface="Century Gothic"/>
                <a:ea typeface="Century Gothic"/>
                <a:cs typeface="Century Gothic"/>
                <a:sym typeface="Century Gothic"/>
              </a:rPr>
              <a:t> wees...’</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9800068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b="1" i="1" dirty="0">
                <a:solidFill>
                  <a:schemeClr val="dk1"/>
                </a:solidFill>
                <a:latin typeface="Century Gothic"/>
                <a:ea typeface="Century Gothic"/>
                <a:cs typeface="Century Gothic"/>
                <a:sym typeface="Century Gothic"/>
              </a:rPr>
              <a:t>#1, DIENSKNEGTE </a:t>
            </a:r>
            <a:r>
              <a:rPr lang="nl-NL" sz="3600" i="1" dirty="0">
                <a:solidFill>
                  <a:schemeClr val="dk1"/>
                </a:solidFill>
                <a:latin typeface="Century Gothic"/>
                <a:ea typeface="Century Gothic"/>
                <a:cs typeface="Century Gothic"/>
                <a:sym typeface="Century Gothic"/>
              </a:rPr>
              <a:t>in ‘n huishouding…</a:t>
            </a:r>
          </a:p>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b="1" i="1" dirty="0">
                <a:solidFill>
                  <a:schemeClr val="dk1"/>
                </a:solidFill>
                <a:latin typeface="Century Gothic"/>
                <a:ea typeface="Century Gothic"/>
                <a:cs typeface="Century Gothic"/>
                <a:sym typeface="Century Gothic"/>
              </a:rPr>
              <a:t>#2, GASTE </a:t>
            </a:r>
            <a:r>
              <a:rPr lang="nl-NL" sz="3600" i="1" dirty="0">
                <a:solidFill>
                  <a:schemeClr val="dk1"/>
                </a:solidFill>
                <a:latin typeface="Century Gothic"/>
                <a:ea typeface="Century Gothic"/>
                <a:cs typeface="Century Gothic"/>
                <a:sym typeface="Century Gothic"/>
              </a:rPr>
              <a:t>op ‘n troue…</a:t>
            </a:r>
          </a:p>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b="1" i="1" dirty="0">
                <a:solidFill>
                  <a:schemeClr val="dk1"/>
                </a:solidFill>
                <a:latin typeface="Century Gothic"/>
                <a:ea typeface="Century Gothic"/>
                <a:cs typeface="Century Gothic"/>
                <a:sym typeface="Century Gothic"/>
              </a:rPr>
              <a:t>#3, BESTUURDERS </a:t>
            </a:r>
            <a:r>
              <a:rPr lang="nl-NL" sz="3600" i="1" dirty="0">
                <a:solidFill>
                  <a:schemeClr val="dk1"/>
                </a:solidFill>
                <a:latin typeface="Century Gothic"/>
                <a:ea typeface="Century Gothic"/>
                <a:cs typeface="Century Gothic"/>
                <a:sym typeface="Century Gothic"/>
              </a:rPr>
              <a:t>in die besigheidswêreld…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VOORTGESETTE DIENSBAARHEID</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1914994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 calcmode="lin" valueType="num">
                                      <p:cBhvr additive="base">
                                        <p:cTn id="19"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Jesus is die </a:t>
            </a:r>
            <a:r>
              <a:rPr lang="nl-NL" sz="3600" b="1" i="1" dirty="0">
                <a:solidFill>
                  <a:schemeClr val="dk1"/>
                </a:solidFill>
                <a:latin typeface="Century Gothic"/>
                <a:ea typeface="Century Gothic"/>
                <a:cs typeface="Century Gothic"/>
                <a:sym typeface="Century Gothic"/>
              </a:rPr>
              <a:t>HUISEIENAAR, BRUIDEGOM &amp; BESIGHEIDSMAN </a:t>
            </a:r>
            <a:r>
              <a:rPr lang="nl-NL" sz="3600" i="1" dirty="0">
                <a:solidFill>
                  <a:schemeClr val="dk1"/>
                </a:solidFill>
                <a:latin typeface="Century Gothic"/>
                <a:ea typeface="Century Gothic"/>
                <a:cs typeface="Century Gothic"/>
                <a:sym typeface="Century Gothic"/>
              </a:rPr>
              <a:t>wat na ‘n tyd gaan TERUGKEER.</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2636560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Die WYSES deel almal dieselfde KWALITEIT – </a:t>
            </a:r>
            <a:r>
              <a:rPr lang="nl-NL" sz="3600" b="1" i="1" dirty="0">
                <a:solidFill>
                  <a:schemeClr val="dk1"/>
                </a:solidFill>
                <a:latin typeface="Century Gothic"/>
                <a:ea typeface="Century Gothic"/>
                <a:cs typeface="Century Gothic"/>
                <a:sym typeface="Century Gothic"/>
              </a:rPr>
              <a:t>GETROUHEID</a:t>
            </a:r>
            <a:r>
              <a:rPr lang="nl-NL" sz="3600" i="1" dirty="0">
                <a:solidFill>
                  <a:schemeClr val="dk1"/>
                </a:solidFill>
                <a:latin typeface="Century Gothic"/>
                <a:ea typeface="Century Gothic"/>
                <a:cs typeface="Century Gothic"/>
                <a:sym typeface="Century Gothic"/>
              </a:rPr>
              <a:t>.</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3148107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Die ONWYSES het ook almal dieselfde gemene deler – </a:t>
            </a:r>
            <a:r>
              <a:rPr lang="nl-NL" sz="3600" b="1" i="1" dirty="0">
                <a:solidFill>
                  <a:schemeClr val="dk1"/>
                </a:solidFill>
                <a:latin typeface="Century Gothic"/>
                <a:ea typeface="Century Gothic"/>
                <a:cs typeface="Century Gothic"/>
                <a:sym typeface="Century Gothic"/>
              </a:rPr>
              <a:t>NALATIGHEID.</a:t>
            </a:r>
            <a:endParaRPr lang="nl-NL" sz="3200" b="1"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8028837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Believers in Jesus are called to be ‘a chosen people, a royal priesthood, a holy nation, a people belonging to God. They are to demonstrate a corporate identity in a decadent world, a convincing unity in a divided world. Jesus wants to find such a people on his return. </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GELOWIGE GEMEENSKAP</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0915396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At the very least, it means that Christians must not separate or isolate themselves from other believers and healthy fellowship. In Hebrews it admonishes believers: ‘Let us not give up meeting together, as some are in the habit of doing, but let us encourage one another – and all the more as you see the Day approaching.’</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GELOWIGE GEMEENSKAP</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9851728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There are many blessings in corporate fellowship with the Lord and with each other in a congregation and, as pressures on God’s people increase toward the end, it will be vital to stay and stick together.</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GELOWIGE GEMEENSKAP</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5802447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In die middel van sy straat en weerskante van die rivier was die boom van die lewe wat twaalf maal vrugte dra en elke maand sy vrugte gee, en die blare van die boom is tot genesing van die nasies.’</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22:1-21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7434799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ons gemeenskap is met die Vader en met sy Seun, Jesus Christus.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Johannes 1:3</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0136001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‘Maar as ons in die lig wandel soos Hy in die lig is, dan het ons gemeenskap met mekaar; en die bloed van Jesus Christus, sy Seun, reinig ons van alle sonde.’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Johannes 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3110233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nl-NL" sz="4000" b="1" i="1" dirty="0">
                <a:solidFill>
                  <a:schemeClr val="dk1"/>
                </a:solidFill>
                <a:latin typeface="Century Gothic"/>
                <a:ea typeface="Century Gothic"/>
                <a:cs typeface="Century Gothic"/>
                <a:sym typeface="Century Gothic"/>
              </a:rPr>
              <a:t>1. OPENBARING VOLTOOI DIE BYBEL.</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6607057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8F09E493-55F4-52A6-8E8B-BD08ACF7BA44}"/>
              </a:ext>
            </a:extLst>
          </p:cNvPr>
          <p:cNvPicPr>
            <a:picLocks noChangeAspect="1"/>
          </p:cNvPicPr>
          <p:nvPr/>
        </p:nvPicPr>
        <p:blipFill rotWithShape="1">
          <a:blip r:embed="rId3"/>
          <a:srcRect t="14006" b="10758"/>
          <a:stretch/>
        </p:blipFill>
        <p:spPr>
          <a:xfrm>
            <a:off x="20" y="1282"/>
            <a:ext cx="12191980" cy="6856718"/>
          </a:xfrm>
          <a:prstGeom prst="rect">
            <a:avLst/>
          </a:prstGeom>
        </p:spPr>
      </p:pic>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8067252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nl-NL" sz="4000" b="1" i="1" dirty="0">
                <a:solidFill>
                  <a:schemeClr val="dk1"/>
                </a:solidFill>
                <a:latin typeface="Century Gothic"/>
                <a:ea typeface="Century Gothic"/>
                <a:cs typeface="Century Gothic"/>
                <a:sym typeface="Century Gothic"/>
              </a:rPr>
              <a:t>2. OPENBARING WEERLê VALS LERING.</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2920448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rgbClr val="31B6FD"/>
              </a:buClr>
              <a:buSzPts val="3000"/>
              <a:buNone/>
            </a:pPr>
            <a:r>
              <a:rPr lang="nl-NL" sz="4000" b="1" i="1" dirty="0">
                <a:solidFill>
                  <a:schemeClr val="dk1"/>
                </a:solidFill>
                <a:latin typeface="Century Gothic"/>
                <a:ea typeface="Century Gothic"/>
                <a:cs typeface="Century Gothic"/>
                <a:sym typeface="Century Gothic"/>
              </a:rPr>
              <a:t>3. OPENBARING GEE DIE REGTE PERSPEKTIEF.</a:t>
            </a:r>
          </a:p>
          <a:p>
            <a:pPr marL="0" lvl="0" indent="0">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as hierdie dinge begin gebeur, kyk dan na bo en hef julle hoofde op, omdat julle verlossing naby is.’ </a:t>
            </a:r>
            <a:r>
              <a:rPr lang="nl-NL" sz="3600" b="1" i="1" dirty="0">
                <a:solidFill>
                  <a:schemeClr val="dk1"/>
                </a:solidFill>
                <a:latin typeface="Century Gothic"/>
                <a:ea typeface="Century Gothic"/>
                <a:cs typeface="Century Gothic"/>
                <a:sym typeface="Century Gothic"/>
              </a:rPr>
              <a:t>(Lukas 21:28)</a:t>
            </a:r>
          </a:p>
          <a:p>
            <a:pPr marL="0" lvl="0" indent="0">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0211363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nl-NL" sz="4000" b="1" i="1" dirty="0">
                <a:solidFill>
                  <a:schemeClr val="dk1"/>
                </a:solidFill>
                <a:latin typeface="Century Gothic"/>
                <a:ea typeface="Century Gothic"/>
                <a:cs typeface="Century Gothic"/>
                <a:sym typeface="Century Gothic"/>
              </a:rPr>
              <a:t>4. OPENBARING IS ONS ANKER VAN HOOP.</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1854265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29235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rgbClr val="31B6FD"/>
              </a:buClr>
              <a:buSzPts val="3000"/>
              <a:buNone/>
            </a:pPr>
            <a:r>
              <a:rPr lang="nl-NL" sz="4000" b="1" i="1" dirty="0">
                <a:solidFill>
                  <a:schemeClr val="dk1"/>
                </a:solidFill>
                <a:latin typeface="Century Gothic"/>
                <a:ea typeface="Century Gothic"/>
                <a:cs typeface="Century Gothic"/>
                <a:sym typeface="Century Gothic"/>
              </a:rPr>
              <a:t>5. OPENBARING MOTIVEER EVANGELISASIE.</a:t>
            </a:r>
          </a:p>
          <a:p>
            <a:pPr marL="0" indent="0">
              <a:spcBef>
                <a:spcPts val="0"/>
              </a:spcBef>
              <a:buClr>
                <a:srgbClr val="31B6FD"/>
              </a:buClr>
              <a:buSzPts val="3000"/>
              <a:buNone/>
            </a:pPr>
            <a:endParaRPr lang="nl-NL" sz="4000" i="1" dirty="0">
              <a:solidFill>
                <a:schemeClr val="dk1"/>
              </a:solidFill>
              <a:latin typeface="Century Gothic"/>
              <a:ea typeface="Century Gothic"/>
              <a:cs typeface="Century Gothic"/>
              <a:sym typeface="Century Gothic"/>
            </a:endParaRPr>
          </a:p>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‘Vandag as julle sy stem hoor, verhard julle harte nie.’ </a:t>
            </a:r>
            <a:r>
              <a:rPr lang="nl-NL" sz="3600" b="1" i="1" dirty="0">
                <a:solidFill>
                  <a:schemeClr val="dk1"/>
                </a:solidFill>
                <a:latin typeface="Century Gothic"/>
                <a:ea typeface="Century Gothic"/>
                <a:cs typeface="Century Gothic"/>
                <a:sym typeface="Century Gothic"/>
              </a:rPr>
              <a:t>(Hebreërs 3:15)</a:t>
            </a:r>
          </a:p>
          <a:p>
            <a:pPr mar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‘Kyk, nou is dit die tyd van die welbehae; kyk, nou is die dag van heil.’ </a:t>
            </a:r>
            <a:r>
              <a:rPr lang="nl-NL" sz="3600" b="1" i="1" dirty="0">
                <a:solidFill>
                  <a:schemeClr val="dk1"/>
                </a:solidFill>
                <a:latin typeface="Century Gothic"/>
                <a:ea typeface="Century Gothic"/>
                <a:cs typeface="Century Gothic"/>
                <a:sym typeface="Century Gothic"/>
              </a:rPr>
              <a:t>(2 Korinthiërs 6:2)</a:t>
            </a:r>
          </a:p>
          <a:p>
            <a:pPr mar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5366525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 calcmode="lin" valueType="num">
                                      <p:cBhvr additive="base">
                                        <p:cTn id="1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rgbClr val="31B6FD"/>
              </a:buClr>
              <a:buSzPts val="3000"/>
              <a:buNone/>
            </a:pPr>
            <a:r>
              <a:rPr lang="nl-NL" sz="4000" b="1" i="1" dirty="0">
                <a:solidFill>
                  <a:schemeClr val="dk1"/>
                </a:solidFill>
                <a:latin typeface="Century Gothic"/>
                <a:ea typeface="Century Gothic"/>
                <a:cs typeface="Century Gothic"/>
                <a:sym typeface="Century Gothic"/>
              </a:rPr>
              <a:t>6. OPENBARING STIMULEER AANBIDDING.</a:t>
            </a:r>
          </a:p>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‘Heilig, heilig, heilig is die Here God, die Almagtige, wat was en wat is en wat kom!’ </a:t>
            </a:r>
            <a:r>
              <a:rPr lang="nl-NL" sz="3600" b="1" i="1" dirty="0">
                <a:solidFill>
                  <a:schemeClr val="dk1"/>
                </a:solidFill>
                <a:latin typeface="Century Gothic"/>
                <a:ea typeface="Century Gothic"/>
                <a:cs typeface="Century Gothic"/>
                <a:sym typeface="Century Gothic"/>
              </a:rPr>
              <a:t>(Op 4:8)</a:t>
            </a:r>
          </a:p>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‘Aan Hom wat op die troon sit, en aan die Lam kom toe die lof en die eer en die heerlikheid en die krag tot in alle ewigheid!’ </a:t>
            </a:r>
            <a:r>
              <a:rPr lang="nl-NL" sz="3600" b="1" i="1" dirty="0">
                <a:solidFill>
                  <a:schemeClr val="dk1"/>
                </a:solidFill>
                <a:latin typeface="Century Gothic"/>
                <a:ea typeface="Century Gothic"/>
                <a:cs typeface="Century Gothic"/>
                <a:sym typeface="Century Gothic"/>
              </a:rPr>
              <a:t>(Op 5:13)</a:t>
            </a:r>
          </a:p>
          <a:p>
            <a:pPr marL="0" lvl="0" indent="0" algn="ctr">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4229443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 calcmode="lin" valueType="num">
                                      <p:cBhvr additive="base">
                                        <p:cTn id="1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rgbClr val="31B6FD"/>
              </a:buClr>
              <a:buSzPts val="3000"/>
              <a:buNone/>
            </a:pPr>
            <a:r>
              <a:rPr lang="nl-NL" sz="4000" b="1" i="1" dirty="0">
                <a:solidFill>
                  <a:schemeClr val="dk1"/>
                </a:solidFill>
                <a:latin typeface="Century Gothic"/>
                <a:ea typeface="Century Gothic"/>
                <a:cs typeface="Century Gothic"/>
                <a:sym typeface="Century Gothic"/>
              </a:rPr>
              <a:t>7. OPENBARING IS TEENGIF VIR DIE WêRELD.</a:t>
            </a:r>
          </a:p>
          <a:p>
            <a:pPr marL="0" lvl="0" indent="0" algn="ctr">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word nie aan hierdie wêreld gelykvormig nie, maar word verander deur die vernuwing van julle denke.’ </a:t>
            </a:r>
            <a:r>
              <a:rPr lang="nl-NL" sz="3600" b="1" i="1" dirty="0">
                <a:solidFill>
                  <a:schemeClr val="dk1"/>
                </a:solidFill>
                <a:latin typeface="Century Gothic"/>
                <a:ea typeface="Century Gothic"/>
                <a:cs typeface="Century Gothic"/>
                <a:sym typeface="Century Gothic"/>
              </a:rPr>
              <a:t>(Romeine 12:2)</a:t>
            </a:r>
          </a:p>
          <a:p>
            <a:pPr marL="0" lvl="0" indent="0">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6193584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daar sal geen enkele vervloeking meer wees nie, en die troon van God en van die Lam sal daarin wees, en sy diensknegte sal Hom dien.’</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22:1-21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7149718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‘Moenie die wêreld liefhê of die dinge wat in die wêreld is nie. As iemand die wêreld liefhet, dan is die liefde van die Vader nie in hom nie…En die wêreld gaan verby en sy begeerlikheid, maar hy wat die wil van God doen, bly vir ewig.’</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Johannes 2:15 &amp; 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7354977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rgbClr val="31B6FD"/>
              </a:buClr>
              <a:buSzPts val="3000"/>
              <a:buNone/>
            </a:pPr>
            <a:r>
              <a:rPr lang="nl-NL" sz="4000" b="1" i="1" dirty="0">
                <a:solidFill>
                  <a:schemeClr val="dk1"/>
                </a:solidFill>
                <a:latin typeface="Century Gothic"/>
                <a:ea typeface="Century Gothic"/>
                <a:cs typeface="Century Gothic"/>
                <a:sym typeface="Century Gothic"/>
              </a:rPr>
              <a:t>8. OPENBARING BEMOEDIG ONS OM HEILIG TE LEWE.</a:t>
            </a:r>
          </a:p>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‘…dit is nog nie geopenbaar wat ons sal wees nie; maar ons weet dat ons, as Hy verskyn, aan Hom gelyk sal wees, omdat ons Hom sal sien soos Hy is.’</a:t>
            </a:r>
            <a:r>
              <a:rPr lang="en-US" sz="3600" b="1" i="1" dirty="0">
                <a:solidFill>
                  <a:schemeClr val="tx1"/>
                </a:solidFill>
                <a:latin typeface="Century Gothic" panose="020B0502020202020204" pitchFamily="34" charset="0"/>
                <a:cs typeface="Arial" pitchFamily="34" charset="0"/>
              </a:rPr>
              <a:t> (1 Johannes 3:2-3)</a:t>
            </a:r>
          </a:p>
          <a:p>
            <a:pPr mar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elkeen wat hierdie hoop op Hom het, reinig homself soos Hy rein is.</a:t>
            </a:r>
            <a:r>
              <a:rPr lang="en-US" sz="3600" b="1" i="1" dirty="0">
                <a:solidFill>
                  <a:schemeClr val="tx1"/>
                </a:solidFill>
                <a:latin typeface="Century Gothic" panose="020B0502020202020204" pitchFamily="34" charset="0"/>
                <a:cs typeface="Arial" pitchFamily="34" charset="0"/>
              </a:rPr>
              <a:t> (1 Johannes 3:2-3)</a:t>
            </a:r>
          </a:p>
          <a:p>
            <a:pPr marL="0" indent="0">
              <a:spcBef>
                <a:spcPts val="0"/>
              </a:spcBef>
              <a:buClr>
                <a:srgbClr val="31B6FD"/>
              </a:buClr>
              <a:buSzPts val="3000"/>
              <a:buNone/>
            </a:pPr>
            <a:endParaRPr lang="en-US" sz="3600" b="1" i="1" dirty="0">
              <a:solidFill>
                <a:schemeClr val="tx1"/>
              </a:solidFill>
              <a:latin typeface="Century Gothic" panose="020B0502020202020204" pitchFamily="34" charset="0"/>
              <a:cs typeface="Arial" pitchFamily="34" charset="0"/>
            </a:endParaRPr>
          </a:p>
          <a:p>
            <a:pPr marL="0" indent="0">
              <a:spcBef>
                <a:spcPts val="0"/>
              </a:spcBef>
              <a:buClr>
                <a:srgbClr val="31B6FD"/>
              </a:buClr>
              <a:buSzPts val="3000"/>
              <a:buNone/>
            </a:pPr>
            <a:endParaRPr lang="en-US" sz="3600" b="1" i="1" dirty="0">
              <a:solidFill>
                <a:schemeClr val="tx1"/>
              </a:solidFill>
              <a:latin typeface="Century Gothic" panose="020B0502020202020204" pitchFamily="34" charset="0"/>
              <a:cs typeface="Arial" pitchFamily="34" charset="0"/>
            </a:endParaRPr>
          </a:p>
          <a:p>
            <a:pPr marL="0" lvl="0" indent="0">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2301636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nl-NL" sz="4000" b="1" i="1" dirty="0">
                <a:solidFill>
                  <a:schemeClr val="dk1"/>
                </a:solidFill>
                <a:latin typeface="Century Gothic"/>
                <a:ea typeface="Century Gothic"/>
                <a:cs typeface="Century Gothic"/>
                <a:sym typeface="Century Gothic"/>
              </a:rPr>
              <a:t>9. OPENBARING BEREI ONS VOOR VIR VERVOLGING.</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8198741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endParaRPr lang="nl-NL" sz="4000" b="1"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nl-NL" sz="4000" b="1" i="1" dirty="0">
                <a:solidFill>
                  <a:schemeClr val="dk1"/>
                </a:solidFill>
                <a:latin typeface="Century Gothic"/>
                <a:ea typeface="Century Gothic"/>
                <a:cs typeface="Century Gothic"/>
                <a:sym typeface="Century Gothic"/>
              </a:rPr>
              <a:t>10. OPENBARING WYS ONS WIE JESUS IS.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3446818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400" i="1" dirty="0">
                <a:solidFill>
                  <a:schemeClr val="dk1"/>
                </a:solidFill>
                <a:latin typeface="Century Gothic"/>
                <a:ea typeface="Century Gothic"/>
                <a:cs typeface="Century Gothic"/>
                <a:sym typeface="Century Gothic"/>
              </a:rPr>
              <a:t>When finally we come to the end of the fantastic journey that is the Book of Revelation we hear from Jesus’ own lips the same promise we heard when the book began, the promise of His return. It is the same promise we heard from the lips of angels in the opening verses of Acts, as they take to task the onlookers for standing around as if there weren’t anything better to do than stand around and look up at an empty sky.</a:t>
            </a:r>
            <a:endParaRPr lang="nl-NL" sz="3400" i="1"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3965488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400" i="1" dirty="0">
                <a:solidFill>
                  <a:schemeClr val="dk1"/>
                </a:solidFill>
                <a:latin typeface="Century Gothic"/>
                <a:ea typeface="Century Gothic"/>
                <a:cs typeface="Century Gothic"/>
                <a:sym typeface="Century Gothic"/>
              </a:rPr>
              <a:t>‘The same Jesus...will return in like manner’...they promised. And now John, who must have been there to hear that first angelic message, hears again the pledge and passes it on to us: Jesus is coming back! The hope of and longing for that promise is contained in the final word we hear, ‘Come, Lord Jesus’, a sure and absolute hope that lies in the deepest, most holy place in our hearts.</a:t>
            </a:r>
            <a:endParaRPr lang="nl-NL" sz="3400" i="1"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1891132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I saw the Holy City</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Descending from the sky</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So brilliant with the light of God</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The City is His bride</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There is no temple in this town</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No sun, no moon, no lamp</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For God’s own glory is it’s light</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Illuminated by the Lamb</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THE NEW JERUSALEM</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7076958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And God Himself will wipe the tears</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From every weeping eye</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No death, no pain, no mourning cry</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And every tear made dry</a:t>
            </a:r>
          </a:p>
          <a:p>
            <a:pPr marL="0" lvl="0" indent="0" algn="ctr">
              <a:spcBef>
                <a:spcPts val="0"/>
              </a:spcBef>
              <a:buClr>
                <a:srgbClr val="31B6FD"/>
              </a:buClr>
              <a:buSzPts val="3000"/>
              <a:buNone/>
            </a:pPr>
            <a:endParaRPr lang="en-GB" sz="36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And now our God will dwell with them</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The New Jerusalem</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THE NEW JERUSALEM</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1510442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And He Himself will walk with them</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The New Jerusalem</a:t>
            </a:r>
          </a:p>
          <a:p>
            <a:pPr marL="0" lvl="0" indent="0" algn="ctr">
              <a:spcBef>
                <a:spcPts val="0"/>
              </a:spcBef>
              <a:buClr>
                <a:srgbClr val="31B6FD"/>
              </a:buClr>
              <a:buSzPts val="3000"/>
              <a:buNone/>
            </a:pPr>
            <a:endParaRPr lang="en-GB" sz="36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And so let all of those who thirst</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Come now and drink for free</a:t>
            </a:r>
          </a:p>
          <a:p>
            <a:pPr marL="0" lvl="0" indent="0" algn="ctr">
              <a:spcBef>
                <a:spcPts val="0"/>
              </a:spcBef>
              <a:buClr>
                <a:srgbClr val="31B6FD"/>
              </a:buClr>
              <a:buSzPts val="3000"/>
              <a:buNone/>
            </a:pPr>
            <a:endParaRPr lang="en-GB" sz="36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endParaRPr lang="en-GB"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THE NEW JERUSALEM</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0296734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rgbClr val="31B6FD"/>
              </a:buClr>
              <a:buSzPts val="3000"/>
              <a:buNone/>
            </a:pPr>
            <a:endParaRPr lang="en-GB" sz="36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And to the one who overcomes</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Come now and you will see</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Behold the old has passed away</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Now everything is new</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The Alpha and Omega’s words</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Are trustworthy and so true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THE NEW JERUSALEM</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8321798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‘In the New Jerusalem we will be free from the power, the penalty and the presence of sin.’</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0179006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rgbClr val="31B6FD"/>
              </a:buClr>
              <a:buSzPts val="3000"/>
              <a:buNone/>
            </a:pPr>
            <a:endParaRPr lang="en-GB" sz="36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Then God Himself will wipe the tears</a:t>
            </a:r>
          </a:p>
          <a:p>
            <a:pPr marL="0" lvl="0" indent="0" algn="ctr">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From every weeping eye</a:t>
            </a:r>
          </a:p>
          <a:p>
            <a:pPr marL="0" lvl="0" indent="0" algn="ctr">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No death, no pain, no mourning cry</a:t>
            </a:r>
          </a:p>
          <a:p>
            <a:pPr marL="0" lvl="0" indent="0" algn="ctr">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And every tear made dry</a:t>
            </a:r>
          </a:p>
          <a:p>
            <a:pPr marL="0" lvl="0" indent="0" algn="ctr">
              <a:spcBef>
                <a:spcPts val="0"/>
              </a:spcBef>
              <a:buClr>
                <a:srgbClr val="31B6FD"/>
              </a:buClr>
              <a:buSzPts val="3000"/>
              <a:buNone/>
            </a:pPr>
            <a:endParaRPr lang="en-GB" sz="32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And now our God will dwell with them</a:t>
            </a:r>
          </a:p>
          <a:p>
            <a:pPr marL="0" lvl="0" indent="0" algn="ctr">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The New Jerusalem</a:t>
            </a:r>
          </a:p>
          <a:p>
            <a:pPr marL="0" lvl="0" indent="0" algn="ctr">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And He Himself will walk with them</a:t>
            </a:r>
          </a:p>
          <a:p>
            <a:pPr marL="0" lvl="0" indent="0" algn="ctr">
              <a:spcBef>
                <a:spcPts val="0"/>
              </a:spcBef>
              <a:buClr>
                <a:srgbClr val="31B6FD"/>
              </a:buClr>
              <a:buSzPts val="3000"/>
              <a:buNone/>
            </a:pPr>
            <a:r>
              <a:rPr lang="en-GB" sz="3200" i="1" dirty="0">
                <a:solidFill>
                  <a:schemeClr val="dk1"/>
                </a:solidFill>
                <a:latin typeface="Century Gothic"/>
                <a:ea typeface="Century Gothic"/>
                <a:cs typeface="Century Gothic"/>
                <a:sym typeface="Century Gothic"/>
              </a:rPr>
              <a:t>The New Jerusalem</a:t>
            </a:r>
          </a:p>
          <a:p>
            <a:pPr marL="0" lvl="0" indent="0" algn="ctr">
              <a:spcBef>
                <a:spcPts val="0"/>
              </a:spcBef>
              <a:buClr>
                <a:srgbClr val="31B6FD"/>
              </a:buClr>
              <a:buSzPts val="3000"/>
              <a:buNone/>
            </a:pPr>
            <a:endParaRPr lang="en-GB"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THE NEW JERUSALEM</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9826450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rgbClr val="31B6FD"/>
              </a:buClr>
              <a:buSzPts val="3000"/>
              <a:buNone/>
            </a:pPr>
            <a:endParaRPr lang="en-GB" sz="36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And now our God will dwell with them</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The New Jerusalem</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And He Himself will walk with them</a:t>
            </a:r>
          </a:p>
          <a:p>
            <a:pPr marL="0" lvl="0" indent="0" algn="ctr">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The New Jerusalem</a:t>
            </a:r>
          </a:p>
          <a:p>
            <a:pPr marL="0" lvl="0" indent="0" algn="ctr">
              <a:spcBef>
                <a:spcPts val="0"/>
              </a:spcBef>
              <a:buClr>
                <a:srgbClr val="31B6FD"/>
              </a:buClr>
              <a:buSzPts val="3000"/>
              <a:buNone/>
            </a:pPr>
            <a:endParaRPr lang="en-GB"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THE NEW JERUSALEM</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1798585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1655250" y="817834"/>
            <a:ext cx="8881499" cy="4023360"/>
          </a:xfrm>
          <a:prstGeom prst="rect">
            <a:avLst/>
          </a:prstGeom>
        </p:spPr>
        <p:txBody>
          <a:bodyPr>
            <a:noAutofit/>
          </a:bodyPr>
          <a:lstStyle/>
          <a:p>
            <a:pPr lvl="0">
              <a:lnSpc>
                <a:spcPct val="100000"/>
              </a:lnSpc>
              <a:spcBef>
                <a:spcPts val="0"/>
              </a:spcBef>
            </a:pPr>
            <a:b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REVELATION – RECREATION &amp; CONSUMMATION VII.</a:t>
            </a:r>
          </a:p>
        </p:txBody>
      </p:sp>
    </p:spTree>
    <p:extLst>
      <p:ext uri="{BB962C8B-B14F-4D97-AF65-F5344CB8AC3E}">
        <p14:creationId xmlns:p14="http://schemas.microsoft.com/office/powerpoint/2010/main" val="59041976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hulle sal sy aangesig sien, en sy Naam sal op hulle voorhoofde wees.’</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22:1-21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9266924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‘Want nou sien ons deur ‘n spieël in ‘n raaisel, maar eendag van aangesig tot aangesig. Nou ken ek ten dele, maar eendag sal ek ten volle ken, net soos ek ten volle geken is.’</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a:t>
            </a:r>
            <a:r>
              <a:rPr lang="en-US" sz="4000" b="1" i="1" dirty="0" err="1">
                <a:solidFill>
                  <a:schemeClr val="tx1"/>
                </a:solidFill>
                <a:latin typeface="Century Gothic" panose="020B0502020202020204" pitchFamily="34" charset="0"/>
                <a:cs typeface="Arial" pitchFamily="34" charset="0"/>
              </a:rPr>
              <a:t>Korinthiërs</a:t>
            </a:r>
            <a:r>
              <a:rPr lang="en-US" sz="4000" b="1" i="1" dirty="0">
                <a:solidFill>
                  <a:schemeClr val="tx1"/>
                </a:solidFill>
                <a:latin typeface="Century Gothic" panose="020B0502020202020204" pitchFamily="34" charset="0"/>
                <a:cs typeface="Arial" pitchFamily="34" charset="0"/>
              </a:rPr>
              <a:t> 13:12</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7287649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nag sal daar nie wees nie; en hulle het geen lamp of sonlig nodig nie, omdat die Here God hulle verlig; en hulle sal as konings regeer tot in alle ewigheid.’</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22:1-21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5455263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hy het vir my gesê: Hierdie woorde is betroubaar en waaragtig; en die Here, die God van die heilige profete, het sy engel gestuur om sy diensknegte te toon wat gou moet gebeur. Kyk, Ek kom gou. Salig is hy wat die woorde van die profesie van hierdie boek bewaar.’</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22:1-21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5170755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2212</TotalTime>
  <Words>1983</Words>
  <Application>Microsoft Office PowerPoint</Application>
  <PresentationFormat>Widescreen</PresentationFormat>
  <Paragraphs>268</Paragraphs>
  <Slides>52</Slides>
  <Notes>52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52</vt:i4>
      </vt:variant>
    </vt:vector>
  </HeadingPairs>
  <TitlesOfParts>
    <vt:vector size="58" baseType="lpstr">
      <vt:lpstr>Arial</vt:lpstr>
      <vt:lpstr>Calibri</vt:lpstr>
      <vt:lpstr>Calibri Light</vt:lpstr>
      <vt:lpstr>Century Gothic</vt:lpstr>
      <vt:lpstr>Symbol</vt:lpstr>
      <vt:lpstr>Office Theme</vt:lpstr>
      <vt:lpstr> REVELATION – RECREATION &amp; CONSUMMATION VII.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REVELATION – RECREATION &amp; CONSUMMATION VII.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147</cp:revision>
  <dcterms:created xsi:type="dcterms:W3CDTF">2020-05-26T13:44:35Z</dcterms:created>
  <dcterms:modified xsi:type="dcterms:W3CDTF">2022-05-13T11:25:39Z</dcterms:modified>
  <cp:contentStatus/>
</cp:coreProperties>
</file>