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2"/>
  </p:notesMasterIdLst>
  <p:sldIdLst>
    <p:sldId id="1065" r:id="rId2"/>
    <p:sldId id="1146" r:id="rId3"/>
    <p:sldId id="1147" r:id="rId4"/>
    <p:sldId id="1148" r:id="rId5"/>
    <p:sldId id="1149" r:id="rId6"/>
    <p:sldId id="1150" r:id="rId7"/>
    <p:sldId id="1151" r:id="rId8"/>
    <p:sldId id="256" r:id="rId9"/>
    <p:sldId id="1115" r:id="rId10"/>
    <p:sldId id="1152" r:id="rId11"/>
    <p:sldId id="1116" r:id="rId12"/>
    <p:sldId id="1153" r:id="rId13"/>
    <p:sldId id="1154" r:id="rId14"/>
    <p:sldId id="1155" r:id="rId15"/>
    <p:sldId id="1156" r:id="rId16"/>
    <p:sldId id="1157" r:id="rId17"/>
    <p:sldId id="1158" r:id="rId18"/>
    <p:sldId id="1159" r:id="rId19"/>
    <p:sldId id="1160" r:id="rId20"/>
    <p:sldId id="1161" r:id="rId21"/>
    <p:sldId id="1162" r:id="rId22"/>
    <p:sldId id="1117" r:id="rId23"/>
    <p:sldId id="1163" r:id="rId24"/>
    <p:sldId id="1118" r:id="rId25"/>
    <p:sldId id="1164" r:id="rId26"/>
    <p:sldId id="1119" r:id="rId27"/>
    <p:sldId id="1120" r:id="rId28"/>
    <p:sldId id="1122" r:id="rId29"/>
    <p:sldId id="1123" r:id="rId30"/>
    <p:sldId id="1124" r:id="rId31"/>
    <p:sldId id="1125" r:id="rId32"/>
    <p:sldId id="1126" r:id="rId33"/>
    <p:sldId id="1127" r:id="rId34"/>
    <p:sldId id="1165" r:id="rId35"/>
    <p:sldId id="1128" r:id="rId36"/>
    <p:sldId id="1166" r:id="rId37"/>
    <p:sldId id="1167" r:id="rId38"/>
    <p:sldId id="1168" r:id="rId39"/>
    <p:sldId id="1129" r:id="rId40"/>
    <p:sldId id="1113"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87" autoAdjust="0"/>
    <p:restoredTop sz="87345"/>
  </p:normalViewPr>
  <p:slideViewPr>
    <p:cSldViewPr snapToGrid="0" snapToObjects="1">
      <p:cViewPr varScale="1">
        <p:scale>
          <a:sx n="96" d="100"/>
          <a:sy n="96" d="100"/>
        </p:scale>
        <p:origin x="1296" y="96"/>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6/4/2022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818193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25308431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24480351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12551604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14226112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12514819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39546284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33404251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800754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3861660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928369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35459000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23910048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5756803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24408619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42929259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3005779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16524609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22608074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34387648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411075274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39781733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88280718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17327974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345845898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428062091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117198114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34</a:t>
            </a:fld>
            <a:endParaRPr lang="en-US"/>
          </a:p>
        </p:txBody>
      </p:sp>
    </p:spTree>
    <p:extLst>
      <p:ext uri="{BB962C8B-B14F-4D97-AF65-F5344CB8AC3E}">
        <p14:creationId xmlns:p14="http://schemas.microsoft.com/office/powerpoint/2010/main" val="14313100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35</a:t>
            </a:fld>
            <a:endParaRPr lang="en-US"/>
          </a:p>
        </p:txBody>
      </p:sp>
    </p:spTree>
    <p:extLst>
      <p:ext uri="{BB962C8B-B14F-4D97-AF65-F5344CB8AC3E}">
        <p14:creationId xmlns:p14="http://schemas.microsoft.com/office/powerpoint/2010/main" val="167485076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36</a:t>
            </a:fld>
            <a:endParaRPr lang="en-US"/>
          </a:p>
        </p:txBody>
      </p:sp>
    </p:spTree>
    <p:extLst>
      <p:ext uri="{BB962C8B-B14F-4D97-AF65-F5344CB8AC3E}">
        <p14:creationId xmlns:p14="http://schemas.microsoft.com/office/powerpoint/2010/main" val="318386187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37</a:t>
            </a:fld>
            <a:endParaRPr lang="en-US"/>
          </a:p>
        </p:txBody>
      </p:sp>
    </p:spTree>
    <p:extLst>
      <p:ext uri="{BB962C8B-B14F-4D97-AF65-F5344CB8AC3E}">
        <p14:creationId xmlns:p14="http://schemas.microsoft.com/office/powerpoint/2010/main" val="133123006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38</a:t>
            </a:fld>
            <a:endParaRPr lang="en-US"/>
          </a:p>
        </p:txBody>
      </p:sp>
    </p:spTree>
    <p:extLst>
      <p:ext uri="{BB962C8B-B14F-4D97-AF65-F5344CB8AC3E}">
        <p14:creationId xmlns:p14="http://schemas.microsoft.com/office/powerpoint/2010/main" val="197301233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39</a:t>
            </a:fld>
            <a:endParaRPr lang="en-US"/>
          </a:p>
        </p:txBody>
      </p:sp>
    </p:spTree>
    <p:extLst>
      <p:ext uri="{BB962C8B-B14F-4D97-AF65-F5344CB8AC3E}">
        <p14:creationId xmlns:p14="http://schemas.microsoft.com/office/powerpoint/2010/main" val="36875013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303756164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40</a:t>
            </a:fld>
            <a:endParaRPr lang="en-US"/>
          </a:p>
        </p:txBody>
      </p:sp>
    </p:spTree>
    <p:extLst>
      <p:ext uri="{BB962C8B-B14F-4D97-AF65-F5344CB8AC3E}">
        <p14:creationId xmlns:p14="http://schemas.microsoft.com/office/powerpoint/2010/main" val="13327796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15457065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7832797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5093463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2854547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6/4/2022</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6/4/2022</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6/4/2022</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6/4/2022</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6/4/2022</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6/4/2022</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6/4/2022</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6/4/2022</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6/4/2022</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6/4/2022</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6/4/2022</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6/4/2022</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485713"/>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sommige gelowiges uit die party van die Fariseërs het opgestaan en gesê: Dit is noodsaaklik dat hulle besny word en bevel ontvang om die wet van Moses te onderhou. En die apostels en die ouderlinge het vergader om hierdie saak te ondersoek. En toe daar ‘n groot woordewisseling plaasvind, het Petrus opgestaan en vir hulle gesê:</a:t>
            </a:r>
            <a:endParaRPr lang="nl-NL" sz="3200"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323041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‘Stop judging by mere appearances, and make a right judgment.’</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John 7:24</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5628388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‘n Mens hoor waarlik van hoerery onder julle, en hoerery van so ‘n aard as wat selfs onder die heidene nie bekend is nie: dat iemand die vrou van sy vader het.</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Korinthiers</a:t>
            </a:r>
            <a:r>
              <a:rPr lang="en-US" sz="4000" b="1" i="1" dirty="0">
                <a:solidFill>
                  <a:schemeClr val="tx1"/>
                </a:solidFill>
                <a:latin typeface="Century Gothic" panose="020B0502020202020204" pitchFamily="34" charset="0"/>
                <a:cs typeface="Arial" pitchFamily="34" charset="0"/>
              </a:rPr>
              <a:t> 5:1-5.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6881248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tog is julle opgeblase in plaas dat julle liewer getreur het, sodat hy wat hierdie daad gedoen het, kan verwyder word onder julle uit. Want wat my betref, het ek, liggaamlik afwesig maar in die gees teenwoordig, alreeds besluit…</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Korinthiers</a:t>
            </a:r>
            <a:r>
              <a:rPr lang="en-US" sz="4000" b="1" i="1" dirty="0">
                <a:solidFill>
                  <a:schemeClr val="tx1"/>
                </a:solidFill>
                <a:latin typeface="Century Gothic" panose="020B0502020202020204" pitchFamily="34" charset="0"/>
                <a:cs typeface="Arial" pitchFamily="34" charset="0"/>
              </a:rPr>
              <a:t> 5:1-5.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1330788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‘asof ek teenwoordig was, om hom wat so iets gedoen het, in die Naam van onse Here Jesus Christus, as julle vergader het en my gees saam met die krag van onse Here Jesus Christus –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Korinthiers</a:t>
            </a:r>
            <a:r>
              <a:rPr lang="en-US" sz="4000" b="1" i="1" dirty="0">
                <a:solidFill>
                  <a:schemeClr val="tx1"/>
                </a:solidFill>
                <a:latin typeface="Century Gothic" panose="020B0502020202020204" pitchFamily="34" charset="0"/>
                <a:cs typeface="Arial" pitchFamily="34" charset="0"/>
              </a:rPr>
              <a:t> 5:1-5.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9730525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om so iemand aan die Satan oor te lewer tot verderf van die vlees, sodat die gees gered kan word in die dag van die Here Jesus.’</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Korinthiers</a:t>
            </a:r>
            <a:r>
              <a:rPr lang="en-US" sz="4000" b="1" i="1" dirty="0">
                <a:solidFill>
                  <a:schemeClr val="tx1"/>
                </a:solidFill>
                <a:latin typeface="Century Gothic" panose="020B0502020202020204" pitchFamily="34" charset="0"/>
                <a:cs typeface="Arial" pitchFamily="34" charset="0"/>
              </a:rPr>
              <a:t> 5:1-5.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4959148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‘Ek het julle in my brief geskrywe om nie met hoereerders om te gaan nie - dit wil sê, nie die hoereerders van hierdie wêreld of die gierigaards of rowers of afgodedienaars in die algemeen nie, want dan sou julle uit die wêreld moet uitgaan –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Korinthiers</a:t>
            </a:r>
            <a:r>
              <a:rPr lang="en-US" sz="4000" b="1" i="1" dirty="0">
                <a:solidFill>
                  <a:schemeClr val="tx1"/>
                </a:solidFill>
                <a:latin typeface="Century Gothic" panose="020B0502020202020204" pitchFamily="34" charset="0"/>
                <a:cs typeface="Arial" pitchFamily="34" charset="0"/>
              </a:rPr>
              <a:t> 5:9-13.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6464916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nou skryf ek aan julle om nie om te gaan met iemand wat, al staan hy as ‘n broeder bekend, ‘n hoereerder is of ‘n gierigaard of ‘n afgodedienaar of ‘n kwaadspreker of ‘n dronkaard of ‘n rower nie; met so iemand moet julle selfs nie saam eet nie.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Korinthiers</a:t>
            </a:r>
            <a:r>
              <a:rPr lang="en-US" sz="4000" b="1" i="1" dirty="0">
                <a:solidFill>
                  <a:schemeClr val="tx1"/>
                </a:solidFill>
                <a:latin typeface="Century Gothic" panose="020B0502020202020204" pitchFamily="34" charset="0"/>
                <a:cs typeface="Arial" pitchFamily="34" charset="0"/>
              </a:rPr>
              <a:t> 5:9-13.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5475056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waarom sou ek ook die wat buite is, oordeel? Oordeel julle nie die wat binne is nie? Maar die wat buite is, oordeel God. Verwyder tog dié slegte mens onder julle uit.’</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Korinthiers</a:t>
            </a:r>
            <a:r>
              <a:rPr lang="en-US" sz="4000" b="1" i="1" dirty="0">
                <a:solidFill>
                  <a:schemeClr val="tx1"/>
                </a:solidFill>
                <a:latin typeface="Century Gothic" panose="020B0502020202020204" pitchFamily="34" charset="0"/>
                <a:cs typeface="Arial" pitchFamily="34" charset="0"/>
              </a:rPr>
              <a:t> 5:9-13.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7648326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‘Durf iemand van julle wat ‘n saak teen ‘n ander het, gaan reg soek voor die onregverdiges en nie voor die heiliges nie? Weet julle nie dat die heiliges die wêreld sal oordeel nie? En as die wêreld deur julle geoordeel word, is julle dan onbevoeg vir die geringste regsake? Weet julle nie dat ons engele sal oordeel nie, hoeveel te meer die alledaagse dinge?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Korinthiers</a:t>
            </a:r>
            <a:r>
              <a:rPr lang="en-US" sz="4000" b="1" i="1" dirty="0">
                <a:solidFill>
                  <a:schemeClr val="tx1"/>
                </a:solidFill>
                <a:latin typeface="Century Gothic" panose="020B0502020202020204" pitchFamily="34" charset="0"/>
                <a:cs typeface="Arial" pitchFamily="34" charset="0"/>
              </a:rPr>
              <a:t> 6:1-7.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9573407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As julle dan alledaagse regsake het, moet julle dié persone daaroor laat sit wat in die gemeente die minste geag word. Ek sê dit tot julle beskaming.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Korinthiers</a:t>
            </a:r>
            <a:r>
              <a:rPr lang="en-US" sz="4000" b="1" i="1" dirty="0">
                <a:solidFill>
                  <a:schemeClr val="tx1"/>
                </a:solidFill>
                <a:latin typeface="Century Gothic" panose="020B0502020202020204" pitchFamily="34" charset="0"/>
                <a:cs typeface="Arial" pitchFamily="34" charset="0"/>
              </a:rPr>
              <a:t> 6:1-7.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5566675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485713"/>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Broeders, julle weet dat God lank gelede onder ons verkies het dat die heidene deur my mond die woord van die evangelie sal hoor en gelowig word. En God wat die harte ken, het vir hulle getuienis gegee deur aan hulle die Heilige Gees te skenk net soos aan ons. En Hy het geen onderskeid tussen ons en hulle gemaak nie, aangesien Hy hulle harte gereinig het deur die geloof.</a:t>
            </a:r>
            <a:endParaRPr lang="nl-NL" sz="3200"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7245049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Is daar dan nie eens een wyse onder julle, wat uitspraak sal kan doen tussen sy broeders nie? Maar gaan die een broeder met die ander na die regbank, en dit voor ongelowiges? Dan is dit al werklik ‘n gebrek onder julle, dat julle regsake met mekaar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Korinthiers</a:t>
            </a:r>
            <a:r>
              <a:rPr lang="en-US" sz="4000" b="1" i="1" dirty="0">
                <a:solidFill>
                  <a:schemeClr val="tx1"/>
                </a:solidFill>
                <a:latin typeface="Century Gothic" panose="020B0502020202020204" pitchFamily="34" charset="0"/>
                <a:cs typeface="Arial" pitchFamily="34" charset="0"/>
              </a:rPr>
              <a:t> 6:1-7.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6845369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Waarom ly julle nie liewer onreg nie? Waarom laat julle jul nie liewer berowe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Korinthiers</a:t>
            </a:r>
            <a:r>
              <a:rPr lang="en-US" sz="4000" b="1" i="1" dirty="0">
                <a:solidFill>
                  <a:schemeClr val="tx1"/>
                </a:solidFill>
                <a:latin typeface="Century Gothic" panose="020B0502020202020204" pitchFamily="34" charset="0"/>
                <a:cs typeface="Arial" pitchFamily="34" charset="0"/>
              </a:rPr>
              <a:t> 6:1-7.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1027292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Gen 18:25. </a:t>
            </a:r>
            <a:r>
              <a:rPr lang="nl-NL" sz="3600" i="1" dirty="0">
                <a:solidFill>
                  <a:schemeClr val="dk1"/>
                </a:solidFill>
                <a:latin typeface="Century Gothic"/>
                <a:ea typeface="Century Gothic"/>
                <a:cs typeface="Century Gothic"/>
                <a:sym typeface="Century Gothic"/>
              </a:rPr>
              <a:t>‘Laat dit ver van U wees om so iets te doen: om die regverdige saam met die goddelose om te bring, sodat die regverdige gelyk is met die goddelose. Laat dit ver van U wees! Sal die Regter van die ganse aarde geen reg doen nie?’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1371600" y="490728"/>
            <a:ext cx="10190136" cy="12527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sz="3800" b="1" i="1" dirty="0">
                <a:solidFill>
                  <a:schemeClr val="tx1"/>
                </a:solidFill>
                <a:latin typeface="Century Gothic" panose="020B0502020202020204" pitchFamily="34" charset="0"/>
                <a:cs typeface="Arial" pitchFamily="34" charset="0"/>
              </a:rPr>
              <a:t># 1: OORDEEL IS ‘N FUNKSIE VAN REGERING WAT AFWENTEL VAN GOD SELF.</a:t>
            </a:r>
            <a:endParaRPr lang="en-US" sz="38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9390513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additive="base">
                                        <p:cTn id="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2 Kor 13:5. </a:t>
            </a:r>
            <a:r>
              <a:rPr lang="nl-NL" sz="3600" i="1" dirty="0">
                <a:solidFill>
                  <a:schemeClr val="dk1"/>
                </a:solidFill>
                <a:latin typeface="Century Gothic"/>
                <a:ea typeface="Century Gothic"/>
                <a:cs typeface="Century Gothic"/>
                <a:sym typeface="Century Gothic"/>
              </a:rPr>
              <a:t>‘Ondersoek julself of julle in die geloof is; stel julself op die proef.’</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1371600" y="490728"/>
            <a:ext cx="10190136" cy="12527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sz="3600" b="1" i="1" dirty="0">
                <a:solidFill>
                  <a:schemeClr val="tx1"/>
                </a:solidFill>
                <a:latin typeface="Century Gothic" panose="020B0502020202020204" pitchFamily="34" charset="0"/>
                <a:cs typeface="Arial" pitchFamily="34" charset="0"/>
              </a:rPr>
              <a:t># 2: WAAR ONS DIE VERANTWOORDELIKHEID HET OM TE REGEER, WORD DIE OUTORITEIT OOK GEGEE OM TE OORDEEL.</a:t>
            </a:r>
            <a:endParaRPr lang="en-US" sz="36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1235878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b="1" i="1" dirty="0">
                <a:solidFill>
                  <a:schemeClr val="dk1"/>
                </a:solidFill>
                <a:latin typeface="Century Gothic"/>
                <a:ea typeface="Century Gothic"/>
                <a:cs typeface="Century Gothic"/>
                <a:sym typeface="Century Gothic"/>
              </a:rPr>
              <a:t>Rom 16:17-18. </a:t>
            </a:r>
            <a:r>
              <a:rPr lang="nl-NL" sz="3400" i="1" dirty="0">
                <a:solidFill>
                  <a:schemeClr val="dk1"/>
                </a:solidFill>
                <a:latin typeface="Century Gothic"/>
                <a:ea typeface="Century Gothic"/>
                <a:cs typeface="Century Gothic"/>
                <a:sym typeface="Century Gothic"/>
              </a:rPr>
              <a:t>‘En ek vermaan julle, broeders, hou hulle in die oog wat tweedrag en aanstoot veroorsaak teen die leer wat julle geleer het, en vermy hulle.</a:t>
            </a:r>
          </a:p>
          <a:p>
            <a:pPr marL="0" lvl="0" indent="0">
              <a:spcBef>
                <a:spcPts val="0"/>
              </a:spcBef>
              <a:buClr>
                <a:srgbClr val="31B6FD"/>
              </a:buClr>
              <a:buSzPts val="3000"/>
              <a:buNone/>
            </a:pPr>
            <a:endParaRPr lang="nl-NL" sz="34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Want sulke mense dien nie onse Here Jesus nie, maar hulle eie buik; en hulle verlei deur hul vriendelike en mooi woorde die harte van die eenvoudiges.’</a:t>
            </a: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sz="4000" b="1" i="1" dirty="0">
                <a:solidFill>
                  <a:schemeClr val="tx1"/>
                </a:solidFill>
                <a:latin typeface="Century Gothic" panose="020B0502020202020204" pitchFamily="34" charset="0"/>
                <a:cs typeface="Arial" pitchFamily="34" charset="0"/>
              </a:rPr>
              <a:t>#1, VERKEERDE of VALS LERING.</a:t>
            </a:r>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4100770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additive="base">
                                        <p:cTn id="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 calcmode="lin" valueType="num">
                                      <p:cBhvr additive="base">
                                        <p:cTn id="13"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b="1" i="1" dirty="0">
                <a:solidFill>
                  <a:schemeClr val="dk1"/>
                </a:solidFill>
                <a:latin typeface="Century Gothic"/>
                <a:ea typeface="Century Gothic"/>
                <a:cs typeface="Century Gothic"/>
                <a:sym typeface="Century Gothic"/>
              </a:rPr>
              <a:t>2 Tim 2:16-18. </a:t>
            </a:r>
            <a:r>
              <a:rPr lang="nl-NL" sz="3400" i="1" dirty="0">
                <a:solidFill>
                  <a:schemeClr val="dk1"/>
                </a:solidFill>
                <a:latin typeface="Century Gothic"/>
                <a:ea typeface="Century Gothic"/>
                <a:cs typeface="Century Gothic"/>
                <a:sym typeface="Century Gothic"/>
              </a:rPr>
              <a:t>‘Maar die onheilige, onsinnige praatjies moet jy vermy; want hulle sal al verder voortgaan in goddeloosheid, en hulle woord sal voortwoeker soos ‘n kanker, onder wie daar Himenéüs en Filétus is, wat van die waarheid afgedwaal het…’</a:t>
            </a: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764242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nl-NL" sz="4400" b="1" i="1" dirty="0">
                <a:solidFill>
                  <a:schemeClr val="dk1"/>
                </a:solidFill>
                <a:latin typeface="Century Gothic"/>
                <a:ea typeface="Century Gothic"/>
                <a:cs typeface="Century Gothic"/>
                <a:sym typeface="Century Gothic"/>
              </a:rPr>
              <a:t>#2, MORELE STANDAARDE.</a:t>
            </a:r>
            <a:endParaRPr lang="nl-NL" sz="40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7184990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nl-NL" sz="4400" b="1" i="1" dirty="0">
                <a:solidFill>
                  <a:schemeClr val="dk1"/>
                </a:solidFill>
                <a:latin typeface="Century Gothic"/>
                <a:ea typeface="Century Gothic"/>
                <a:cs typeface="Century Gothic"/>
                <a:sym typeface="Century Gothic"/>
              </a:rPr>
              <a:t>#3, GESKILLE of DISPUTE ts GELOWIGES.</a:t>
            </a:r>
            <a:endParaRPr lang="nl-NL" sz="3600" b="1"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7629271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1 Kor 14:29. </a:t>
            </a:r>
            <a:r>
              <a:rPr lang="nl-NL" sz="3600" i="1" dirty="0">
                <a:solidFill>
                  <a:schemeClr val="dk1"/>
                </a:solidFill>
                <a:latin typeface="Century Gothic"/>
                <a:ea typeface="Century Gothic"/>
                <a:cs typeface="Century Gothic"/>
                <a:sym typeface="Century Gothic"/>
              </a:rPr>
              <a:t>‘Laat twee of drie profete spreek en die ander dit beoordeel.’</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i="1" dirty="0">
                <a:solidFill>
                  <a:schemeClr val="tx1"/>
                </a:solidFill>
                <a:latin typeface="Century Gothic" panose="020B0502020202020204" pitchFamily="34" charset="0"/>
                <a:cs typeface="Arial" pitchFamily="34" charset="0"/>
              </a:rPr>
              <a:t>#4, PROFESIE.</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107437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additive="base">
                                        <p:cTn id="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nl-NL" sz="4400" b="1" i="1" dirty="0">
                <a:solidFill>
                  <a:schemeClr val="dk1"/>
                </a:solidFill>
                <a:latin typeface="Century Gothic"/>
                <a:ea typeface="Century Gothic"/>
                <a:cs typeface="Century Gothic"/>
                <a:sym typeface="Century Gothic"/>
              </a:rPr>
              <a:t>1. OORDEEL ‘N REGVERDIGE OORDEEL.</a:t>
            </a:r>
            <a:endParaRPr lang="nl-NL" sz="4000" b="1"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6764441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485713"/>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Nou dan, waarom versoek julle God deur op die nek van die dissipels ‘n juk te lê wat ons vaders en ook ons nie in staat was om te dra nie? Maar ons glo dat ons deur die genade van die Here Jesus Christus gered word op dieselfde manier as hulle ook. </a:t>
            </a:r>
            <a:endParaRPr lang="nl-NL" sz="3200"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1956008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Deut 13:12-15. </a:t>
            </a:r>
            <a:r>
              <a:rPr lang="nl-NL" sz="3600" i="1" dirty="0">
                <a:solidFill>
                  <a:schemeClr val="dk1"/>
                </a:solidFill>
                <a:latin typeface="Century Gothic"/>
                <a:ea typeface="Century Gothic"/>
                <a:cs typeface="Century Gothic"/>
                <a:sym typeface="Century Gothic"/>
              </a:rPr>
              <a:t>‘As jy in een van jou stede wat die HERE jou God jou gee om daar te woon, hoor sê: Deugniete het by jou opgetree en die inwoners van hulle stad verlei deur te sê: Laat ons gaan en ander gode dien - wat julle nie geken het nie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sz="4000" b="1" i="1" dirty="0">
                <a:solidFill>
                  <a:schemeClr val="tx1"/>
                </a:solidFill>
                <a:latin typeface="Century Gothic" panose="020B0502020202020204" pitchFamily="34" charset="0"/>
                <a:cs typeface="Arial" pitchFamily="34" charset="0"/>
              </a:rPr>
              <a:t>2. OORDEEL OP DIE BASIS VAN ONTEENSEGLIKE FEITE.</a:t>
            </a:r>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3231234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additive="base">
                                        <p:cTn id="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dan moet jy terdeë ondersoek en naspeur en uitvra, en as dit waarheid is, staan die saak vas, is hierdie gruwel by jou gedoen, dan moet jy…</a:t>
            </a:r>
            <a:endParaRPr lang="nl-NL" sz="3200"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8488935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Jh 7:51. </a:t>
            </a:r>
            <a:r>
              <a:rPr lang="nl-NL" sz="3600" i="1" dirty="0">
                <a:solidFill>
                  <a:schemeClr val="dk1"/>
                </a:solidFill>
                <a:latin typeface="Century Gothic"/>
                <a:ea typeface="Century Gothic"/>
                <a:cs typeface="Century Gothic"/>
                <a:sym typeface="Century Gothic"/>
              </a:rPr>
              <a:t>‘Oordeel ons wet die mens sonder om hom eers te hoor en te weet wat hy doen?’</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sz="4000" b="1" i="1" dirty="0">
                <a:solidFill>
                  <a:schemeClr val="tx1"/>
                </a:solidFill>
                <a:latin typeface="Century Gothic" panose="020B0502020202020204" pitchFamily="34" charset="0"/>
                <a:cs typeface="Arial" pitchFamily="34" charset="0"/>
              </a:rPr>
              <a:t>3. DIE AANGEKLAAGDE HET DIE REG OM TE VERDEDIG TEEN DIE AANKLAERS.</a:t>
            </a:r>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2633725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additive="base">
                                        <p:cTn id="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Hd 25:15-16. </a:t>
            </a:r>
            <a:r>
              <a:rPr lang="nl-NL" sz="3600" i="1" dirty="0">
                <a:solidFill>
                  <a:schemeClr val="dk1"/>
                </a:solidFill>
                <a:latin typeface="Century Gothic"/>
                <a:ea typeface="Century Gothic"/>
                <a:cs typeface="Century Gothic"/>
                <a:sym typeface="Century Gothic"/>
              </a:rPr>
              <a:t>‘Hier is ‘n man deur Felix as gevangene agtergelaat, teen wie die owerpriesters en die ouderlinge van die Jode, toe ek in Jerusalem was, ‘n klag ingedien en vonnis teen hom gevra het.</a:t>
            </a:r>
            <a:endParaRPr lang="nl-NL" sz="3200"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9961494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ek het hulle geantwoord dat dit nie by die Romeine gewoonte is om enige mens by wyse van guns aan die dood prys te gee voordat die beskuldigde die beskuldigers voor hom gehad het en geleentheid tot verdediging in verband met die beskuldiging gekry het nie.’</a:t>
            </a:r>
            <a:endParaRPr lang="nl-NL" sz="3200"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1684233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1 Tim 5:19. </a:t>
            </a:r>
            <a:r>
              <a:rPr lang="nl-NL" sz="3600" i="1" dirty="0">
                <a:solidFill>
                  <a:schemeClr val="dk1"/>
                </a:solidFill>
                <a:latin typeface="Century Gothic"/>
                <a:ea typeface="Century Gothic"/>
                <a:cs typeface="Century Gothic"/>
                <a:sym typeface="Century Gothic"/>
              </a:rPr>
              <a:t>‘Moenie ‘n beskuldiging teen ‘n ouderling aanneem nie, behalwe op die getuienis van twee of drie.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1759226" y="490728"/>
            <a:ext cx="9422296"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sz="3600" b="1" i="1" dirty="0">
                <a:solidFill>
                  <a:schemeClr val="tx1"/>
                </a:solidFill>
                <a:latin typeface="Century Gothic" panose="020B0502020202020204" pitchFamily="34" charset="0"/>
                <a:cs typeface="Arial" pitchFamily="34" charset="0"/>
              </a:rPr>
              <a:t>4. OORDEEL MET DIE ONDERSTEUNING VAN TWEE OF DRIE BETROUBARE GETUIES.</a:t>
            </a:r>
            <a:endParaRPr lang="en-US" sz="36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50206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additive="base">
                                        <p:cTn id="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3600" b="1"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1 Kon 21:8-11</a:t>
            </a:r>
            <a:r>
              <a:rPr lang="nl-NL" sz="3600" i="1" dirty="0">
                <a:solidFill>
                  <a:schemeClr val="dk1"/>
                </a:solidFill>
                <a:latin typeface="Century Gothic"/>
                <a:ea typeface="Century Gothic"/>
                <a:cs typeface="Century Gothic"/>
                <a:sym typeface="Century Gothic"/>
              </a:rPr>
              <a:t>. ‘Daarop het sy briewe in die naam van Agab geskrywe en met sy seël dit verseël en die brief gestuur aan die oudstes en die edeles wat in sy stad was, wat by Nabot gewoon het.</a:t>
            </a:r>
            <a:endParaRPr lang="nl-NL" sz="3200"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6481682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in die briewe het sy dit geskrywe: Roep ‘n vasdag uit, en sit Nabot vooraan onder die volk; en sit twee manne, deugniete, teenoor hom, wat teen hom getuig en sê: Jy het God en die koning gevloek! Lei hom dan uit en stenig hom, dat hy sterwe.</a:t>
            </a:r>
            <a:endParaRPr lang="nl-NL" sz="3200"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8899814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Die manne van sy stad, die oudstes en die edeles wat in sy stad gewoon het, maak toe soos Isébel hulle laat weet het, soos geskrywe was in die briewe wat sy aan hulle gestuur het.</a:t>
            </a:r>
            <a:endParaRPr lang="nl-NL" sz="3200"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966338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2 Kor 5:10. </a:t>
            </a:r>
            <a:r>
              <a:rPr lang="nl-NL" sz="3600" i="1" dirty="0">
                <a:solidFill>
                  <a:schemeClr val="dk1"/>
                </a:solidFill>
                <a:latin typeface="Century Gothic"/>
                <a:ea typeface="Century Gothic"/>
                <a:cs typeface="Century Gothic"/>
                <a:sym typeface="Century Gothic"/>
              </a:rPr>
              <a:t>‘Want ons moet almal voor die regterstoel van Christus verskyn, sodat elkeen kan ontvang wat hy deur die liggaam verrig het, volgens wat hy gedoen het, of dit goed is of kwaad.’</a:t>
            </a:r>
            <a:endParaRPr lang="nl-NL" sz="3200"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6005544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485713"/>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die hele menigte het geswyg en na Bárnabas en Paulus geluister, terwyl hulle van al die tekens en wonders vertel wat God deur hulle onder die heidene gedoen het. En nadat hulle geswyg het, antwoord Jakobus en sê:</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0653899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655250" y="129208"/>
            <a:ext cx="8881499" cy="4023360"/>
          </a:xfrm>
          <a:prstGeom prst="rect">
            <a:avLst/>
          </a:prstGeom>
        </p:spPr>
        <p:txBody>
          <a:bodyPr>
            <a:noAutofit/>
          </a:bodyPr>
          <a:lstStyle/>
          <a:p>
            <a:pPr lvl="0">
              <a:lnSpc>
                <a:spcPct val="100000"/>
              </a:lnSpc>
              <a:spcBef>
                <a:spcPts val="0"/>
              </a:spcBef>
            </a:pPr>
            <a:br>
              <a:rPr kumimoji="0" lang="en-GB" sz="66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br>
            <a:r>
              <a:rPr kumimoji="0" lang="en-GB" sz="66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t>TO JUDGE OR NOT TO JUDGE II</a:t>
            </a:r>
          </a:p>
        </p:txBody>
      </p:sp>
    </p:spTree>
    <p:extLst>
      <p:ext uri="{BB962C8B-B14F-4D97-AF65-F5344CB8AC3E}">
        <p14:creationId xmlns:p14="http://schemas.microsoft.com/office/powerpoint/2010/main" val="141513889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29235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Broeders, luister na my! Símeon het vertel hoe God in die begin uitgesien het om ‘n volk uit die heidene vir sy Naam aan te neem. En hiermee stem die woorde van die profete ooreen, soos geskrywe is: Daarna sal Ek terugkom en die vervalle hut van Dawid weer oprig, en wat daarvan verwoes is, sal Ek weer oprig en dit herstel, sodat die oorblyfsel van die mense die Here kan soek, en al die nasies oor wie my Naam uitgeroep is, spreek die Here wat al hierdie dinge doen. Aan God is al sy werke van ewigheid af bekend.</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4407059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29235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Daarom </a:t>
            </a:r>
            <a:r>
              <a:rPr lang="nl-NL" sz="3600" b="1" i="1" dirty="0">
                <a:solidFill>
                  <a:schemeClr val="dk1"/>
                </a:solidFill>
                <a:latin typeface="Century Gothic"/>
                <a:ea typeface="Century Gothic"/>
                <a:cs typeface="Century Gothic"/>
                <a:sym typeface="Century Gothic"/>
              </a:rPr>
              <a:t>oordeel</a:t>
            </a:r>
            <a:r>
              <a:rPr lang="nl-NL" sz="3600" i="1" dirty="0">
                <a:solidFill>
                  <a:schemeClr val="dk1"/>
                </a:solidFill>
                <a:latin typeface="Century Gothic"/>
                <a:ea typeface="Century Gothic"/>
                <a:cs typeface="Century Gothic"/>
                <a:sym typeface="Century Gothic"/>
              </a:rPr>
              <a:t> ek dat ons die wat uit die heidene hulle tot God bekeer, nie moet bemoeilik nie, maar aan hulle skrywe dat hulle hul moet onthou van die dinge wat deur die afgode besoedel is en van hoerery en van wat verwurg is en van bloed. Want van die ou tyd af het Moses in elke stad diegene wat hom verkondig, terwyl hy elke sabbat in die sinagoges gelees word.</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404391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29235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Toe het die apostels en die ouderlinge saam met die hele gemeente </a:t>
            </a:r>
            <a:r>
              <a:rPr lang="nl-NL" sz="3600" b="1" i="1" dirty="0">
                <a:solidFill>
                  <a:schemeClr val="dk1"/>
                </a:solidFill>
                <a:latin typeface="Century Gothic"/>
                <a:ea typeface="Century Gothic"/>
                <a:cs typeface="Century Gothic"/>
                <a:sym typeface="Century Gothic"/>
              </a:rPr>
              <a:t>besluit</a:t>
            </a:r>
            <a:r>
              <a:rPr lang="nl-NL" sz="3600" i="1" dirty="0">
                <a:solidFill>
                  <a:schemeClr val="dk1"/>
                </a:solidFill>
                <a:latin typeface="Century Gothic"/>
                <a:ea typeface="Century Gothic"/>
                <a:cs typeface="Century Gothic"/>
                <a:sym typeface="Century Gothic"/>
              </a:rPr>
              <a:t> om manne uit hulle te kies en na Antiochíë te stuur saam met Paulus en Bárnabas, naamlik Judas, met die bynaam van Bársabas, en Silas, manne wat voorgangers onder die broeders was.’ </a:t>
            </a:r>
            <a:r>
              <a:rPr lang="nl-NL" sz="3600" b="1" i="1" dirty="0">
                <a:solidFill>
                  <a:schemeClr val="dk1"/>
                </a:solidFill>
                <a:latin typeface="Century Gothic"/>
                <a:ea typeface="Century Gothic"/>
                <a:cs typeface="Century Gothic"/>
                <a:sym typeface="Century Gothic"/>
              </a:rPr>
              <a:t>(Hd 15:5-22)</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1205109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655250" y="129208"/>
            <a:ext cx="8881499" cy="4023360"/>
          </a:xfrm>
          <a:prstGeom prst="rect">
            <a:avLst/>
          </a:prstGeom>
        </p:spPr>
        <p:txBody>
          <a:bodyPr>
            <a:noAutofit/>
          </a:bodyPr>
          <a:lstStyle/>
          <a:p>
            <a:pPr lvl="0">
              <a:lnSpc>
                <a:spcPct val="100000"/>
              </a:lnSpc>
              <a:spcBef>
                <a:spcPts val="0"/>
              </a:spcBef>
            </a:pPr>
            <a:br>
              <a:rPr kumimoji="0" lang="en-GB" sz="66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br>
            <a:r>
              <a:rPr kumimoji="0" lang="en-GB" sz="66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t>TO JUDGE OR NOT TO JUDGE II</a:t>
            </a: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‘Moenie oordeel volgens wat julle sien nie, maar oordeel ‘n regverdige oordeel.’</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Johannes 7:24</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9066973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2326</TotalTime>
  <Words>1893</Words>
  <Application>Microsoft Office PowerPoint</Application>
  <PresentationFormat>Widescreen</PresentationFormat>
  <Paragraphs>174</Paragraphs>
  <Slides>40</Slides>
  <Notes>40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Arial</vt:lpstr>
      <vt:lpstr>Calibri</vt:lpstr>
      <vt:lpstr>Calibri Light</vt:lpstr>
      <vt:lpstr>Century Gothic</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TO JUDGE OR NOT TO JUDGE 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TO JUDGE OR NOT TO JUDGE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150</cp:revision>
  <dcterms:created xsi:type="dcterms:W3CDTF">2020-05-26T13:44:35Z</dcterms:created>
  <dcterms:modified xsi:type="dcterms:W3CDTF">2022-06-04T06:30:48Z</dcterms:modified>
  <cp:contentStatus/>
</cp:coreProperties>
</file>