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1"/>
  </p:notesMasterIdLst>
  <p:sldIdLst>
    <p:sldId id="256" r:id="rId2"/>
    <p:sldId id="1115" r:id="rId3"/>
    <p:sldId id="1170" r:id="rId4"/>
    <p:sldId id="1171" r:id="rId5"/>
    <p:sldId id="1172" r:id="rId6"/>
    <p:sldId id="1173" r:id="rId7"/>
    <p:sldId id="1174" r:id="rId8"/>
    <p:sldId id="1175" r:id="rId9"/>
    <p:sldId id="1176" r:id="rId10"/>
    <p:sldId id="1177" r:id="rId11"/>
    <p:sldId id="1178" r:id="rId12"/>
    <p:sldId id="1179" r:id="rId13"/>
    <p:sldId id="1180" r:id="rId14"/>
    <p:sldId id="1181" r:id="rId15"/>
    <p:sldId id="1182" r:id="rId16"/>
    <p:sldId id="1183" r:id="rId17"/>
    <p:sldId id="1184" r:id="rId18"/>
    <p:sldId id="1185" r:id="rId19"/>
    <p:sldId id="1186" r:id="rId20"/>
    <p:sldId id="1187" r:id="rId21"/>
    <p:sldId id="1188" r:id="rId22"/>
    <p:sldId id="1190" r:id="rId23"/>
    <p:sldId id="1191" r:id="rId24"/>
    <p:sldId id="1192" r:id="rId25"/>
    <p:sldId id="1193" r:id="rId26"/>
    <p:sldId id="1194" r:id="rId27"/>
    <p:sldId id="1195" r:id="rId28"/>
    <p:sldId id="1196" r:id="rId29"/>
    <p:sldId id="1197" r:id="rId30"/>
    <p:sldId id="1198" r:id="rId31"/>
    <p:sldId id="1199" r:id="rId32"/>
    <p:sldId id="1200" r:id="rId33"/>
    <p:sldId id="1201" r:id="rId34"/>
    <p:sldId id="1202" r:id="rId35"/>
    <p:sldId id="1203" r:id="rId36"/>
    <p:sldId id="1204" r:id="rId37"/>
    <p:sldId id="1205" r:id="rId38"/>
    <p:sldId id="1206" r:id="rId39"/>
    <p:sldId id="1207" r:id="rId40"/>
    <p:sldId id="1208" r:id="rId41"/>
    <p:sldId id="1209" r:id="rId42"/>
    <p:sldId id="1210" r:id="rId43"/>
    <p:sldId id="1211" r:id="rId44"/>
    <p:sldId id="1212" r:id="rId45"/>
    <p:sldId id="1213" r:id="rId46"/>
    <p:sldId id="1214" r:id="rId47"/>
    <p:sldId id="1215" r:id="rId48"/>
    <p:sldId id="1216" r:id="rId49"/>
    <p:sldId id="1217" r:id="rId50"/>
    <p:sldId id="1218" r:id="rId51"/>
    <p:sldId id="1219" r:id="rId52"/>
    <p:sldId id="1220" r:id="rId53"/>
    <p:sldId id="1221" r:id="rId54"/>
    <p:sldId id="1222" r:id="rId55"/>
    <p:sldId id="1223" r:id="rId56"/>
    <p:sldId id="1224" r:id="rId57"/>
    <p:sldId id="1225" r:id="rId58"/>
    <p:sldId id="1226" r:id="rId59"/>
    <p:sldId id="1227" r:id="rId60"/>
    <p:sldId id="1228" r:id="rId61"/>
    <p:sldId id="1229" r:id="rId62"/>
    <p:sldId id="1230" r:id="rId63"/>
    <p:sldId id="1231" r:id="rId64"/>
    <p:sldId id="1232" r:id="rId65"/>
    <p:sldId id="1233" r:id="rId66"/>
    <p:sldId id="1234" r:id="rId67"/>
    <p:sldId id="1235" r:id="rId68"/>
    <p:sldId id="1236" r:id="rId69"/>
    <p:sldId id="1237" r:id="rId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7" autoAdjust="0"/>
    <p:restoredTop sz="87345"/>
  </p:normalViewPr>
  <p:slideViewPr>
    <p:cSldViewPr snapToGrid="0" snapToObjects="1">
      <p:cViewPr varScale="1">
        <p:scale>
          <a:sx n="60" d="100"/>
          <a:sy n="60" d="100"/>
        </p:scale>
        <p:origin x="1242" y="66"/>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8/4/2022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160017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23631050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988536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21368977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33665588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14994936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14706146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35970933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3682169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849305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28545473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1088991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2709426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1545964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0382023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8631183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40276470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21829679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13682414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40574841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912718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4546521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8619488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30439933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13198799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8759003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28328472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30208348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1924839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40151222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37618199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3586419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123372359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30940162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31755338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133033171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190422070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14751401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330570162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19504271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338623514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48</a:t>
            </a:fld>
            <a:endParaRPr lang="en-US"/>
          </a:p>
        </p:txBody>
      </p:sp>
    </p:spTree>
    <p:extLst>
      <p:ext uri="{BB962C8B-B14F-4D97-AF65-F5344CB8AC3E}">
        <p14:creationId xmlns:p14="http://schemas.microsoft.com/office/powerpoint/2010/main" val="289767054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1803567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101432839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50</a:t>
            </a:fld>
            <a:endParaRPr lang="en-US"/>
          </a:p>
        </p:txBody>
      </p:sp>
    </p:spTree>
    <p:extLst>
      <p:ext uri="{BB962C8B-B14F-4D97-AF65-F5344CB8AC3E}">
        <p14:creationId xmlns:p14="http://schemas.microsoft.com/office/powerpoint/2010/main" val="123382119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51</a:t>
            </a:fld>
            <a:endParaRPr lang="en-US"/>
          </a:p>
        </p:txBody>
      </p:sp>
    </p:spTree>
    <p:extLst>
      <p:ext uri="{BB962C8B-B14F-4D97-AF65-F5344CB8AC3E}">
        <p14:creationId xmlns:p14="http://schemas.microsoft.com/office/powerpoint/2010/main" val="40423150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52</a:t>
            </a:fld>
            <a:endParaRPr lang="en-US"/>
          </a:p>
        </p:txBody>
      </p:sp>
    </p:spTree>
    <p:extLst>
      <p:ext uri="{BB962C8B-B14F-4D97-AF65-F5344CB8AC3E}">
        <p14:creationId xmlns:p14="http://schemas.microsoft.com/office/powerpoint/2010/main" val="358101646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53</a:t>
            </a:fld>
            <a:endParaRPr lang="en-US"/>
          </a:p>
        </p:txBody>
      </p:sp>
    </p:spTree>
    <p:extLst>
      <p:ext uri="{BB962C8B-B14F-4D97-AF65-F5344CB8AC3E}">
        <p14:creationId xmlns:p14="http://schemas.microsoft.com/office/powerpoint/2010/main" val="115630296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54</a:t>
            </a:fld>
            <a:endParaRPr lang="en-US"/>
          </a:p>
        </p:txBody>
      </p:sp>
    </p:spTree>
    <p:extLst>
      <p:ext uri="{BB962C8B-B14F-4D97-AF65-F5344CB8AC3E}">
        <p14:creationId xmlns:p14="http://schemas.microsoft.com/office/powerpoint/2010/main" val="11332192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55</a:t>
            </a:fld>
            <a:endParaRPr lang="en-US"/>
          </a:p>
        </p:txBody>
      </p:sp>
    </p:spTree>
    <p:extLst>
      <p:ext uri="{BB962C8B-B14F-4D97-AF65-F5344CB8AC3E}">
        <p14:creationId xmlns:p14="http://schemas.microsoft.com/office/powerpoint/2010/main" val="342553450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56</a:t>
            </a:fld>
            <a:endParaRPr lang="en-US"/>
          </a:p>
        </p:txBody>
      </p:sp>
    </p:spTree>
    <p:extLst>
      <p:ext uri="{BB962C8B-B14F-4D97-AF65-F5344CB8AC3E}">
        <p14:creationId xmlns:p14="http://schemas.microsoft.com/office/powerpoint/2010/main" val="112256770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57</a:t>
            </a:fld>
            <a:endParaRPr lang="en-US"/>
          </a:p>
        </p:txBody>
      </p:sp>
    </p:spTree>
    <p:extLst>
      <p:ext uri="{BB962C8B-B14F-4D97-AF65-F5344CB8AC3E}">
        <p14:creationId xmlns:p14="http://schemas.microsoft.com/office/powerpoint/2010/main" val="29689383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58</a:t>
            </a:fld>
            <a:endParaRPr lang="en-US"/>
          </a:p>
        </p:txBody>
      </p:sp>
    </p:spTree>
    <p:extLst>
      <p:ext uri="{BB962C8B-B14F-4D97-AF65-F5344CB8AC3E}">
        <p14:creationId xmlns:p14="http://schemas.microsoft.com/office/powerpoint/2010/main" val="4984437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59</a:t>
            </a:fld>
            <a:endParaRPr lang="en-US"/>
          </a:p>
        </p:txBody>
      </p:sp>
    </p:spTree>
    <p:extLst>
      <p:ext uri="{BB962C8B-B14F-4D97-AF65-F5344CB8AC3E}">
        <p14:creationId xmlns:p14="http://schemas.microsoft.com/office/powerpoint/2010/main" val="2117582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193263906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60</a:t>
            </a:fld>
            <a:endParaRPr lang="en-US"/>
          </a:p>
        </p:txBody>
      </p:sp>
    </p:spTree>
    <p:extLst>
      <p:ext uri="{BB962C8B-B14F-4D97-AF65-F5344CB8AC3E}">
        <p14:creationId xmlns:p14="http://schemas.microsoft.com/office/powerpoint/2010/main" val="6707393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61</a:t>
            </a:fld>
            <a:endParaRPr lang="en-US"/>
          </a:p>
        </p:txBody>
      </p:sp>
    </p:spTree>
    <p:extLst>
      <p:ext uri="{BB962C8B-B14F-4D97-AF65-F5344CB8AC3E}">
        <p14:creationId xmlns:p14="http://schemas.microsoft.com/office/powerpoint/2010/main" val="24786129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62</a:t>
            </a:fld>
            <a:endParaRPr lang="en-US"/>
          </a:p>
        </p:txBody>
      </p:sp>
    </p:spTree>
    <p:extLst>
      <p:ext uri="{BB962C8B-B14F-4D97-AF65-F5344CB8AC3E}">
        <p14:creationId xmlns:p14="http://schemas.microsoft.com/office/powerpoint/2010/main" val="190043527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63</a:t>
            </a:fld>
            <a:endParaRPr lang="en-US"/>
          </a:p>
        </p:txBody>
      </p:sp>
    </p:spTree>
    <p:extLst>
      <p:ext uri="{BB962C8B-B14F-4D97-AF65-F5344CB8AC3E}">
        <p14:creationId xmlns:p14="http://schemas.microsoft.com/office/powerpoint/2010/main" val="39386460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64</a:t>
            </a:fld>
            <a:endParaRPr lang="en-US"/>
          </a:p>
        </p:txBody>
      </p:sp>
    </p:spTree>
    <p:extLst>
      <p:ext uri="{BB962C8B-B14F-4D97-AF65-F5344CB8AC3E}">
        <p14:creationId xmlns:p14="http://schemas.microsoft.com/office/powerpoint/2010/main" val="144824072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65</a:t>
            </a:fld>
            <a:endParaRPr lang="en-US"/>
          </a:p>
        </p:txBody>
      </p:sp>
    </p:spTree>
    <p:extLst>
      <p:ext uri="{BB962C8B-B14F-4D97-AF65-F5344CB8AC3E}">
        <p14:creationId xmlns:p14="http://schemas.microsoft.com/office/powerpoint/2010/main" val="241084040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66</a:t>
            </a:fld>
            <a:endParaRPr lang="en-US"/>
          </a:p>
        </p:txBody>
      </p:sp>
    </p:spTree>
    <p:extLst>
      <p:ext uri="{BB962C8B-B14F-4D97-AF65-F5344CB8AC3E}">
        <p14:creationId xmlns:p14="http://schemas.microsoft.com/office/powerpoint/2010/main" val="164058960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67</a:t>
            </a:fld>
            <a:endParaRPr lang="en-US"/>
          </a:p>
        </p:txBody>
      </p:sp>
    </p:spTree>
    <p:extLst>
      <p:ext uri="{BB962C8B-B14F-4D97-AF65-F5344CB8AC3E}">
        <p14:creationId xmlns:p14="http://schemas.microsoft.com/office/powerpoint/2010/main" val="22658600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68</a:t>
            </a:fld>
            <a:endParaRPr lang="en-US"/>
          </a:p>
        </p:txBody>
      </p:sp>
    </p:spTree>
    <p:extLst>
      <p:ext uri="{BB962C8B-B14F-4D97-AF65-F5344CB8AC3E}">
        <p14:creationId xmlns:p14="http://schemas.microsoft.com/office/powerpoint/2010/main" val="5963989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69</a:t>
            </a:fld>
            <a:endParaRPr lang="en-US"/>
          </a:p>
        </p:txBody>
      </p:sp>
    </p:spTree>
    <p:extLst>
      <p:ext uri="{BB962C8B-B14F-4D97-AF65-F5344CB8AC3E}">
        <p14:creationId xmlns:p14="http://schemas.microsoft.com/office/powerpoint/2010/main" val="3091541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267547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3296343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9529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8/4/2022</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8/4/2022</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THESSALONIANS TRUTH III</a:t>
            </a: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KRUISVERWYSING: </a:t>
            </a:r>
            <a:r>
              <a:rPr lang="en-GB" sz="3600" b="1" i="1" dirty="0">
                <a:solidFill>
                  <a:schemeClr val="dk1"/>
                </a:solidFill>
                <a:latin typeface="Century Gothic"/>
                <a:ea typeface="Century Gothic"/>
                <a:cs typeface="Century Gothic"/>
                <a:sym typeface="Century Gothic"/>
              </a:rPr>
              <a:t>REVELATION</a:t>
            </a:r>
            <a:r>
              <a:rPr lang="en-GB" sz="3600" i="1" dirty="0">
                <a:solidFill>
                  <a:schemeClr val="dk1"/>
                </a:solidFill>
                <a:latin typeface="Century Gothic"/>
                <a:ea typeface="Century Gothic"/>
                <a:cs typeface="Century Gothic"/>
                <a:sym typeface="Century Gothic"/>
              </a:rPr>
              <a:t> &amp; </a:t>
            </a:r>
            <a:r>
              <a:rPr lang="en-GB" sz="3600" b="1" i="1" dirty="0">
                <a:solidFill>
                  <a:schemeClr val="dk1"/>
                </a:solidFill>
                <a:latin typeface="Century Gothic"/>
                <a:ea typeface="Century Gothic"/>
                <a:cs typeface="Century Gothic"/>
                <a:sym typeface="Century Gothic"/>
              </a:rPr>
              <a:t>RAPTURE CORRECTION.</a:t>
            </a:r>
            <a:endParaRPr lang="nl-NL" sz="3200" b="1"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580186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only second </a:t>
            </a:r>
            <a:r>
              <a:rPr lang="en-GB" sz="3600" b="1" i="1" dirty="0">
                <a:solidFill>
                  <a:schemeClr val="dk1"/>
                </a:solidFill>
                <a:latin typeface="Century Gothic"/>
                <a:ea typeface="Century Gothic"/>
                <a:cs typeface="Century Gothic"/>
                <a:sym typeface="Century Gothic"/>
              </a:rPr>
              <a:t>RETURN</a:t>
            </a:r>
            <a:r>
              <a:rPr lang="en-GB" sz="3600" i="1" dirty="0">
                <a:solidFill>
                  <a:schemeClr val="dk1"/>
                </a:solidFill>
                <a:latin typeface="Century Gothic"/>
                <a:ea typeface="Century Gothic"/>
                <a:cs typeface="Century Gothic"/>
                <a:sym typeface="Century Gothic"/>
              </a:rPr>
              <a:t> of Christ, the first </a:t>
            </a:r>
            <a:r>
              <a:rPr lang="en-GB" sz="3600" b="1" i="1" dirty="0">
                <a:solidFill>
                  <a:schemeClr val="dk1"/>
                </a:solidFill>
                <a:latin typeface="Century Gothic"/>
                <a:ea typeface="Century Gothic"/>
                <a:cs typeface="Century Gothic"/>
                <a:sym typeface="Century Gothic"/>
              </a:rPr>
              <a:t>RESURRECTION</a:t>
            </a:r>
            <a:r>
              <a:rPr lang="en-GB" sz="3600" i="1" dirty="0">
                <a:solidFill>
                  <a:schemeClr val="dk1"/>
                </a:solidFill>
                <a:latin typeface="Century Gothic"/>
                <a:ea typeface="Century Gothic"/>
                <a:cs typeface="Century Gothic"/>
                <a:sym typeface="Century Gothic"/>
              </a:rPr>
              <a:t> &amp; the ‘</a:t>
            </a:r>
            <a:r>
              <a:rPr lang="en-GB" sz="3600" b="1" i="1" dirty="0">
                <a:solidFill>
                  <a:schemeClr val="dk1"/>
                </a:solidFill>
                <a:latin typeface="Century Gothic"/>
                <a:ea typeface="Century Gothic"/>
                <a:cs typeface="Century Gothic"/>
                <a:sym typeface="Century Gothic"/>
              </a:rPr>
              <a:t>RAPTURE</a:t>
            </a:r>
            <a:r>
              <a:rPr lang="en-GB" sz="3600" i="1" dirty="0">
                <a:solidFill>
                  <a:schemeClr val="dk1"/>
                </a:solidFill>
                <a:latin typeface="Century Gothic"/>
                <a:ea typeface="Century Gothic"/>
                <a:cs typeface="Century Gothic"/>
                <a:sym typeface="Century Gothic"/>
              </a:rPr>
              <a:t>’ happens simultaneously.</a:t>
            </a:r>
            <a:endParaRPr lang="nl-NL" sz="3200" b="1" i="1" dirty="0">
              <a:solidFill>
                <a:schemeClr val="dk1"/>
              </a:solidFill>
              <a:latin typeface="Century Gothic"/>
              <a:ea typeface="Century Gothic"/>
              <a:cs typeface="Century Gothic"/>
              <a:sym typeface="Century Gothic"/>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9488845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so we will be with the Lord forever in one huge family reunion! In the light of all this, comfort and encourage one another with these truths.’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9458878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‘Now, brothers, at what precise time and date all this is going to happen, you have no necessity for anything being written to you, for you know perfectly well that the day of the return of the Lord will come as unexpectedly and suddenly as a thief in the night. For when people will be walking around complacently, congratulating each other, saying, ‘All is well and secure, we have peace and safety now’, in a moment everything will fall apart.</a:t>
            </a:r>
            <a:endParaRPr lang="nl-NL" sz="28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280156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The destruction and catastrophe will sweep down upon them as suddenly and surely as birth pangs to a pregnant woman. There will be no place to hide and nobody will escape.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079363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because you, brothers, are neither living in darkness nor are under it’s power, that Day is not suppose to take you completely by surprise as a thief does.’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469741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 is nie TWEE WEDERKOMSTE nie, maar </a:t>
            </a:r>
            <a:r>
              <a:rPr lang="nl-NL" sz="3600" b="1" i="1" dirty="0">
                <a:solidFill>
                  <a:schemeClr val="dk1"/>
                </a:solidFill>
                <a:latin typeface="Century Gothic"/>
                <a:ea typeface="Century Gothic"/>
                <a:cs typeface="Century Gothic"/>
                <a:sym typeface="Century Gothic"/>
              </a:rPr>
              <a:t>TWEE VERSKILLENDE GROEPE </a:t>
            </a:r>
            <a:r>
              <a:rPr lang="nl-NL" sz="3600" i="1" dirty="0">
                <a:solidFill>
                  <a:schemeClr val="dk1"/>
                </a:solidFill>
                <a:latin typeface="Century Gothic"/>
                <a:ea typeface="Century Gothic"/>
                <a:cs typeface="Century Gothic"/>
                <a:sym typeface="Century Gothic"/>
              </a:rPr>
              <a:t>mense gedurende EEN ENKELE FINALE WEDERKOMS!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764004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‘You are all sons of light and sons of the day. We do not belong to the night or to the darkness. Let us then never fall into the spiritual sleep that stupefies the rest of the world, but let us stay spiritually alert and self-controlled. People sleep at night and get drunk at night, but since we belong to the day, let us be sober, putting on as armour, and be protected by the breastplate of faith and love and for a helmet the hope of salvation.’</a:t>
            </a:r>
            <a:endParaRPr lang="nl-NL" sz="28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8831369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‘For God didn’t set us up for an angry rejection or to be condemned, but to receive and secure His salvation through our Lord Jesus Christ, who died for us so that we can live together with him forever and share his life, whether we are dead or alive at the time of his return. Again, in the light of this, encourage one another and build up each other with these truths. I know you’re already doing this; just keep on doing it!’</a:t>
            </a:r>
            <a:endParaRPr lang="nl-NL" sz="28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1049235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Although the Thessalonians were strong in faith and love, they were weak in hope, partly because of the Greek world’s attitude to death.</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04363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err="1">
                <a:solidFill>
                  <a:schemeClr val="dk1"/>
                </a:solidFill>
                <a:latin typeface="Century Gothic"/>
                <a:ea typeface="Century Gothic"/>
                <a:cs typeface="Century Gothic"/>
                <a:sym typeface="Century Gothic"/>
              </a:rPr>
              <a:t>Vyandige</a:t>
            </a:r>
            <a:r>
              <a:rPr lang="en-GB" sz="3600" i="1" dirty="0">
                <a:solidFill>
                  <a:schemeClr val="dk1"/>
                </a:solidFill>
                <a:latin typeface="Century Gothic"/>
                <a:ea typeface="Century Gothic"/>
                <a:cs typeface="Century Gothic"/>
                <a:sym typeface="Century Gothic"/>
              </a:rPr>
              <a:t> STRATEGIE: </a:t>
            </a:r>
            <a:r>
              <a:rPr lang="en-GB" sz="3600" b="1" i="1" dirty="0">
                <a:solidFill>
                  <a:schemeClr val="dk1"/>
                </a:solidFill>
                <a:latin typeface="Century Gothic"/>
                <a:ea typeface="Century Gothic"/>
                <a:cs typeface="Century Gothic"/>
                <a:sym typeface="Century Gothic"/>
              </a:rPr>
              <a:t>DESTROY</a:t>
            </a:r>
            <a:r>
              <a:rPr lang="en-GB" sz="3600" i="1" dirty="0">
                <a:solidFill>
                  <a:schemeClr val="dk1"/>
                </a:solidFill>
                <a:latin typeface="Century Gothic"/>
                <a:ea typeface="Century Gothic"/>
                <a:cs typeface="Century Gothic"/>
                <a:sym typeface="Century Gothic"/>
              </a:rPr>
              <a:t> the MESSAGE or </a:t>
            </a:r>
            <a:r>
              <a:rPr lang="en-GB" sz="3600" b="1" i="1" dirty="0">
                <a:solidFill>
                  <a:schemeClr val="dk1"/>
                </a:solidFill>
                <a:latin typeface="Century Gothic"/>
                <a:ea typeface="Century Gothic"/>
                <a:cs typeface="Century Gothic"/>
                <a:sym typeface="Century Gothic"/>
              </a:rPr>
              <a:t>DEFAME</a:t>
            </a:r>
            <a:r>
              <a:rPr lang="en-GB" sz="3600" i="1" dirty="0">
                <a:solidFill>
                  <a:schemeClr val="dk1"/>
                </a:solidFill>
                <a:latin typeface="Century Gothic"/>
                <a:ea typeface="Century Gothic"/>
                <a:cs typeface="Century Gothic"/>
                <a:sym typeface="Century Gothic"/>
              </a:rPr>
              <a:t> the MESSANGER.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66973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For example </a:t>
            </a:r>
            <a:r>
              <a:rPr lang="en-GB" sz="3400" i="1" dirty="0" err="1">
                <a:solidFill>
                  <a:schemeClr val="dk1"/>
                </a:solidFill>
                <a:latin typeface="Century Gothic"/>
                <a:ea typeface="Century Gothic"/>
                <a:cs typeface="Century Gothic"/>
                <a:sym typeface="Century Gothic"/>
              </a:rPr>
              <a:t>Iscillus</a:t>
            </a:r>
            <a:r>
              <a:rPr lang="en-GB" sz="3400" i="1" dirty="0">
                <a:solidFill>
                  <a:schemeClr val="dk1"/>
                </a:solidFill>
                <a:latin typeface="Century Gothic"/>
                <a:ea typeface="Century Gothic"/>
                <a:cs typeface="Century Gothic"/>
                <a:sym typeface="Century Gothic"/>
              </a:rPr>
              <a:t> said: ‘When a man dies, there is no resurrection.’ </a:t>
            </a:r>
            <a:r>
              <a:rPr lang="en-GB" sz="3400" i="1" dirty="0" err="1">
                <a:solidFill>
                  <a:schemeClr val="dk1"/>
                </a:solidFill>
                <a:latin typeface="Century Gothic"/>
                <a:ea typeface="Century Gothic"/>
                <a:cs typeface="Century Gothic"/>
                <a:sym typeface="Century Gothic"/>
              </a:rPr>
              <a:t>Theocrates</a:t>
            </a:r>
            <a:r>
              <a:rPr lang="en-GB" sz="3400" i="1" dirty="0">
                <a:solidFill>
                  <a:schemeClr val="dk1"/>
                </a:solidFill>
                <a:latin typeface="Century Gothic"/>
                <a:ea typeface="Century Gothic"/>
                <a:cs typeface="Century Gothic"/>
                <a:sym typeface="Century Gothic"/>
              </a:rPr>
              <a:t> wrote: ‘There is hope for those who are alive, but those who have died are without hope.’ Another philosopher said: ‘When once our brief life ends, there is one perpetual night through which we must sleep.’ A tombstone from ancient Greece reads: ‘I was not, I became, I am not, I care not.’</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63171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So the Thessalonian believers assumed that when members of their church died, they would miss out on Christ’s return. We are not sure whether this was because they did not believe that the dead were resurrected at all or because they believed that the dead would not be resurrected until later. </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829506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So Paul needed to reassure the Thessalonians that they should not grieve as other people did, for when Jesus returns, the dead will actually be the very first to meet him. They will rise first, followed closely by those who are alive. It is only after all this has happened that believers will be glorified, meaning they will receive new resurrection bodies with which they will live forever.</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1157615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we ask you too, my brothers, to respect and appreciate your spiritual leaders who work so hard for you, who have been given the responsibility of keeping you on the right track, guiding and teaching you in the way.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41919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Because of this important task on their hands, value them highly and respect them affectionately.</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5944633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also we beseech you, brothers, get to know those who </a:t>
            </a:r>
            <a:r>
              <a:rPr lang="en-GB" sz="3600" i="1" dirty="0" err="1">
                <a:solidFill>
                  <a:schemeClr val="dk1"/>
                </a:solidFill>
                <a:latin typeface="Century Gothic"/>
                <a:ea typeface="Century Gothic"/>
                <a:cs typeface="Century Gothic"/>
                <a:sym typeface="Century Gothic"/>
              </a:rPr>
              <a:t>labor</a:t>
            </a:r>
            <a:r>
              <a:rPr lang="en-GB" sz="3600" i="1" dirty="0">
                <a:solidFill>
                  <a:schemeClr val="dk1"/>
                </a:solidFill>
                <a:latin typeface="Century Gothic"/>
                <a:ea typeface="Century Gothic"/>
                <a:cs typeface="Century Gothic"/>
                <a:sym typeface="Century Gothic"/>
              </a:rPr>
              <a:t> among you [recognize them for what they are, acknowledge and appreciate and respect them all] – your leaders who are over you in the Lord and those who warn and kindly reprove and exhort you.</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429239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hold them in very high and most affectionate esteem in [intelligent and sympathetic] appreciation of their work.’</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57338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KRUISVERWYSING: </a:t>
            </a:r>
            <a:r>
              <a:rPr lang="en-GB" sz="3600" b="1" i="1" dirty="0">
                <a:solidFill>
                  <a:schemeClr val="dk1"/>
                </a:solidFill>
                <a:latin typeface="Century Gothic"/>
                <a:ea typeface="Century Gothic"/>
                <a:cs typeface="Century Gothic"/>
                <a:sym typeface="Century Gothic"/>
              </a:rPr>
              <a:t>LEADERSHIP RELEASE.</a:t>
            </a: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464375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‘Wees gehoorsaam aan julle voorgangers en onderdanig, want hulle waak vir julle siele as diegene wat rekenskap moet gee, sodat hulle dit met blydskap kan doen en nie al sugtende nie; want dit is vir julle nie nuttig nie.’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Heb 13:17.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599967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‘Live in harmony and peace with each other. We urge you, brothers, warn and seriously advise those who are lazy or out of line, but comfort and speak gently to those who are frightened.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433320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GEMEENTE: TWEE ASPEKTE van hulle GEESTELIKE </a:t>
            </a:r>
            <a:r>
              <a:rPr lang="nl-NL" sz="3600" b="1" i="1" dirty="0">
                <a:solidFill>
                  <a:schemeClr val="dk1"/>
                </a:solidFill>
                <a:latin typeface="Century Gothic"/>
                <a:ea typeface="Century Gothic"/>
                <a:cs typeface="Century Gothic"/>
                <a:sym typeface="Century Gothic"/>
              </a:rPr>
              <a:t>VOLWASSENHEID: HEILIGMAKING &amp; HOOP.</a:t>
            </a: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732880622"/>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Take tender care of and reach out to those who are weak and be patient with everybody, attentive to individual needs. Make sure that nobody pays back wrong with wrong, but always aim to be kind and seek to do good, especially to each other, but also to everyone else.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8374596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Always be joyful, no matter what. Always pray continually and unceasingly. Always be thankful, in everything, whatever the circumstances may be, for this is working out God’s will for you expressed in Christ Jesus. Do not put out the Holy Spirit’s fire.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0078652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Never despise or depreciate prophetic words spoken in the Name of the Lord, but use your judgement to test everything that is said to be sure it is true, and if it is, then accept it. Steer clear of evil in any shape, form or fashion!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0483590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may the God of peace Himself sanctify you completely, and may your whole spirit, soul and body be kept strong and in spotless integrity until the coming of our Lord Jesus Christ. Utterly faithful and completely dependable is He Who is calling you. He will fulfil and finish His call by doing it.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773448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My brothers, keep up your prayers for us! Greet all the brotherhood with a holy, respectful kiss. I command you in the Name of the Lord to make sure that this letter gets read to all the brothers and sisters there. May the grace and blessings of our Lord Jesus Christ be yours! Amen.</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5433777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‘Daarop het die broeders dadelik in die nag Paulus en Silas na Beréa weggestuur.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Hd 17:10-13.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469302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toe hulle daar kom, het hulle na die sinagoge van die Jode gegaan. En hierdie mense was edelmoediger as dié in Thessaloníka; hulle het die woord met alle welwillendheid ontvang en elke dag die Skrifte ondersoek of hierdie dinge so was.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Hd 17:10-13.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135110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Baie van hulle het dan ook gelowig geword, en van die aansienlike Grieke ‘n groot aantal, vroue en manne. Maar toe die Jode van Thessaloníka verneem het dat die woord van God ook in Beréa deur Paulus verkondig was, het hulle gekom en die skare ook daar opgesweep.’</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Hd 17:10-13.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8807072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TWEEDE THESSALONISENSE - TWEE HOOF OPSKRIFTE: Hulle </a:t>
            </a:r>
            <a:r>
              <a:rPr lang="nl-NL" sz="3600" b="1" i="1" dirty="0">
                <a:solidFill>
                  <a:schemeClr val="dk1"/>
                </a:solidFill>
                <a:latin typeface="Century Gothic"/>
                <a:ea typeface="Century Gothic"/>
                <a:cs typeface="Century Gothic"/>
                <a:sym typeface="Century Gothic"/>
              </a:rPr>
              <a:t>STERKTE</a:t>
            </a:r>
            <a:r>
              <a:rPr lang="nl-NL" sz="3600" i="1" dirty="0">
                <a:solidFill>
                  <a:schemeClr val="dk1"/>
                </a:solidFill>
                <a:latin typeface="Century Gothic"/>
                <a:ea typeface="Century Gothic"/>
                <a:cs typeface="Century Gothic"/>
                <a:sym typeface="Century Gothic"/>
              </a:rPr>
              <a:t> &amp; Hulle </a:t>
            </a:r>
            <a:r>
              <a:rPr lang="nl-NL" sz="3600" b="1" i="1" dirty="0">
                <a:solidFill>
                  <a:schemeClr val="dk1"/>
                </a:solidFill>
                <a:latin typeface="Century Gothic"/>
                <a:ea typeface="Century Gothic"/>
                <a:cs typeface="Century Gothic"/>
                <a:sym typeface="Century Gothic"/>
              </a:rPr>
              <a:t>STABILITEIT</a:t>
            </a:r>
            <a:r>
              <a:rPr lang="nl-NL" sz="3600" i="1" dirty="0">
                <a:solidFill>
                  <a:schemeClr val="dk1"/>
                </a:solidFill>
                <a:latin typeface="Century Gothic"/>
                <a:ea typeface="Century Gothic"/>
                <a:cs typeface="Century Gothic"/>
                <a:sym typeface="Century Gothic"/>
              </a:rPr>
              <a: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772181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‘From: Paul, Silas and Timothy. To: The church of Thessalonica founded and kept safe in God our Father and the Lord Jesus Christ. May this God and Father and the Lord Jesus Christ give you grace and peace.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573918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HEILIGMAKING: Hul </a:t>
            </a:r>
            <a:r>
              <a:rPr lang="nl-NL" sz="3600" b="1" i="1" dirty="0">
                <a:solidFill>
                  <a:schemeClr val="dk1"/>
                </a:solidFill>
                <a:latin typeface="Century Gothic"/>
                <a:ea typeface="Century Gothic"/>
                <a:cs typeface="Century Gothic"/>
                <a:sym typeface="Century Gothic"/>
              </a:rPr>
              <a:t>VERHOUDINGS</a:t>
            </a:r>
            <a:r>
              <a:rPr lang="nl-NL" sz="3600" i="1" dirty="0">
                <a:solidFill>
                  <a:schemeClr val="dk1"/>
                </a:solidFill>
                <a:latin typeface="Century Gothic"/>
                <a:ea typeface="Century Gothic"/>
                <a:cs typeface="Century Gothic"/>
                <a:sym typeface="Century Gothic"/>
              </a:rPr>
              <a:t> met die TEENOORGESTELDE GESLAG &amp; hul </a:t>
            </a:r>
            <a:r>
              <a:rPr lang="nl-NL" sz="3600" b="1" i="1" dirty="0">
                <a:solidFill>
                  <a:schemeClr val="dk1"/>
                </a:solidFill>
                <a:latin typeface="Century Gothic"/>
                <a:ea typeface="Century Gothic"/>
                <a:cs typeface="Century Gothic"/>
                <a:sym typeface="Century Gothic"/>
              </a:rPr>
              <a:t>ARBEID</a:t>
            </a:r>
            <a:r>
              <a:rPr lang="nl-NL" sz="3600" i="1" dirty="0">
                <a:solidFill>
                  <a:schemeClr val="dk1"/>
                </a:solidFill>
                <a:latin typeface="Century Gothic"/>
                <a:ea typeface="Century Gothic"/>
                <a:cs typeface="Century Gothic"/>
                <a:sym typeface="Century Gothic"/>
              </a:rPr>
              <a:t>…</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50268498"/>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Dear brothers, thanking God over and over for you is not only a pleasure, it’s a must! I mean we are bound to give thanks because your faith is growing phenomenally and your love for one another is developing rapidly. We tell everyone we meet in the churches all about you.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549710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You are an example of faithfulness and endurance in spite of all the crushing troubles and suffering you are going through! All this is evidence that God is actually using your hardships to make you fit for the kingdom.’</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422555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‘You are suffering now, but ultimately God will judge in righteousness and with absolute justice all those who are persecuting you. So I’m encouraging you with the fact that God will give both you and us full and final relief when the Lord Jesus is revealed from heaven at His second coming in a blaze of fire taking vengeance with His mighty angels.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0363603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Those who refuse to know God and refuse to obey the Message of our Lord Jesus will be punished in everlasting hell, forever separated from the Lord, never to see the glory of His power.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832170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200" i="1" dirty="0">
                <a:solidFill>
                  <a:schemeClr val="dk1"/>
                </a:solidFill>
                <a:latin typeface="Century Gothic"/>
                <a:ea typeface="Century Gothic"/>
                <a:cs typeface="Century Gothic"/>
                <a:sym typeface="Century Gothic"/>
              </a:rPr>
              <a:t>On that particular day He will be glorified in His holy people and be admired and celebrated among all those who have believed. This includes you, because you have believed what we taught you about Him. In the light of this awesome reality we constantly pray that God will shape you to be fit for that which he has called you to be and that by His power He may fulfil every good purpose of yours and every act prompted by your faith.</a:t>
            </a:r>
            <a:endParaRPr lang="nl-NL" sz="28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4925123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We pray this so that the name of our Lord Jesus may be glorified through you, and your greatest glory will be that you belong to him. The grace of our God and of the Lord Jesus Christ has made all this possible for you.’</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1:1-12.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5386319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brothers, concerning the second coming of our Lord Jesus Christ and the fact that we will be gathered together to be with Him, we ask you not to jump to any conclusions or be disturb by any prophecy, report or letter supposed to have come from us, saying that the day of the Lord has already come and gone.’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475265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‘Don’t fall for any line like that - don’t be deceived by anyone - because that Day will not come until the following has happened. There will be the large scale predicted falling away of nominal Christians…’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2770137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lgn="ctr">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lgn="ctr">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REBELLIE: ‘ap-</a:t>
            </a:r>
            <a:r>
              <a:rPr lang="en-GB" sz="3600" b="1" i="1" dirty="0" err="1">
                <a:solidFill>
                  <a:schemeClr val="dk1"/>
                </a:solidFill>
                <a:latin typeface="Century Gothic"/>
                <a:ea typeface="Century Gothic"/>
                <a:cs typeface="Century Gothic"/>
                <a:sym typeface="Century Gothic"/>
              </a:rPr>
              <a:t>os</a:t>
            </a:r>
            <a:r>
              <a:rPr lang="en-GB" sz="3600" b="1" i="1" dirty="0">
                <a:solidFill>
                  <a:schemeClr val="dk1"/>
                </a:solidFill>
                <a:latin typeface="Century Gothic"/>
                <a:ea typeface="Century Gothic"/>
                <a:cs typeface="Century Gothic"/>
                <a:sym typeface="Century Gothic"/>
              </a:rPr>
              <a:t>-</a:t>
            </a:r>
            <a:r>
              <a:rPr lang="en-GB" sz="3600" b="1" i="1" dirty="0" err="1">
                <a:solidFill>
                  <a:schemeClr val="dk1"/>
                </a:solidFill>
                <a:latin typeface="Century Gothic"/>
                <a:ea typeface="Century Gothic"/>
                <a:cs typeface="Century Gothic"/>
                <a:sym typeface="Century Gothic"/>
              </a:rPr>
              <a:t>tas</a:t>
            </a:r>
            <a:r>
              <a:rPr lang="en-GB" sz="3600" b="1" i="1" dirty="0">
                <a:solidFill>
                  <a:schemeClr val="dk1"/>
                </a:solidFill>
                <a:latin typeface="Century Gothic"/>
                <a:ea typeface="Century Gothic"/>
                <a:cs typeface="Century Gothic"/>
                <a:sym typeface="Century Gothic"/>
              </a:rPr>
              <a:t>-</a:t>
            </a:r>
            <a:r>
              <a:rPr lang="en-GB" sz="3600" b="1" i="1" dirty="0" err="1">
                <a:solidFill>
                  <a:schemeClr val="dk1"/>
                </a:solidFill>
                <a:latin typeface="Century Gothic"/>
                <a:ea typeface="Century Gothic"/>
                <a:cs typeface="Century Gothic"/>
                <a:sym typeface="Century Gothic"/>
              </a:rPr>
              <a:t>ee</a:t>
            </a:r>
            <a:r>
              <a:rPr lang="en-GB" sz="3600" b="1" i="1" dirty="0">
                <a:solidFill>
                  <a:schemeClr val="dk1"/>
                </a:solidFill>
                <a:latin typeface="Century Gothic"/>
                <a:ea typeface="Century Gothic"/>
                <a:cs typeface="Century Gothic"/>
                <a:sym typeface="Century Gothic"/>
              </a:rPr>
              <a:t>-ah’</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apostasia</a:t>
            </a:r>
            <a:r>
              <a:rPr lang="en-GB" sz="3600" i="1" dirty="0">
                <a:solidFill>
                  <a:schemeClr val="dk1"/>
                </a:solidFill>
                <a:latin typeface="Century Gothic"/>
                <a:ea typeface="Century Gothic"/>
                <a:cs typeface="Century Gothic"/>
                <a:sym typeface="Century Gothic"/>
              </a:rPr>
              <a:t>) ‘forsaking or defection from truth’.</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8874792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So there will be the large scale falling away of believers and then the man of sin and rebellion will step forward, the son of hell doomed to destruction. He will oppose and will exalt himself over everything that is called God or that is worshiped.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2233017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‘Brothers, I don’t want you to be ignorant as to what happens to believers when they die, so that when it happens you will not be overwhelmed with sorrow as those who don’t know any better and does not have hope.’</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35500876"/>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 will then proceed to position himself in the very temple of God, proclaiming that he himself is God. Don’t you remember that when I was with you I used to teach you these things?</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1897119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b="1" i="1" dirty="0">
                <a:solidFill>
                  <a:schemeClr val="dk1"/>
                </a:solidFill>
                <a:latin typeface="Century Gothic"/>
                <a:ea typeface="Century Gothic"/>
                <a:cs typeface="Century Gothic"/>
                <a:sym typeface="Century Gothic"/>
              </a:rPr>
              <a:t>DISORIENTASIE</a:t>
            </a:r>
            <a:r>
              <a:rPr lang="en-GB" sz="3600" i="1" dirty="0">
                <a:solidFill>
                  <a:schemeClr val="dk1"/>
                </a:solidFill>
                <a:latin typeface="Century Gothic"/>
                <a:ea typeface="Century Gothic"/>
                <a:cs typeface="Century Gothic"/>
                <a:sym typeface="Century Gothic"/>
              </a:rPr>
              <a:t> in die WERELD, </a:t>
            </a:r>
            <a:r>
              <a:rPr lang="en-GB" sz="3600" b="1" i="1" dirty="0">
                <a:solidFill>
                  <a:schemeClr val="dk1"/>
                </a:solidFill>
                <a:latin typeface="Century Gothic"/>
                <a:ea typeface="Century Gothic"/>
                <a:cs typeface="Century Gothic"/>
                <a:sym typeface="Century Gothic"/>
              </a:rPr>
              <a:t>DEKADENSIE</a:t>
            </a:r>
            <a:r>
              <a:rPr lang="en-GB" sz="3600" i="1" dirty="0">
                <a:solidFill>
                  <a:schemeClr val="dk1"/>
                </a:solidFill>
                <a:latin typeface="Century Gothic"/>
                <a:ea typeface="Century Gothic"/>
                <a:cs typeface="Century Gothic"/>
                <a:sym typeface="Century Gothic"/>
              </a:rPr>
              <a:t> in die KERK, </a:t>
            </a:r>
            <a:r>
              <a:rPr lang="en-GB" sz="3600" b="1" i="1" dirty="0">
                <a:solidFill>
                  <a:schemeClr val="dk1"/>
                </a:solidFill>
                <a:latin typeface="Century Gothic"/>
                <a:ea typeface="Century Gothic"/>
                <a:cs typeface="Century Gothic"/>
                <a:sym typeface="Century Gothic"/>
              </a:rPr>
              <a:t>DIKTATOR</a:t>
            </a:r>
            <a:r>
              <a:rPr lang="en-GB" sz="3600" i="1" dirty="0">
                <a:solidFill>
                  <a:schemeClr val="dk1"/>
                </a:solidFill>
                <a:latin typeface="Century Gothic"/>
                <a:ea typeface="Century Gothic"/>
                <a:cs typeface="Century Gothic"/>
                <a:sym typeface="Century Gothic"/>
              </a:rPr>
              <a:t> in die MIDDE OOSTE </a:t>
            </a:r>
            <a:r>
              <a:rPr lang="en-GB" sz="3600" i="1" dirty="0" err="1">
                <a:solidFill>
                  <a:schemeClr val="dk1"/>
                </a:solidFill>
                <a:latin typeface="Century Gothic"/>
                <a:ea typeface="Century Gothic"/>
                <a:cs typeface="Century Gothic"/>
                <a:sym typeface="Century Gothic"/>
              </a:rPr>
              <a:t>en</a:t>
            </a:r>
            <a:r>
              <a:rPr lang="en-GB" sz="3600" i="1" dirty="0">
                <a:solidFill>
                  <a:schemeClr val="dk1"/>
                </a:solidFill>
                <a:latin typeface="Century Gothic"/>
                <a:ea typeface="Century Gothic"/>
                <a:cs typeface="Century Gothic"/>
                <a:sym typeface="Century Gothic"/>
              </a:rPr>
              <a:t> </a:t>
            </a:r>
            <a:r>
              <a:rPr lang="en-GB" sz="3600" b="1" i="1" dirty="0">
                <a:solidFill>
                  <a:schemeClr val="dk1"/>
                </a:solidFill>
                <a:latin typeface="Century Gothic"/>
                <a:ea typeface="Century Gothic"/>
                <a:cs typeface="Century Gothic"/>
                <a:sym typeface="Century Gothic"/>
              </a:rPr>
              <a:t>DUISTERNIS</a:t>
            </a:r>
            <a:r>
              <a:rPr lang="en-GB" sz="3600" i="1" dirty="0">
                <a:solidFill>
                  <a:schemeClr val="dk1"/>
                </a:solidFill>
                <a:latin typeface="Century Gothic"/>
                <a:ea typeface="Century Gothic"/>
                <a:cs typeface="Century Gothic"/>
                <a:sym typeface="Century Gothic"/>
              </a:rPr>
              <a:t> in die LUG.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66103437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en-GB"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dan sal baie tot struikel gebring word en mekaar verraai en mekaar haat. En baie valse profete sal opstaan en baie mense mislei.’ </a:t>
            </a:r>
            <a:r>
              <a:rPr lang="nl-NL" sz="3600" b="1" i="1" dirty="0">
                <a:solidFill>
                  <a:schemeClr val="dk1"/>
                </a:solidFill>
                <a:latin typeface="Century Gothic"/>
                <a:ea typeface="Century Gothic"/>
                <a:cs typeface="Century Gothic"/>
                <a:sym typeface="Century Gothic"/>
              </a:rPr>
              <a:t>(Mt 24:10-11)</a:t>
            </a:r>
            <a:endParaRPr lang="nl-NL" sz="32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202695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‘You’ll also remember that I told you that he is being held back – restrained – until a certain appointed time, then he will emerge. For that hidden principle of rebellion against constituted authority is already at work in the world, but the incarnation of that spirit of lawlessness will not fully manifest himself until the one who is holding him back steps out of the way. </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09893654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Only then this wicked man will appear, whom the Lord Jesus will overthrow and consume with the breath of his mouth and destroy by the splendour of his coming.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232911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He will step forward as Satan’s instrument, full of demonic power and will deceive many with counterfeit miracles, fake demonstrations of signs, lying wonders and all unrighteous deception among those who are on their way to hell.</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4172170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It will all happen to them because they have said ‘no’ to the truth – they would not believe it and have refused to receive the love for the truth and let it save them. And because they are so obsessed with evil, God rubs their noses in it – gives them over to what they so desperately want. Since they refuse to trust the truth God allows them to be handed over to their chosen world of lies and illusions.</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9432219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All of them will be justly judged and condemned for not believing the truth but enjoying their sins. But we must forever give thanks to God for you, our brothers loved by the Lord, because from the beginning God chose you to be saved through the sanctifying work of the Holy Spirit and through belief in the truth. He called you to this through the message that we preached, so that you might share in the glory of our Lord Jesus Christ.</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588840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400" i="1" dirty="0">
                <a:solidFill>
                  <a:schemeClr val="dk1"/>
                </a:solidFill>
                <a:latin typeface="Century Gothic"/>
                <a:ea typeface="Century Gothic"/>
                <a:cs typeface="Century Gothic"/>
                <a:sym typeface="Century Gothic"/>
              </a:rPr>
              <a:t>With all this going for us brothers, stand strong and endure in the truth that we taught you in these letters and during the time we were with you. May Jesus himself and Father God, who has loved us and given us everlasting comfort and hope which we don’t deserve, encourage you and make your hearts strong - inspire you with courage and confidence - to do good whether by word or by deed.</a:t>
            </a:r>
            <a:endParaRPr lang="nl-NL" sz="34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2:1-17.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204168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‘Finally, brothers, pray for us that the word of the Lord may spread rapidly, be victorious and may bring Him glory just as it did with you. Pray also that we may be delivered from wicked and perverse men, because everybody does not believe in Jesus.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1245679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‘After all, if we believe that Jesus died and rose again from death, by the same token we can believe that God will just as surely bring with Jesus at His second coming all who have died in Him.’</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55471800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But again, the Lord is faithful and He will strengthen you against and protect you from demonic attacks of every kind. And we trust the Lord that you are putting into practice the things we taught you, and that you always will. May the Lord work in your hearts an ever deeper understanding of the love of God as well as the endurance that comes from Christ.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4319908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‘In the name of the Lord Jesus Christ and with His authority we command you, brothers, to refuse to have anything to do with those among you who are lazy and undisciplined and refuse to work the way we taught you.</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07040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you well know that you ought to imitate our example - you never saw us loafing - we didn’t eat anyone’s food without paying for it. On the contrary, we worked hard night and day, so that we would not be a burden to any of you.</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382619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It was not because we do not have a right to such support, but we wished to make ourselves an example for you to follow - show you first hand how you should work for your living. For even when we were with you, we gave you this rule: If a man will not work, he shall not eat.</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452968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Yet we hear that some of you are living in laziness, neglecting your duty, refusing to work and wasting your time in gossiping. That can not be tolerated! Such people we command and encourage through the Lord Jesus Christ that they settle down, go to work and provide for their own households.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6677494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‘And to the rest of you, dear brothers - don’t get tired of doing the right thing and of doing a honest day’s work! If anyone in the church does not obey our teaching as given in this letter, take note of that person and do not fellowship with him. Maybe then he’ll think twice and change his conduct. But don’t treat him as an enemy though, but warn him as a brother.</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0764272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Now may the Lord of peace himself always give you His peace in every circumstance. May the Lord also bless you everyday with his living presence. I, Paul, sign this greeting and salute you in my own handwriting.</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5689414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I do this in all my letters, so examine my signature as proof that the letter is genuine. May you receive the incredible grace of the Lord Jesus Christ deep in your spirit. AMEN.</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2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3:1-18. </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0675312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ALBEI THESSALONISENSE briewe: Twee aspekte van ons VERHOUDING met die Here: </a:t>
            </a:r>
            <a:r>
              <a:rPr lang="nl-NL" sz="3600" b="1" i="1" dirty="0">
                <a:solidFill>
                  <a:schemeClr val="dk1"/>
                </a:solidFill>
                <a:latin typeface="Century Gothic"/>
                <a:ea typeface="Century Gothic"/>
                <a:cs typeface="Century Gothic"/>
                <a:sym typeface="Century Gothic"/>
              </a:rPr>
              <a:t>WANDEL</a:t>
            </a:r>
            <a:r>
              <a:rPr lang="nl-NL" sz="3600" i="1" dirty="0">
                <a:solidFill>
                  <a:schemeClr val="dk1"/>
                </a:solidFill>
                <a:latin typeface="Century Gothic"/>
                <a:ea typeface="Century Gothic"/>
                <a:cs typeface="Century Gothic"/>
                <a:sym typeface="Century Gothic"/>
              </a:rPr>
              <a:t> &amp; </a:t>
            </a:r>
            <a:r>
              <a:rPr lang="nl-NL" sz="3600" b="1" i="1" dirty="0">
                <a:solidFill>
                  <a:schemeClr val="dk1"/>
                </a:solidFill>
                <a:latin typeface="Century Gothic"/>
                <a:ea typeface="Century Gothic"/>
                <a:cs typeface="Century Gothic"/>
                <a:sym typeface="Century Gothic"/>
              </a:rPr>
              <a:t>WAG</a:t>
            </a:r>
            <a:r>
              <a:rPr lang="nl-NL" sz="3600" i="1" dirty="0">
                <a:solidFill>
                  <a:schemeClr val="dk1"/>
                </a:solidFill>
                <a:latin typeface="Century Gothic"/>
                <a:ea typeface="Century Gothic"/>
                <a:cs typeface="Century Gothic"/>
                <a:sym typeface="Century Gothic"/>
              </a:rPr>
              <a: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4000" b="1" i="1" dirty="0">
              <a:solidFill>
                <a:schemeClr val="tx1"/>
              </a:solidFill>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2916885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655250" y="129208"/>
            <a:ext cx="8881499" cy="4023360"/>
          </a:xfrm>
          <a:prstGeom prst="rect">
            <a:avLst/>
          </a:prstGeom>
        </p:spPr>
        <p:txBody>
          <a:bodyPr>
            <a:noAutofit/>
          </a:bodyPr>
          <a:lstStyle/>
          <a:p>
            <a:pPr lvl="0">
              <a:lnSpc>
                <a:spcPct val="100000"/>
              </a:lnSpc>
              <a:spcBef>
                <a:spcPts val="0"/>
              </a:spcBef>
            </a:pPr>
            <a:b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br>
            <a:r>
              <a:rPr kumimoji="0" lang="en-GB" sz="66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rPr>
              <a:t>THESSALONIANS TRUTH III</a:t>
            </a:r>
          </a:p>
        </p:txBody>
      </p:sp>
    </p:spTree>
    <p:extLst>
      <p:ext uri="{BB962C8B-B14F-4D97-AF65-F5344CB8AC3E}">
        <p14:creationId xmlns:p14="http://schemas.microsoft.com/office/powerpoint/2010/main" val="95411982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as ons glo dat Jesus gesterwe en opgestaan het, dan sal God ook so die wat in Jesus ontslaap het, saam met Hom bring.’</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0288322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‘According to the Lord’s own word, we can tell you this with complete confidence – that those of us who are still living when the Lord returns shall in no way precede into His presence ahead of those who have already died.’</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403739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593302"/>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‘For the Lord Himself will come down from heaven with a loud command, with the shout of an archangel, and with the great trumpet call of God. Those who have died and departed from this life in Christ will rise first. After that, we who are still alive and remain on the earth will be swept up together with them in the clouds to meet the Lord in the air.’</a:t>
            </a:r>
            <a:endParaRPr lang="nl-NL" sz="32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sz="4000" b="1" i="1" dirty="0">
                <a:solidFill>
                  <a:schemeClr val="tx1"/>
                </a:solidFill>
                <a:latin typeface="Century Gothic" panose="020B0502020202020204" pitchFamily="34" charset="0"/>
                <a:cs typeface="Arial" pitchFamily="34" charset="0"/>
              </a:rPr>
              <a:t>1 </a:t>
            </a:r>
            <a:r>
              <a:rPr lang="en-US" sz="4000" b="1" i="1" dirty="0" err="1">
                <a:solidFill>
                  <a:schemeClr val="tx1"/>
                </a:solidFill>
                <a:latin typeface="Century Gothic" panose="020B0502020202020204" pitchFamily="34" charset="0"/>
                <a:cs typeface="Arial" pitchFamily="34" charset="0"/>
              </a:rPr>
              <a:t>Thes</a:t>
            </a:r>
            <a:r>
              <a:rPr lang="en-US" sz="4000" b="1" i="1" dirty="0">
                <a:solidFill>
                  <a:schemeClr val="tx1"/>
                </a:solidFill>
                <a:latin typeface="Century Gothic" panose="020B0502020202020204" pitchFamily="34" charset="0"/>
                <a:cs typeface="Arial" pitchFamily="34" charset="0"/>
              </a:rPr>
              <a:t> 4:13-5:11</a:t>
            </a: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44846472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2401</TotalTime>
  <Words>3469</Words>
  <Application>Microsoft Office PowerPoint</Application>
  <PresentationFormat>Widescreen</PresentationFormat>
  <Paragraphs>231</Paragraphs>
  <Slides>69</Slides>
  <Notes>69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69</vt:i4>
      </vt:variant>
    </vt:vector>
  </HeadingPairs>
  <TitlesOfParts>
    <vt:vector size="75" baseType="lpstr">
      <vt:lpstr>Arial</vt:lpstr>
      <vt:lpstr>Calibri</vt:lpstr>
      <vt:lpstr>Calibri Light</vt:lpstr>
      <vt:lpstr>Century Gothic</vt:lpstr>
      <vt:lpstr>Symbol</vt:lpstr>
      <vt:lpstr>Office Theme</vt:lpstr>
      <vt:lpstr> THESSALONIANS TRUTH III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THESSALONIANS TRUTH III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   GOING ALL THE WAY ON THE WAY I</dc:title>
  <dc:creator>Jamandus Lotz</dc:creator>
  <cp:lastModifiedBy>Jamandus Lotz</cp:lastModifiedBy>
  <cp:revision>153</cp:revision>
  <dcterms:created xsi:type="dcterms:W3CDTF">2020-05-26T13:44:35Z</dcterms:created>
  <dcterms:modified xsi:type="dcterms:W3CDTF">2022-08-04T15:35:03Z</dcterms:modified>
  <cp:contentStatus/>
</cp:coreProperties>
</file>