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0" r:id="rId1"/>
  </p:sldMasterIdLst>
  <p:sldIdLst>
    <p:sldId id="256" r:id="rId2"/>
    <p:sldId id="273" r:id="rId3"/>
    <p:sldId id="257" r:id="rId4"/>
    <p:sldId id="258" r:id="rId5"/>
    <p:sldId id="268" r:id="rId6"/>
    <p:sldId id="260" r:id="rId7"/>
    <p:sldId id="261" r:id="rId8"/>
    <p:sldId id="269" r:id="rId9"/>
    <p:sldId id="267" r:id="rId10"/>
    <p:sldId id="262" r:id="rId11"/>
    <p:sldId id="271" r:id="rId12"/>
    <p:sldId id="263" r:id="rId13"/>
    <p:sldId id="270" r:id="rId14"/>
    <p:sldId id="264" r:id="rId15"/>
    <p:sldId id="265" r:id="rId16"/>
    <p:sldId id="259" r:id="rId17"/>
    <p:sldId id="266"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13"/>
    <p:restoredTop sz="96281"/>
  </p:normalViewPr>
  <p:slideViewPr>
    <p:cSldViewPr snapToGrid="0">
      <p:cViewPr varScale="1">
        <p:scale>
          <a:sx n="92" d="100"/>
          <a:sy n="92" d="100"/>
        </p:scale>
        <p:origin x="208" y="9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GB"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825B9D57-A2E6-2146-B95F-E11736F4D9FA}" type="slidenum">
              <a:rPr lang="en-GB" smtClean="0"/>
              <a:t>‹#›</a:t>
            </a:fld>
            <a:endParaRPr lang="en-GB" dirty="0"/>
          </a:p>
        </p:txBody>
      </p:sp>
    </p:spTree>
    <p:extLst>
      <p:ext uri="{BB962C8B-B14F-4D97-AF65-F5344CB8AC3E}">
        <p14:creationId xmlns:p14="http://schemas.microsoft.com/office/powerpoint/2010/main" val="316794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238846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100789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GB"/>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3175018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1343893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5781763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724128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001753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40128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438530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151782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1851171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3521783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182913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678294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220504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dirty="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EC52C96F-8170-0A48-A3A8-C59E228911F1}" type="datetimeFigureOut">
              <a:rPr lang="en-GB" smtClean="0"/>
              <a:t>28/10/2022</a:t>
            </a:fld>
            <a:endParaRPr lang="en-GB"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825B9D57-A2E6-2146-B95F-E11736F4D9FA}" type="slidenum">
              <a:rPr lang="en-GB" smtClean="0"/>
              <a:t>‹#›</a:t>
            </a:fld>
            <a:endParaRPr lang="en-GB" dirty="0"/>
          </a:p>
        </p:txBody>
      </p:sp>
    </p:spTree>
    <p:extLst>
      <p:ext uri="{BB962C8B-B14F-4D97-AF65-F5344CB8AC3E}">
        <p14:creationId xmlns:p14="http://schemas.microsoft.com/office/powerpoint/2010/main" val="1365774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EC52C96F-8170-0A48-A3A8-C59E228911F1}" type="datetimeFigureOut">
              <a:rPr lang="en-GB" smtClean="0"/>
              <a:t>28/10/2022</a:t>
            </a:fld>
            <a:endParaRPr lang="en-GB"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GB"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825B9D57-A2E6-2146-B95F-E11736F4D9FA}" type="slidenum">
              <a:rPr lang="en-GB" smtClean="0"/>
              <a:t>‹#›</a:t>
            </a:fld>
            <a:endParaRPr lang="en-GB" dirty="0"/>
          </a:p>
        </p:txBody>
      </p:sp>
    </p:spTree>
    <p:extLst>
      <p:ext uri="{BB962C8B-B14F-4D97-AF65-F5344CB8AC3E}">
        <p14:creationId xmlns:p14="http://schemas.microsoft.com/office/powerpoint/2010/main" val="2816424009"/>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blegateway.com/passage/?search=Psalm+84%3A5-6&amp;version=NKJV#fen-NKJV-15266b" TargetMode="External"/><Relationship Id="rId2" Type="http://schemas.openxmlformats.org/officeDocument/2006/relationships/hyperlink" Target="https://www.biblegateway.com/passage/?search=Psalm+84%3A5-6&amp;version=NKJV#fen-NKJV-15266a"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Psalm+84%3A5-7&amp;version=NKJV#fen-NKJV-15267c"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iblegateway.com/passage/?search=Acts%201%3A18&amp;version=AMP#fen-AMP-26942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Psalm%2023%3A4&amp;version=AMP#fen-AMP-14240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iblegateway.com/passage/?search=Joshua%207%3A25-26&amp;version=NKJV#fen-NKJV-6003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2+Timothy+1%3A5-7&amp;version=NKJV#fen-NKJV-29815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2B2A4-C398-2A11-D270-90013FB59031}"/>
              </a:ext>
            </a:extLst>
          </p:cNvPr>
          <p:cNvSpPr>
            <a:spLocks noGrp="1"/>
          </p:cNvSpPr>
          <p:nvPr>
            <p:ph type="ctrTitle"/>
          </p:nvPr>
        </p:nvSpPr>
        <p:spPr/>
        <p:txBody>
          <a:bodyPr/>
          <a:lstStyle/>
          <a:p>
            <a:br>
              <a:rPr lang="en-ZA" sz="18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Subtitle 2">
            <a:extLst>
              <a:ext uri="{FF2B5EF4-FFF2-40B4-BE49-F238E27FC236}">
                <a16:creationId xmlns:a16="http://schemas.microsoft.com/office/drawing/2014/main" id="{A8E6E17C-EDD2-7C1E-1ACA-D4C72385FB01}"/>
              </a:ext>
            </a:extLst>
          </p:cNvPr>
          <p:cNvSpPr>
            <a:spLocks noGrp="1"/>
          </p:cNvSpPr>
          <p:nvPr>
            <p:ph type="subTitle" idx="1"/>
          </p:nvPr>
        </p:nvSpPr>
        <p:spPr>
          <a:xfrm>
            <a:off x="1154955" y="4777380"/>
            <a:ext cx="9882090" cy="880470"/>
          </a:xfrm>
        </p:spPr>
        <p:txBody>
          <a:bodyPr>
            <a:normAutofit/>
          </a:bodyPr>
          <a:lstStyle/>
          <a:p>
            <a:pPr algn="ctr"/>
            <a:endParaRPr lang="en-GB" sz="4000" dirty="0"/>
          </a:p>
        </p:txBody>
      </p:sp>
      <p:sp>
        <p:nvSpPr>
          <p:cNvPr id="7" name="TextBox 6">
            <a:extLst>
              <a:ext uri="{FF2B5EF4-FFF2-40B4-BE49-F238E27FC236}">
                <a16:creationId xmlns:a16="http://schemas.microsoft.com/office/drawing/2014/main" id="{0391229C-1675-41A3-89C0-1CB6BDEEBBB5}"/>
              </a:ext>
            </a:extLst>
          </p:cNvPr>
          <p:cNvSpPr txBox="1"/>
          <p:nvPr/>
        </p:nvSpPr>
        <p:spPr>
          <a:xfrm>
            <a:off x="1154955" y="944047"/>
            <a:ext cx="9882090" cy="1754326"/>
          </a:xfrm>
          <a:prstGeom prst="rect">
            <a:avLst/>
          </a:prstGeom>
          <a:noFill/>
        </p:spPr>
        <p:txBody>
          <a:bodyPr wrap="square">
            <a:spAutoFit/>
          </a:bodyPr>
          <a:lstStyle/>
          <a:p>
            <a:pPr algn="ctr"/>
            <a:r>
              <a:rPr lang="en-ZA" sz="5400" kern="1400" spc="-50" dirty="0">
                <a:solidFill>
                  <a:schemeClr val="bg1"/>
                </a:solidFill>
                <a:effectLst/>
                <a:latin typeface="+mj-lt"/>
                <a:ea typeface="Times New Roman" panose="02020603050405020304" pitchFamily="18" charset="0"/>
                <a:cs typeface="Times New Roman" panose="02020603050405020304" pitchFamily="18" charset="0"/>
              </a:rPr>
              <a:t>ASPECTS THAT COULD DESTROY YOUR DESTINY­­</a:t>
            </a:r>
          </a:p>
        </p:txBody>
      </p:sp>
    </p:spTree>
    <p:extLst>
      <p:ext uri="{BB962C8B-B14F-4D97-AF65-F5344CB8AC3E}">
        <p14:creationId xmlns:p14="http://schemas.microsoft.com/office/powerpoint/2010/main" val="678022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pPr algn="ctr"/>
            <a:r>
              <a:rPr lang="en-ZA" sz="4000" dirty="0">
                <a:effectLst/>
                <a:ea typeface="Times New Roman" panose="02020603050405020304" pitchFamily="18" charset="0"/>
                <a:cs typeface="Times New Roman" panose="02020603050405020304" pitchFamily="18" charset="0"/>
              </a:rPr>
              <a:t>HURT</a:t>
            </a:r>
            <a:r>
              <a:rPr lang="en-ZA" sz="4000" dirty="0">
                <a:effectLst/>
              </a:rPr>
              <a:t> </a:t>
            </a:r>
            <a:endParaRPr lang="en-GB" sz="4000"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74880"/>
            <a:ext cx="11144250" cy="3416300"/>
          </a:xfrm>
        </p:spPr>
        <p:txBody>
          <a:bodyPr>
            <a:noAutofit/>
          </a:bodyPr>
          <a:lstStyle/>
          <a:p>
            <a:r>
              <a:rPr lang="en-ZA" sz="2400" b="1" dirty="0">
                <a:latin typeface="Georgia" panose="02040502050405020303" pitchFamily="18" charset="0"/>
              </a:rPr>
              <a:t>Psalm 84:5-6 New King James Version</a:t>
            </a:r>
          </a:p>
          <a:p>
            <a:r>
              <a:rPr lang="en-ZA" sz="2400" b="1" i="1" baseline="30000" dirty="0">
                <a:latin typeface="Georgia" panose="02040502050405020303" pitchFamily="18" charset="0"/>
              </a:rPr>
              <a:t>V5 </a:t>
            </a:r>
            <a:r>
              <a:rPr lang="en-ZA" sz="2400" i="1" dirty="0">
                <a:latin typeface="Georgia" panose="02040502050405020303" pitchFamily="18" charset="0"/>
              </a:rPr>
              <a:t>Blessed is the man whose strength is in You, Whose heart is set on pilgrimage.</a:t>
            </a:r>
            <a:br>
              <a:rPr lang="en-ZA" sz="2400" i="1" dirty="0">
                <a:latin typeface="Georgia" panose="02040502050405020303" pitchFamily="18" charset="0"/>
              </a:rPr>
            </a:br>
            <a:r>
              <a:rPr lang="en-ZA" sz="2400" b="1" i="1" baseline="30000" dirty="0">
                <a:latin typeface="Georgia" panose="02040502050405020303" pitchFamily="18" charset="0"/>
              </a:rPr>
              <a:t>V6 </a:t>
            </a:r>
            <a:r>
              <a:rPr lang="en-ZA" sz="2400" i="1" dirty="0">
                <a:latin typeface="Georgia" panose="02040502050405020303" pitchFamily="18" charset="0"/>
              </a:rPr>
              <a:t>As they pass through the Valley of [</a:t>
            </a:r>
            <a:r>
              <a:rPr lang="en-ZA" sz="2400" i="1" u="sng" dirty="0">
                <a:latin typeface="Georgia" panose="02040502050405020303" pitchFamily="18" charset="0"/>
                <a:hlinkClick r:id="rId2" tooltip="See footnote a"/>
              </a:rPr>
              <a:t>a</a:t>
            </a:r>
            <a:r>
              <a:rPr lang="en-ZA" sz="2400" i="1" dirty="0">
                <a:latin typeface="Georgia" panose="02040502050405020303" pitchFamily="18" charset="0"/>
              </a:rPr>
              <a:t>]Baca, They make it a spring;</a:t>
            </a:r>
            <a:br>
              <a:rPr lang="en-ZA" sz="2400" i="1" dirty="0">
                <a:latin typeface="Georgia" panose="02040502050405020303" pitchFamily="18" charset="0"/>
              </a:rPr>
            </a:br>
            <a:r>
              <a:rPr lang="en-ZA" sz="2400" i="1" dirty="0">
                <a:latin typeface="Georgia" panose="02040502050405020303" pitchFamily="18" charset="0"/>
              </a:rPr>
              <a:t>The rain also covers it with [</a:t>
            </a:r>
            <a:r>
              <a:rPr lang="en-ZA" sz="2400" i="1" u="sng" dirty="0">
                <a:latin typeface="Georgia" panose="02040502050405020303" pitchFamily="18" charset="0"/>
                <a:hlinkClick r:id="rId3" tooltip="See footnote b"/>
              </a:rPr>
              <a:t>b</a:t>
            </a:r>
            <a:r>
              <a:rPr lang="en-ZA" sz="2400" i="1" dirty="0">
                <a:latin typeface="Georgia" panose="02040502050405020303" pitchFamily="18" charset="0"/>
              </a:rPr>
              <a:t>]pools.</a:t>
            </a:r>
            <a:endParaRPr lang="en-ZA" sz="2400" dirty="0">
              <a:latin typeface="Georgia" panose="02040502050405020303" pitchFamily="18" charset="0"/>
            </a:endParaRPr>
          </a:p>
          <a:p>
            <a:r>
              <a:rPr lang="en-ZA" sz="2400" b="1" i="1" baseline="30000" dirty="0">
                <a:latin typeface="Georgia" panose="02040502050405020303" pitchFamily="18" charset="0"/>
              </a:rPr>
              <a:t>V7 </a:t>
            </a:r>
            <a:r>
              <a:rPr lang="en-ZA" sz="2400" i="1" dirty="0">
                <a:latin typeface="Georgia" panose="02040502050405020303" pitchFamily="18" charset="0"/>
              </a:rPr>
              <a:t>They go from strength to strength; </a:t>
            </a:r>
            <a:r>
              <a:rPr lang="en-ZA" sz="2400" i="1" baseline="30000" dirty="0">
                <a:latin typeface="Georgia" panose="02040502050405020303" pitchFamily="18" charset="0"/>
              </a:rPr>
              <a:t>[</a:t>
            </a:r>
            <a:r>
              <a:rPr lang="en-ZA" sz="2400" i="1" u="sng" baseline="30000" dirty="0">
                <a:latin typeface="Georgia" panose="02040502050405020303" pitchFamily="18" charset="0"/>
                <a:hlinkClick r:id="rId4" tooltip="See footnote c"/>
              </a:rPr>
              <a:t>c</a:t>
            </a:r>
            <a:r>
              <a:rPr lang="en-ZA" sz="2400" i="1" baseline="30000" dirty="0">
                <a:latin typeface="Georgia" panose="02040502050405020303" pitchFamily="18" charset="0"/>
              </a:rPr>
              <a:t>]</a:t>
            </a:r>
            <a:r>
              <a:rPr lang="en-ZA" sz="2400" i="1" dirty="0">
                <a:latin typeface="Georgia" panose="02040502050405020303" pitchFamily="18" charset="0"/>
              </a:rPr>
              <a:t>Each one appears before God in Zion.</a:t>
            </a:r>
            <a:r>
              <a:rPr lang="en-ZA" sz="2400" dirty="0">
                <a:latin typeface="Georgia" panose="02040502050405020303" pitchFamily="18" charset="0"/>
              </a:rPr>
              <a:t> </a:t>
            </a:r>
            <a:endParaRPr lang="en-GB" sz="24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9653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8B078-4C4D-5578-7126-5230BAA40DCF}"/>
              </a:ext>
            </a:extLst>
          </p:cNvPr>
          <p:cNvSpPr>
            <a:spLocks noGrp="1"/>
          </p:cNvSpPr>
          <p:nvPr>
            <p:ph type="title"/>
          </p:nvPr>
        </p:nvSpPr>
        <p:spPr>
          <a:xfrm>
            <a:off x="1154953" y="984178"/>
            <a:ext cx="8761413" cy="706964"/>
          </a:xfrm>
        </p:spPr>
        <p:txBody>
          <a:bodyPr/>
          <a:lstStyle/>
          <a:p>
            <a:pPr algn="ctr"/>
            <a:r>
              <a:rPr lang="en-ZA" sz="4000" dirty="0">
                <a:effectLst/>
                <a:ea typeface="Times New Roman" panose="02020603050405020304" pitchFamily="18" charset="0"/>
                <a:cs typeface="Times New Roman" panose="02020603050405020304" pitchFamily="18" charset="0"/>
              </a:rPr>
              <a:t>DRYNESS</a:t>
            </a:r>
            <a:r>
              <a:rPr lang="en-ZA" sz="4000" dirty="0">
                <a:effectLst/>
              </a:rPr>
              <a:t> </a:t>
            </a:r>
            <a:endParaRPr lang="en-GB" sz="4000" dirty="0"/>
          </a:p>
        </p:txBody>
      </p:sp>
      <p:sp>
        <p:nvSpPr>
          <p:cNvPr id="3" name="Content Placeholder 2">
            <a:extLst>
              <a:ext uri="{FF2B5EF4-FFF2-40B4-BE49-F238E27FC236}">
                <a16:creationId xmlns:a16="http://schemas.microsoft.com/office/drawing/2014/main" id="{D6F57BAE-1F31-716F-D4FE-A04C1804B0C5}"/>
              </a:ext>
            </a:extLst>
          </p:cNvPr>
          <p:cNvSpPr>
            <a:spLocks noGrp="1"/>
          </p:cNvSpPr>
          <p:nvPr>
            <p:ph idx="1"/>
          </p:nvPr>
        </p:nvSpPr>
        <p:spPr>
          <a:xfrm>
            <a:off x="557048" y="2603500"/>
            <a:ext cx="11035862" cy="3416300"/>
          </a:xfrm>
        </p:spPr>
        <p:txBody>
          <a:bodyPr>
            <a:noAutofit/>
          </a:bodyPr>
          <a:lstStyle/>
          <a:p>
            <a:r>
              <a:rPr lang="en-ZA" sz="2400" b="1" dirty="0">
                <a:solidFill>
                  <a:schemeClr val="tx1"/>
                </a:solidFill>
                <a:latin typeface="Georgia" panose="02040502050405020303" pitchFamily="18" charset="0"/>
              </a:rPr>
              <a:t>Ezekiel 37:1-6 New King James Version - The Dry Bones Live</a:t>
            </a:r>
          </a:p>
          <a:p>
            <a:r>
              <a:rPr lang="en-ZA" sz="2400" b="1" i="1" baseline="30000" dirty="0">
                <a:solidFill>
                  <a:schemeClr val="tx1"/>
                </a:solidFill>
                <a:latin typeface="Georgia" panose="02040502050405020303" pitchFamily="18" charset="0"/>
              </a:rPr>
              <a:t>V 1 </a:t>
            </a:r>
            <a:r>
              <a:rPr lang="en-ZA" sz="2400" b="1" i="1" dirty="0">
                <a:solidFill>
                  <a:schemeClr val="tx1"/>
                </a:solidFill>
                <a:latin typeface="Georgia" panose="02040502050405020303" pitchFamily="18" charset="0"/>
              </a:rPr>
              <a:t> </a:t>
            </a:r>
            <a:r>
              <a:rPr lang="en-ZA" sz="2400" i="1" dirty="0">
                <a:solidFill>
                  <a:schemeClr val="tx1"/>
                </a:solidFill>
                <a:latin typeface="Georgia" panose="02040502050405020303" pitchFamily="18" charset="0"/>
              </a:rPr>
              <a:t>The hand of the Lord came upon me and brought me out in the Spirit of the Lord, and set me down in the midst of the valley; and it was full of bones.  </a:t>
            </a:r>
          </a:p>
          <a:p>
            <a:r>
              <a:rPr lang="en-ZA" sz="2400" b="1" i="1" baseline="30000" dirty="0">
                <a:solidFill>
                  <a:schemeClr val="tx1"/>
                </a:solidFill>
                <a:latin typeface="Georgia" panose="02040502050405020303" pitchFamily="18" charset="0"/>
              </a:rPr>
              <a:t>V 2 </a:t>
            </a:r>
            <a:r>
              <a:rPr lang="en-ZA" sz="2400" i="1" dirty="0">
                <a:solidFill>
                  <a:schemeClr val="tx1"/>
                </a:solidFill>
                <a:latin typeface="Georgia" panose="02040502050405020303" pitchFamily="18" charset="0"/>
              </a:rPr>
              <a:t>Then He caused me to pass by them all around, and behold, there were very many in the open valley; and indeed they were very dry.  </a:t>
            </a:r>
          </a:p>
          <a:p>
            <a:r>
              <a:rPr lang="en-ZA" sz="2400" b="1" i="1" baseline="30000" dirty="0">
                <a:solidFill>
                  <a:schemeClr val="tx1"/>
                </a:solidFill>
                <a:latin typeface="Georgia" panose="02040502050405020303" pitchFamily="18" charset="0"/>
              </a:rPr>
              <a:t>V3 </a:t>
            </a:r>
            <a:r>
              <a:rPr lang="en-ZA" sz="2400" i="1" dirty="0">
                <a:solidFill>
                  <a:schemeClr val="tx1"/>
                </a:solidFill>
                <a:latin typeface="Georgia" panose="02040502050405020303" pitchFamily="18" charset="0"/>
              </a:rPr>
              <a:t>And He said to me, “Son of man, can these bones live?” So I answered, “O Lord God, You know.” </a:t>
            </a:r>
          </a:p>
          <a:p>
            <a:endParaRPr lang="en-GB" sz="2400" dirty="0"/>
          </a:p>
        </p:txBody>
      </p:sp>
    </p:spTree>
    <p:extLst>
      <p:ext uri="{BB962C8B-B14F-4D97-AF65-F5344CB8AC3E}">
        <p14:creationId xmlns:p14="http://schemas.microsoft.com/office/powerpoint/2010/main" val="433654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23875" y="2291254"/>
            <a:ext cx="11144250" cy="4295281"/>
          </a:xfrm>
        </p:spPr>
        <p:txBody>
          <a:bodyPr>
            <a:noAutofit/>
          </a:bodyPr>
          <a:lstStyle/>
          <a:p>
            <a:r>
              <a:rPr lang="en-ZA" sz="2400" b="1" dirty="0">
                <a:solidFill>
                  <a:schemeClr val="tx1"/>
                </a:solidFill>
                <a:latin typeface="Georgia" panose="02040502050405020303" pitchFamily="18" charset="0"/>
              </a:rPr>
              <a:t>Ezekiel 37:1-6 New King James Version - The Dry Bones Live</a:t>
            </a:r>
            <a:endParaRPr lang="en-ZA" sz="1200" b="1" dirty="0">
              <a:solidFill>
                <a:schemeClr val="tx1"/>
              </a:solidFill>
              <a:latin typeface="Georgia" panose="02040502050405020303" pitchFamily="18" charset="0"/>
            </a:endParaRPr>
          </a:p>
          <a:p>
            <a:r>
              <a:rPr lang="en-ZA" sz="2400" b="1" i="1" baseline="30000" dirty="0">
                <a:solidFill>
                  <a:schemeClr val="tx1"/>
                </a:solidFill>
                <a:latin typeface="Georgia" panose="02040502050405020303" pitchFamily="18" charset="0"/>
              </a:rPr>
              <a:t>V4 </a:t>
            </a:r>
            <a:r>
              <a:rPr lang="en-ZA" sz="2400" i="1" dirty="0">
                <a:solidFill>
                  <a:schemeClr val="tx1"/>
                </a:solidFill>
                <a:latin typeface="Georgia" panose="02040502050405020303" pitchFamily="18" charset="0"/>
              </a:rPr>
              <a:t>Again He said to me, “Prophesy to these bones, and say to them, ‘O dry bones, hear the word of the Lord!</a:t>
            </a:r>
            <a:r>
              <a:rPr lang="en-ZA" sz="2400" b="1" i="1" baseline="30000" dirty="0">
                <a:solidFill>
                  <a:schemeClr val="tx1"/>
                </a:solidFill>
                <a:latin typeface="Georgia" panose="02040502050405020303" pitchFamily="18" charset="0"/>
              </a:rPr>
              <a:t> </a:t>
            </a:r>
          </a:p>
          <a:p>
            <a:r>
              <a:rPr lang="en-ZA" sz="2400" b="1" i="1" baseline="30000" dirty="0">
                <a:solidFill>
                  <a:schemeClr val="tx1"/>
                </a:solidFill>
                <a:latin typeface="Georgia" panose="02040502050405020303" pitchFamily="18" charset="0"/>
              </a:rPr>
              <a:t>V5 </a:t>
            </a:r>
            <a:r>
              <a:rPr lang="en-ZA" sz="2400" i="1" dirty="0">
                <a:solidFill>
                  <a:schemeClr val="tx1"/>
                </a:solidFill>
                <a:latin typeface="Georgia" panose="02040502050405020303" pitchFamily="18" charset="0"/>
              </a:rPr>
              <a:t>Thus says the Lord God to these bones: “Surely I will cause breath to enter into you, and you shall live.  </a:t>
            </a:r>
          </a:p>
          <a:p>
            <a:r>
              <a:rPr lang="en-ZA" sz="2400" b="1" i="1" baseline="30000" dirty="0">
                <a:solidFill>
                  <a:schemeClr val="tx1"/>
                </a:solidFill>
                <a:latin typeface="Georgia" panose="02040502050405020303" pitchFamily="18" charset="0"/>
              </a:rPr>
              <a:t>V 6 </a:t>
            </a:r>
            <a:r>
              <a:rPr lang="en-ZA" sz="2400" i="1" dirty="0">
                <a:solidFill>
                  <a:schemeClr val="tx1"/>
                </a:solidFill>
                <a:latin typeface="Georgia" panose="02040502050405020303" pitchFamily="18" charset="0"/>
              </a:rPr>
              <a:t>I will put sinews on you and bring flesh upon you, cover you with skin and put breath in you; and you shall live. Then you shall know that I am the Lord.” ’ ” </a:t>
            </a:r>
          </a:p>
        </p:txBody>
      </p:sp>
    </p:spTree>
    <p:extLst>
      <p:ext uri="{BB962C8B-B14F-4D97-AF65-F5344CB8AC3E}">
        <p14:creationId xmlns:p14="http://schemas.microsoft.com/office/powerpoint/2010/main" val="61825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2F27F-763C-88F9-EDF1-98E663093452}"/>
              </a:ext>
            </a:extLst>
          </p:cNvPr>
          <p:cNvSpPr>
            <a:spLocks noGrp="1"/>
          </p:cNvSpPr>
          <p:nvPr>
            <p:ph type="title"/>
          </p:nvPr>
        </p:nvSpPr>
        <p:spPr/>
        <p:txBody>
          <a:bodyPr/>
          <a:lstStyle/>
          <a:p>
            <a:pPr algn="ctr"/>
            <a:r>
              <a:rPr lang="en-ZA" sz="4400" dirty="0">
                <a:effectLst/>
                <a:ea typeface="Times New Roman" panose="02020603050405020304" pitchFamily="18" charset="0"/>
                <a:cs typeface="Times New Roman" panose="02020603050405020304" pitchFamily="18" charset="0"/>
              </a:rPr>
              <a:t>GUILT</a:t>
            </a:r>
            <a:endParaRPr lang="en-GB" sz="4400" dirty="0"/>
          </a:p>
        </p:txBody>
      </p:sp>
      <p:sp>
        <p:nvSpPr>
          <p:cNvPr id="3" name="Content Placeholder 2">
            <a:extLst>
              <a:ext uri="{FF2B5EF4-FFF2-40B4-BE49-F238E27FC236}">
                <a16:creationId xmlns:a16="http://schemas.microsoft.com/office/drawing/2014/main" id="{8B7E7E1B-86D1-6FFC-3E3A-9373D260BFD2}"/>
              </a:ext>
            </a:extLst>
          </p:cNvPr>
          <p:cNvSpPr>
            <a:spLocks noGrp="1"/>
          </p:cNvSpPr>
          <p:nvPr>
            <p:ph idx="1"/>
          </p:nvPr>
        </p:nvSpPr>
        <p:spPr>
          <a:xfrm>
            <a:off x="493986" y="2603500"/>
            <a:ext cx="11172497" cy="3416300"/>
          </a:xfrm>
        </p:spPr>
        <p:txBody>
          <a:bodyPr/>
          <a:lstStyle/>
          <a:p>
            <a:pPr algn="l"/>
            <a:r>
              <a:rPr lang="en-ZA" sz="2400" b="1" i="0" u="none" strike="noStrike" dirty="0">
                <a:solidFill>
                  <a:srgbClr val="000000"/>
                </a:solidFill>
                <a:effectLst/>
                <a:latin typeface="Georgia" panose="02040502050405020303" pitchFamily="18" charset="0"/>
              </a:rPr>
              <a:t>Acts 1:18 Amplified Bible</a:t>
            </a:r>
          </a:p>
          <a:p>
            <a:pPr algn="l"/>
            <a:r>
              <a:rPr lang="en-ZA" sz="2400" b="1" i="1" baseline="30000" dirty="0">
                <a:solidFill>
                  <a:srgbClr val="000000"/>
                </a:solidFill>
                <a:latin typeface="Georgia" panose="02040502050405020303" pitchFamily="18" charset="0"/>
              </a:rPr>
              <a:t>V</a:t>
            </a:r>
            <a:r>
              <a:rPr lang="en-ZA" sz="2400" b="1" i="1" u="none" strike="noStrike" baseline="30000" dirty="0">
                <a:solidFill>
                  <a:srgbClr val="000000"/>
                </a:solidFill>
                <a:effectLst/>
                <a:latin typeface="Georgia" panose="02040502050405020303" pitchFamily="18" charset="0"/>
              </a:rPr>
              <a:t>18 </a:t>
            </a:r>
            <a:r>
              <a:rPr lang="en-ZA" sz="2400" b="1" i="1" u="none" strike="noStrike" dirty="0">
                <a:solidFill>
                  <a:srgbClr val="000000"/>
                </a:solidFill>
                <a:effectLst/>
                <a:latin typeface="Georgia" panose="02040502050405020303" pitchFamily="18" charset="0"/>
              </a:rPr>
              <a:t>(</a:t>
            </a:r>
            <a:r>
              <a:rPr lang="en-ZA" sz="2400" b="0" i="1" u="none" strike="noStrike" dirty="0">
                <a:solidFill>
                  <a:srgbClr val="000000"/>
                </a:solidFill>
                <a:effectLst/>
                <a:latin typeface="Georgia" panose="02040502050405020303" pitchFamily="18" charset="0"/>
              </a:rPr>
              <a:t>Now Judas Iscariot </a:t>
            </a:r>
            <a:r>
              <a:rPr lang="en-ZA" sz="2400" b="0" i="1" u="none" strike="noStrike" baseline="30000" dirty="0">
                <a:solidFill>
                  <a:srgbClr val="000000"/>
                </a:solidFill>
                <a:effectLst/>
                <a:latin typeface="Georgia" panose="02040502050405020303" pitchFamily="18" charset="0"/>
              </a:rPr>
              <a:t>[</a:t>
            </a:r>
            <a:r>
              <a:rPr lang="en-ZA" sz="2400" b="0" i="1" u="none" strike="noStrike" baseline="30000" dirty="0">
                <a:solidFill>
                  <a:srgbClr val="517E90"/>
                </a:solidFill>
                <a:effectLst/>
                <a:latin typeface="Georgia" panose="02040502050405020303" pitchFamily="18" charset="0"/>
                <a:hlinkClick r:id="rId2" tooltip="See footnote a"/>
              </a:rPr>
              <a:t>a</a:t>
            </a:r>
            <a:r>
              <a:rPr lang="en-ZA" sz="2400" b="0" i="1" u="none" strike="noStrike" baseline="30000" dirty="0">
                <a:solidFill>
                  <a:srgbClr val="000000"/>
                </a:solidFill>
                <a:effectLst/>
                <a:latin typeface="Georgia" panose="02040502050405020303" pitchFamily="18" charset="0"/>
              </a:rPr>
              <a:t>]</a:t>
            </a:r>
            <a:r>
              <a:rPr lang="en-ZA" sz="2400" b="0" i="1" u="none" strike="noStrike" dirty="0">
                <a:solidFill>
                  <a:srgbClr val="000000"/>
                </a:solidFill>
                <a:effectLst/>
                <a:latin typeface="Georgia" panose="02040502050405020303" pitchFamily="18" charset="0"/>
              </a:rPr>
              <a:t>acquired a piece of land [indirectly] with the [money paid him as a] reward for his treachery, and falling headlong, his body burst open in the middle and all his intestines poured out.</a:t>
            </a:r>
          </a:p>
          <a:p>
            <a:endParaRPr lang="en-GB" b="1" dirty="0"/>
          </a:p>
        </p:txBody>
      </p:sp>
    </p:spTree>
    <p:extLst>
      <p:ext uri="{BB962C8B-B14F-4D97-AF65-F5344CB8AC3E}">
        <p14:creationId xmlns:p14="http://schemas.microsoft.com/office/powerpoint/2010/main" val="292762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pPr algn="ctr"/>
            <a:r>
              <a:rPr lang="en-ZA" sz="4000" dirty="0">
                <a:effectLst/>
                <a:ea typeface="Times New Roman" panose="02020603050405020304" pitchFamily="18" charset="0"/>
                <a:cs typeface="Times New Roman" panose="02020603050405020304" pitchFamily="18" charset="0"/>
              </a:rPr>
              <a:t>DECISION</a:t>
            </a:r>
            <a:r>
              <a:rPr lang="en-ZA" sz="4000" dirty="0">
                <a:effectLst/>
              </a:rPr>
              <a:t> </a:t>
            </a:r>
            <a:endParaRPr lang="en-GB" sz="4000"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60602"/>
            <a:ext cx="11144250" cy="3416300"/>
          </a:xfrm>
        </p:spPr>
        <p:txBody>
          <a:bodyPr>
            <a:noAutofit/>
          </a:bodyPr>
          <a:lstStyle/>
          <a:p>
            <a:r>
              <a:rPr lang="en-GB" sz="2400" b="1" dirty="0">
                <a:solidFill>
                  <a:schemeClr val="tx1"/>
                </a:solidFill>
                <a:latin typeface="Georgia" panose="02040502050405020303" pitchFamily="18" charset="0"/>
              </a:rPr>
              <a:t>Joel 3:12-14 New King James Version</a:t>
            </a:r>
          </a:p>
          <a:p>
            <a:r>
              <a:rPr lang="en-GB" sz="2400" i="1" dirty="0">
                <a:solidFill>
                  <a:schemeClr val="tx1"/>
                </a:solidFill>
                <a:latin typeface="Georgia" panose="02040502050405020303" pitchFamily="18" charset="0"/>
              </a:rPr>
              <a:t>V12 “Let the nations be wakened, and come up to the Valley of Jehoshaphat; For there I will sit to judge all the surrounding nations. </a:t>
            </a:r>
          </a:p>
          <a:p>
            <a:r>
              <a:rPr lang="en-GB" sz="2400" i="1" dirty="0">
                <a:solidFill>
                  <a:schemeClr val="tx1"/>
                </a:solidFill>
                <a:latin typeface="Georgia" panose="02040502050405020303" pitchFamily="18" charset="0"/>
              </a:rPr>
              <a:t>V13 Put in the sickle, for the harvest is ripe. Come, go down; For the winepress is full, The vats overflow— For their wickedness is great.”</a:t>
            </a:r>
          </a:p>
          <a:p>
            <a:r>
              <a:rPr lang="en-GB" sz="2400" i="1" dirty="0">
                <a:solidFill>
                  <a:schemeClr val="tx1"/>
                </a:solidFill>
                <a:latin typeface="Georgia" panose="02040502050405020303" pitchFamily="18" charset="0"/>
              </a:rPr>
              <a:t>V14 Multitudes, multitudes in the valley of decision! </a:t>
            </a:r>
            <a:r>
              <a:rPr lang="en-ZA" sz="2400" i="1" dirty="0">
                <a:solidFill>
                  <a:schemeClr val="tx1"/>
                </a:solidFill>
                <a:latin typeface="Georgia" panose="02040502050405020303" pitchFamily="18" charset="0"/>
              </a:rPr>
              <a:t>For the day of the Lord is near in the valley of decision. </a:t>
            </a:r>
            <a:endParaRPr lang="en-ZA" sz="2400" dirty="0">
              <a:solidFill>
                <a:schemeClr val="tx1"/>
              </a:solidFill>
              <a:latin typeface="Georgia" panose="02040502050405020303" pitchFamily="18" charset="0"/>
            </a:endParaRPr>
          </a:p>
          <a:p>
            <a:endParaRPr lang="en-GB" sz="2400" i="1" dirty="0">
              <a:solidFill>
                <a:schemeClr val="tx1"/>
              </a:solidFill>
              <a:latin typeface="Georgia" panose="02040502050405020303" pitchFamily="18" charset="0"/>
            </a:endParaRPr>
          </a:p>
        </p:txBody>
      </p:sp>
    </p:spTree>
    <p:extLst>
      <p:ext uri="{BB962C8B-B14F-4D97-AF65-F5344CB8AC3E}">
        <p14:creationId xmlns:p14="http://schemas.microsoft.com/office/powerpoint/2010/main" val="2038595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74876"/>
            <a:ext cx="11144250" cy="3416300"/>
          </a:xfrm>
        </p:spPr>
        <p:txBody>
          <a:bodyPr>
            <a:noAutofit/>
          </a:bodyPr>
          <a:lstStyle/>
          <a:p>
            <a:r>
              <a:rPr lang="en-ZA" sz="2400" b="1" i="1" dirty="0">
                <a:solidFill>
                  <a:schemeClr val="tx1"/>
                </a:solidFill>
                <a:latin typeface="Georgia" panose="02040502050405020303" pitchFamily="18" charset="0"/>
              </a:rPr>
              <a:t>1 Kings 18:20-21 New King James Version</a:t>
            </a:r>
            <a:endParaRPr lang="en-ZA" sz="2400" dirty="0">
              <a:solidFill>
                <a:schemeClr val="tx1"/>
              </a:solidFill>
              <a:latin typeface="Georgia" panose="02040502050405020303" pitchFamily="18" charset="0"/>
            </a:endParaRPr>
          </a:p>
          <a:p>
            <a:r>
              <a:rPr lang="en-ZA" sz="2400" i="1" dirty="0">
                <a:solidFill>
                  <a:schemeClr val="tx1"/>
                </a:solidFill>
                <a:latin typeface="Georgia" panose="02040502050405020303" pitchFamily="18" charset="0"/>
              </a:rPr>
              <a:t>Elijah’s Mount Carmel Victory</a:t>
            </a:r>
            <a:endParaRPr lang="en-ZA" sz="2400" dirty="0">
              <a:solidFill>
                <a:schemeClr val="tx1"/>
              </a:solidFill>
              <a:latin typeface="Georgia" panose="02040502050405020303" pitchFamily="18" charset="0"/>
            </a:endParaRPr>
          </a:p>
          <a:p>
            <a:r>
              <a:rPr lang="en-ZA" sz="2400" b="1" i="1" baseline="30000" dirty="0">
                <a:solidFill>
                  <a:schemeClr val="tx1"/>
                </a:solidFill>
                <a:latin typeface="Georgia" panose="02040502050405020303" pitchFamily="18" charset="0"/>
              </a:rPr>
              <a:t>V20 </a:t>
            </a:r>
            <a:r>
              <a:rPr lang="en-ZA" sz="2400" i="1" dirty="0">
                <a:solidFill>
                  <a:schemeClr val="tx1"/>
                </a:solidFill>
                <a:latin typeface="Georgia" panose="02040502050405020303" pitchFamily="18" charset="0"/>
              </a:rPr>
              <a:t>So Ahab sent for all the children of Israel, and gathered the prophets together on Mount Carmel. </a:t>
            </a:r>
          </a:p>
          <a:p>
            <a:r>
              <a:rPr lang="en-ZA" sz="2400" dirty="0">
                <a:solidFill>
                  <a:schemeClr val="tx1"/>
                </a:solidFill>
                <a:latin typeface="Georgia" panose="02040502050405020303" pitchFamily="18" charset="0"/>
              </a:rPr>
              <a:t> </a:t>
            </a:r>
            <a:r>
              <a:rPr lang="en-ZA" sz="2400" b="1" i="1" baseline="30000" dirty="0">
                <a:solidFill>
                  <a:schemeClr val="tx1"/>
                </a:solidFill>
                <a:latin typeface="Georgia" panose="02040502050405020303" pitchFamily="18" charset="0"/>
              </a:rPr>
              <a:t>V 21 </a:t>
            </a:r>
            <a:r>
              <a:rPr lang="en-ZA" sz="2400" i="1" dirty="0">
                <a:solidFill>
                  <a:schemeClr val="tx1"/>
                </a:solidFill>
                <a:latin typeface="Georgia" panose="02040502050405020303" pitchFamily="18" charset="0"/>
              </a:rPr>
              <a:t>And Elijah came to all the people, and said, “How long will you falter between two opinions? If the Lord is God, follow Him; but if Baal, follow him.” But the people answered him not a word. </a:t>
            </a:r>
            <a:endParaRPr lang="en-ZA" sz="2400" dirty="0">
              <a:solidFill>
                <a:schemeClr val="tx1"/>
              </a:solidFill>
              <a:latin typeface="Georgia" panose="02040502050405020303" pitchFamily="18" charset="0"/>
            </a:endParaRPr>
          </a:p>
          <a:p>
            <a:endParaRPr lang="en-GB" sz="2400" dirty="0">
              <a:solidFill>
                <a:schemeClr val="tx1"/>
              </a:solidFill>
            </a:endParaRPr>
          </a:p>
        </p:txBody>
      </p:sp>
    </p:spTree>
    <p:extLst>
      <p:ext uri="{BB962C8B-B14F-4D97-AF65-F5344CB8AC3E}">
        <p14:creationId xmlns:p14="http://schemas.microsoft.com/office/powerpoint/2010/main" val="264262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E220F-A6C6-912B-74FF-EFD226F33903}"/>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B53B31EC-5565-6D73-BAA3-F348FA16F511}"/>
              </a:ext>
            </a:extLst>
          </p:cNvPr>
          <p:cNvSpPr>
            <a:spLocks noGrp="1"/>
          </p:cNvSpPr>
          <p:nvPr>
            <p:ph idx="1"/>
          </p:nvPr>
        </p:nvSpPr>
        <p:spPr>
          <a:xfrm>
            <a:off x="525516" y="2277684"/>
            <a:ext cx="11172497" cy="3416300"/>
          </a:xfrm>
        </p:spPr>
        <p:txBody>
          <a:bodyPr/>
          <a:lstStyle/>
          <a:p>
            <a:r>
              <a:rPr lang="en-ZA" sz="24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Daniel 1:8 New King James Version</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r>
              <a:rPr lang="en-ZA" sz="2400" b="1"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V8 </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But Daniel purposed in his heart that he would not defile himself with the portion of the king’s delicacies, nor with the wine which he drank; therefore he requested of the chief of the eunuchs that he might not defile himself.</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92691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pPr algn="ctr"/>
            <a:r>
              <a:rPr lang="en-ZA" sz="4000" dirty="0">
                <a:effectLst/>
                <a:ea typeface="Times New Roman" panose="02020603050405020304" pitchFamily="18" charset="0"/>
                <a:cs typeface="Times New Roman" panose="02020603050405020304" pitchFamily="18" charset="0"/>
              </a:rPr>
              <a:t>SIN</a:t>
            </a:r>
            <a:endParaRPr lang="en-GB" sz="4000"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74882"/>
            <a:ext cx="11144250" cy="3416300"/>
          </a:xfrm>
        </p:spPr>
        <p:txBody>
          <a:bodyPr>
            <a:noAutofit/>
          </a:bodyPr>
          <a:lstStyle/>
          <a:p>
            <a:r>
              <a:rPr lang="en-ZA" sz="2400" b="1" dirty="0">
                <a:latin typeface="Georgia" panose="02040502050405020303" pitchFamily="18" charset="0"/>
              </a:rPr>
              <a:t>Genesis 14:10 New King James Version</a:t>
            </a:r>
          </a:p>
          <a:p>
            <a:r>
              <a:rPr lang="en-ZA" sz="2400" b="1" i="1" baseline="30000" dirty="0">
                <a:latin typeface="Georgia" panose="02040502050405020303" pitchFamily="18" charset="0"/>
              </a:rPr>
              <a:t>V10 </a:t>
            </a:r>
            <a:r>
              <a:rPr lang="en-ZA" sz="2400" i="1" dirty="0">
                <a:latin typeface="Georgia" panose="02040502050405020303" pitchFamily="18" charset="0"/>
              </a:rPr>
              <a:t>Now the Valley of Siddim was full of asphalt pits; and the kings of Sodom and Gomorrah fled; some fell there, and the remainder fled to the mountains.</a:t>
            </a:r>
            <a:endParaRPr lang="en-ZA" sz="2400" dirty="0">
              <a:latin typeface="Georgia" panose="02040502050405020303" pitchFamily="18" charset="0"/>
            </a:endParaRPr>
          </a:p>
          <a:p>
            <a:endParaRPr lang="en-GB" sz="2400" dirty="0">
              <a:solidFill>
                <a:schemeClr val="tx1"/>
              </a:solidFill>
            </a:endParaRPr>
          </a:p>
        </p:txBody>
      </p:sp>
    </p:spTree>
    <p:extLst>
      <p:ext uri="{BB962C8B-B14F-4D97-AF65-F5344CB8AC3E}">
        <p14:creationId xmlns:p14="http://schemas.microsoft.com/office/powerpoint/2010/main" val="198788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61168-1F40-5D6E-323E-56779CFCFFE0}"/>
              </a:ext>
            </a:extLst>
          </p:cNvPr>
          <p:cNvSpPr>
            <a:spLocks noGrp="1"/>
          </p:cNvSpPr>
          <p:nvPr>
            <p:ph type="title"/>
          </p:nvPr>
        </p:nvSpPr>
        <p:spPr/>
        <p:txBody>
          <a:bodyPr/>
          <a:lstStyle/>
          <a:p>
            <a:pPr algn="ctr"/>
            <a:r>
              <a:rPr lang="en-ZA" sz="4000" dirty="0">
                <a:effectLst/>
                <a:ea typeface="Times New Roman" panose="02020603050405020304" pitchFamily="18" charset="0"/>
              </a:rPr>
              <a:t>Choosing wisely</a:t>
            </a:r>
            <a:endParaRPr lang="en-GB" sz="4000" dirty="0"/>
          </a:p>
        </p:txBody>
      </p:sp>
      <p:sp>
        <p:nvSpPr>
          <p:cNvPr id="3" name="Content Placeholder 2">
            <a:extLst>
              <a:ext uri="{FF2B5EF4-FFF2-40B4-BE49-F238E27FC236}">
                <a16:creationId xmlns:a16="http://schemas.microsoft.com/office/drawing/2014/main" id="{5DC24257-60BC-8C67-E84A-64279530D6FF}"/>
              </a:ext>
            </a:extLst>
          </p:cNvPr>
          <p:cNvSpPr>
            <a:spLocks noGrp="1"/>
          </p:cNvSpPr>
          <p:nvPr>
            <p:ph idx="1"/>
          </p:nvPr>
        </p:nvSpPr>
        <p:spPr>
          <a:xfrm>
            <a:off x="528638" y="2260588"/>
            <a:ext cx="11201400" cy="3416300"/>
          </a:xfrm>
        </p:spPr>
        <p:txBody>
          <a:bodyPr/>
          <a:lstStyle/>
          <a:p>
            <a:r>
              <a:rPr lang="en-ZA" sz="2400" i="1" dirty="0">
                <a:effectLst/>
                <a:latin typeface="Georgia" panose="02040502050405020303" pitchFamily="18" charset="0"/>
                <a:ea typeface="Times New Roman" panose="02020603050405020304" pitchFamily="18" charset="0"/>
              </a:rPr>
              <a:t>1. Valley of Distractions.</a:t>
            </a:r>
          </a:p>
          <a:p>
            <a:r>
              <a:rPr lang="en-ZA" sz="2400" i="1" dirty="0">
                <a:effectLst/>
                <a:latin typeface="Georgia" panose="02040502050405020303" pitchFamily="18" charset="0"/>
                <a:ea typeface="Times New Roman" panose="02020603050405020304" pitchFamily="18" charset="0"/>
              </a:rPr>
              <a:t>2. Valley of Doubt.</a:t>
            </a:r>
          </a:p>
          <a:p>
            <a:r>
              <a:rPr lang="en-ZA" sz="2400" i="1" dirty="0">
                <a:effectLst/>
                <a:latin typeface="Georgia" panose="02040502050405020303" pitchFamily="18" charset="0"/>
                <a:ea typeface="Times New Roman" panose="02020603050405020304" pitchFamily="18" charset="0"/>
              </a:rPr>
              <a:t>3. Valley of Hurt.</a:t>
            </a:r>
          </a:p>
          <a:p>
            <a:r>
              <a:rPr lang="en-ZA" sz="2400" i="1" dirty="0">
                <a:effectLst/>
                <a:latin typeface="Georgia" panose="02040502050405020303" pitchFamily="18" charset="0"/>
                <a:ea typeface="Times New Roman" panose="02020603050405020304" pitchFamily="18" charset="0"/>
              </a:rPr>
              <a:t>4. Valley of Dryness.</a:t>
            </a:r>
          </a:p>
          <a:p>
            <a:r>
              <a:rPr lang="en-ZA" sz="2400" i="1" dirty="0">
                <a:effectLst/>
                <a:latin typeface="Georgia" panose="02040502050405020303" pitchFamily="18" charset="0"/>
                <a:ea typeface="Times New Roman" panose="02020603050405020304" pitchFamily="18" charset="0"/>
              </a:rPr>
              <a:t>5. Valley of Guilt.</a:t>
            </a:r>
          </a:p>
          <a:p>
            <a:r>
              <a:rPr lang="en-ZA" sz="2400" i="1" dirty="0">
                <a:effectLst/>
                <a:latin typeface="Georgia" panose="02040502050405020303" pitchFamily="18" charset="0"/>
                <a:ea typeface="Times New Roman" panose="02020603050405020304" pitchFamily="18" charset="0"/>
              </a:rPr>
              <a:t>6. Valley of Decision.</a:t>
            </a:r>
          </a:p>
          <a:p>
            <a:r>
              <a:rPr lang="en-ZA" sz="2400" i="1" dirty="0">
                <a:effectLst/>
                <a:latin typeface="Georgia" panose="02040502050405020303" pitchFamily="18" charset="0"/>
                <a:ea typeface="Times New Roman" panose="02020603050405020304" pitchFamily="18" charset="0"/>
              </a:rPr>
              <a:t>7. Valley of sin.</a:t>
            </a:r>
          </a:p>
          <a:p>
            <a:endParaRPr lang="en-GB" dirty="0"/>
          </a:p>
        </p:txBody>
      </p:sp>
    </p:spTree>
    <p:extLst>
      <p:ext uri="{BB962C8B-B14F-4D97-AF65-F5344CB8AC3E}">
        <p14:creationId xmlns:p14="http://schemas.microsoft.com/office/powerpoint/2010/main" val="3860765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79F3C-3379-278C-44C3-7A798F3E149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BE645A6D-59C5-E94D-6EEB-4E20D1617C5B}"/>
              </a:ext>
            </a:extLst>
          </p:cNvPr>
          <p:cNvSpPr>
            <a:spLocks noGrp="1"/>
          </p:cNvSpPr>
          <p:nvPr>
            <p:ph idx="1"/>
          </p:nvPr>
        </p:nvSpPr>
        <p:spPr>
          <a:xfrm>
            <a:off x="554182" y="2272145"/>
            <a:ext cx="11111345" cy="3747655"/>
          </a:xfrm>
        </p:spPr>
        <p:txBody>
          <a:bodyPr>
            <a:normAutofit fontScale="70000" lnSpcReduction="20000"/>
          </a:bodyPr>
          <a:lstStyle/>
          <a:p>
            <a:r>
              <a:rPr lang="en-ZA" sz="26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John 10:27-28 New King James Version</a:t>
            </a:r>
            <a:endPar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ZA" sz="2600" b="1" baseline="300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V27 </a:t>
            </a:r>
            <a:r>
              <a:rPr lang="en-ZA" sz="26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My sheep hear My voice, and I know them, and they follow Me. </a:t>
            </a:r>
            <a:r>
              <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r>
              <a:rPr lang="en-ZA" sz="2600" b="1" baseline="300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V28 </a:t>
            </a:r>
            <a:r>
              <a:rPr lang="en-ZA" sz="26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And I give them eternal life, and they shall never perish; neither shall anyone snatch them out of My hand.</a:t>
            </a:r>
            <a:endPar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ZA" sz="26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Romans 8:14 New King James Version</a:t>
            </a:r>
            <a:endParaRPr lang="en-ZA" sz="26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r>
              <a:rPr lang="en-ZA" sz="2600" b="1" baseline="30000" dirty="0">
                <a:solidFill>
                  <a:schemeClr val="tx1"/>
                </a:solidFill>
                <a:latin typeface="Georgia" panose="02040502050405020303" pitchFamily="18" charset="0"/>
                <a:ea typeface="Calibri" panose="020F0502020204030204" pitchFamily="34" charset="0"/>
                <a:cs typeface="Segoe UI" panose="020B0502040204020203" pitchFamily="34" charset="0"/>
              </a:rPr>
              <a:t>V14 </a:t>
            </a:r>
            <a:r>
              <a:rPr lang="en-ZA" sz="2600" dirty="0">
                <a:solidFill>
                  <a:schemeClr val="tx1"/>
                </a:solidFill>
                <a:latin typeface="Georgia" panose="02040502050405020303" pitchFamily="18" charset="0"/>
                <a:ea typeface="Calibri" panose="020F0502020204030204" pitchFamily="34" charset="0"/>
                <a:cs typeface="Segoe UI" panose="020B0502040204020203" pitchFamily="34" charset="0"/>
              </a:rPr>
              <a:t>For as many as are led by the Spirit of God, these are sons of God.</a:t>
            </a:r>
            <a:endParaRPr lang="en-ZA" sz="26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r>
              <a:rPr lang="en-ZA" sz="26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Romans 8:16 Amplified Bible</a:t>
            </a:r>
            <a:endPar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ZA" sz="2600" b="1" baseline="300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V16 </a:t>
            </a:r>
            <a:r>
              <a:rPr lang="en-ZA" sz="26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The Spirit Himself testifies </a:t>
            </a:r>
            <a:r>
              <a:rPr lang="en-ZA" sz="26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and</a:t>
            </a:r>
            <a:r>
              <a:rPr lang="en-ZA" sz="26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 confirms together with our spirit [assuring us] that we [believers] are children of God.</a:t>
            </a:r>
            <a:endPar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ZA" sz="26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Psalm 119:105 New King James Version</a:t>
            </a:r>
            <a:endPar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ZA" sz="2600" b="1" baseline="30000" dirty="0">
                <a:solidFill>
                  <a:schemeClr val="tx1"/>
                </a:solidFill>
                <a:effectLst/>
                <a:latin typeface="Georgia" panose="02040502050405020303" pitchFamily="18" charset="0"/>
                <a:ea typeface="Times New Roman" panose="02020603050405020304" pitchFamily="18" charset="0"/>
                <a:cs typeface="Segoe UI" panose="020B0502040204020203" pitchFamily="34" charset="0"/>
              </a:rPr>
              <a:t>V105 </a:t>
            </a:r>
            <a:r>
              <a:rPr lang="en-ZA" sz="2600" dirty="0">
                <a:solidFill>
                  <a:schemeClr val="tx1"/>
                </a:solidFill>
                <a:effectLst/>
                <a:latin typeface="Georgia" panose="02040502050405020303" pitchFamily="18" charset="0"/>
                <a:ea typeface="Times New Roman" panose="02020603050405020304" pitchFamily="18" charset="0"/>
                <a:cs typeface="Segoe UI" panose="020B0502040204020203" pitchFamily="34" charset="0"/>
              </a:rPr>
              <a:t>Your word </a:t>
            </a:r>
            <a:r>
              <a:rPr lang="en-ZA" sz="2600" i="1" dirty="0">
                <a:solidFill>
                  <a:schemeClr val="tx1"/>
                </a:solidFill>
                <a:effectLst/>
                <a:latin typeface="Georgia" panose="02040502050405020303" pitchFamily="18" charset="0"/>
                <a:ea typeface="Times New Roman" panose="02020603050405020304" pitchFamily="18" charset="0"/>
                <a:cs typeface="Segoe UI" panose="020B0502040204020203" pitchFamily="34" charset="0"/>
              </a:rPr>
              <a:t>is</a:t>
            </a:r>
            <a:r>
              <a:rPr lang="en-ZA" sz="2600" dirty="0">
                <a:solidFill>
                  <a:schemeClr val="tx1"/>
                </a:solidFill>
                <a:effectLst/>
                <a:latin typeface="Georgia" panose="02040502050405020303" pitchFamily="18" charset="0"/>
                <a:ea typeface="Times New Roman" panose="02020603050405020304" pitchFamily="18" charset="0"/>
                <a:cs typeface="Segoe UI" panose="020B0502040204020203" pitchFamily="34" charset="0"/>
              </a:rPr>
              <a:t> a lamp to my feet</a:t>
            </a:r>
            <a:r>
              <a:rPr lang="en-ZA" sz="26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t>
            </a:r>
            <a:r>
              <a:rPr lang="en-ZA" sz="2600" dirty="0">
                <a:solidFill>
                  <a:schemeClr val="tx1"/>
                </a:solidFill>
                <a:effectLst/>
                <a:latin typeface="Georgia" panose="02040502050405020303" pitchFamily="18" charset="0"/>
                <a:ea typeface="Times New Roman" panose="02020603050405020304" pitchFamily="18" charset="0"/>
                <a:cs typeface="Segoe UI" panose="020B0502040204020203" pitchFamily="34" charset="0"/>
              </a:rPr>
              <a:t>And a light to my path</a:t>
            </a:r>
            <a:r>
              <a:rPr lang="en-ZA" sz="2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en-GB" dirty="0">
              <a:solidFill>
                <a:schemeClr val="tx1"/>
              </a:solidFill>
            </a:endParaRPr>
          </a:p>
        </p:txBody>
      </p:sp>
    </p:spTree>
    <p:extLst>
      <p:ext uri="{BB962C8B-B14F-4D97-AF65-F5344CB8AC3E}">
        <p14:creationId xmlns:p14="http://schemas.microsoft.com/office/powerpoint/2010/main" val="424376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F4A52-FB98-6BD1-5755-B5C1F285F9E4}"/>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88168ACF-CD23-886D-9E15-C5C2F5566263}"/>
              </a:ext>
            </a:extLst>
          </p:cNvPr>
          <p:cNvSpPr>
            <a:spLocks noGrp="1"/>
          </p:cNvSpPr>
          <p:nvPr>
            <p:ph idx="1"/>
          </p:nvPr>
        </p:nvSpPr>
        <p:spPr>
          <a:xfrm>
            <a:off x="528638" y="2257424"/>
            <a:ext cx="11158537" cy="3626907"/>
          </a:xfrm>
        </p:spPr>
        <p:txBody>
          <a:bodyPr>
            <a:noAutofit/>
          </a:bodyPr>
          <a:lstStyle/>
          <a:p>
            <a:r>
              <a:rPr lang="en-ZA" sz="24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Psalm 23:4 </a:t>
            </a:r>
            <a:r>
              <a:rPr lang="en-ZA" sz="2400" b="1" u="sng"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New King James Version</a:t>
            </a:r>
          </a:p>
          <a:p>
            <a:pPr marL="0" indent="0">
              <a:buNone/>
            </a:pPr>
            <a:r>
              <a:rPr lang="en-ZA" sz="2400" b="1" i="1" baseline="30000"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V4 </a:t>
            </a: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Yea, though I walk through the </a:t>
            </a:r>
            <a:r>
              <a:rPr lang="en-ZA" sz="2400" b="1"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valley</a:t>
            </a: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 of the shadow of death,</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 </a:t>
            </a: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I will fear no evil;</a:t>
            </a:r>
            <a:r>
              <a:rPr lang="en-ZA" sz="2400" i="1" dirty="0">
                <a:solidFill>
                  <a:schemeClr val="tx1"/>
                </a:solidFill>
                <a:latin typeface="Georgia" panose="02040502050405020303" pitchFamily="18" charset="0"/>
                <a:ea typeface="Calibri" panose="020F0502020204030204" pitchFamily="34" charset="0"/>
                <a:cs typeface="Times New Roman" panose="02020603050405020304" pitchFamily="18" charset="0"/>
              </a:rPr>
              <a:t> </a:t>
            </a: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For You are with me;</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 </a:t>
            </a: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Your rod and Your staff, they comfort me.</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r>
              <a:rPr lang="en-ZA" sz="2400" i="1" dirty="0">
                <a:solidFill>
                  <a:schemeClr val="tx1"/>
                </a:solidFill>
                <a:effectLst/>
                <a:latin typeface="Georgia" panose="02040502050405020303" pitchFamily="18" charset="0"/>
                <a:ea typeface="Calibri" panose="020F0502020204030204" pitchFamily="34" charset="0"/>
                <a:cs typeface="Segoe UI" panose="020B0502040204020203" pitchFamily="34" charset="0"/>
              </a:rPr>
              <a:t> </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r>
              <a:rPr lang="en-ZA" sz="2400" b="1" kern="18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Psalm 23:4 </a:t>
            </a:r>
            <a:r>
              <a:rPr lang="en-ZA" sz="2400" b="1" u="sng" kern="18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Amplified Bible</a:t>
            </a:r>
            <a:endParaRPr lang="en-ZA" sz="2400" b="1" u="sng"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pPr marL="0" indent="0">
              <a:buNone/>
            </a:pPr>
            <a:r>
              <a:rPr lang="en-ZA" sz="2400" b="1" i="1" baseline="300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V4 </a:t>
            </a:r>
            <a:r>
              <a:rPr lang="en-ZA" sz="24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Even though I walk through the [sunless] </a:t>
            </a:r>
            <a:r>
              <a:rPr lang="en-ZA" sz="2400" i="1" baseline="300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t>
            </a:r>
            <a:r>
              <a:rPr lang="en-ZA" sz="2400" i="1" baseline="300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hlinkClick r:id="rId2" tooltip="See footnote a">
                  <a:extLst>
                    <a:ext uri="{A12FA001-AC4F-418D-AE19-62706E023703}">
                      <ahyp:hlinkClr xmlns:ahyp="http://schemas.microsoft.com/office/drawing/2018/hyperlinkcolor" val="tx"/>
                    </a:ext>
                  </a:extLst>
                </a:hlinkClick>
              </a:rPr>
              <a:t>a</a:t>
            </a:r>
            <a:r>
              <a:rPr lang="en-ZA" sz="2400" i="1" baseline="3000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t>
            </a:r>
            <a:r>
              <a:rPr lang="en-ZA" sz="2400" b="1"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valley</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of the shadow of death, I fear no evil, for </a:t>
            </a:r>
            <a:r>
              <a:rPr lang="en-ZA" sz="2400" i="1" u="sng"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You are with me</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t>
            </a:r>
            <a:r>
              <a:rPr lang="en-ZA" sz="2400" i="1" u="sng"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Your rod [to protect] </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and </a:t>
            </a:r>
            <a:r>
              <a:rPr lang="en-ZA" sz="2400" i="1" u="sng"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Your staff [to guide], </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they </a:t>
            </a:r>
            <a:r>
              <a:rPr lang="en-ZA" sz="2400" i="1" u="sng"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comfort</a:t>
            </a:r>
            <a:r>
              <a:rPr lang="en-ZA" sz="2400" i="1"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and console me.</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endParaRPr lang="en-GB" sz="24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90393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pPr algn="ctr"/>
            <a:r>
              <a:rPr lang="en-ZA" sz="4000" dirty="0">
                <a:effectLst/>
                <a:ea typeface="Times New Roman" panose="02020603050405020304" pitchFamily="18" charset="0"/>
                <a:cs typeface="Times New Roman" panose="02020603050405020304" pitchFamily="18" charset="0"/>
              </a:rPr>
              <a:t>DISTRACTIONS</a:t>
            </a:r>
            <a:r>
              <a:rPr lang="en-ZA" sz="4000" dirty="0">
                <a:effectLst/>
              </a:rPr>
              <a:t> </a:t>
            </a:r>
            <a:endParaRPr lang="en-GB" sz="4000"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60592"/>
            <a:ext cx="11144250" cy="3416300"/>
          </a:xfrm>
        </p:spPr>
        <p:txBody>
          <a:bodyPr>
            <a:noAutofit/>
          </a:bodyPr>
          <a:lstStyle/>
          <a:p>
            <a:r>
              <a:rPr lang="en-ZA" sz="2400" b="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Joshua 7:25-26 New King James Version</a:t>
            </a:r>
          </a:p>
          <a:p>
            <a:r>
              <a:rPr lang="en-ZA" sz="2400" b="1"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V25 </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And Joshua said, “Why have you troubled us? The Lord will trouble you this day.” So all Israel stoned him with stones; and they burned them with fire after they had stoned them with stones.</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r>
              <a:rPr lang="en-ZA" sz="2400" b="1"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V26 </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Then they raised over him a great heap of stones, still there to this day. So the Lord turned from the fierceness of His anger. Therefore the name of that place has been called the Valley of </a:t>
            </a:r>
            <a:r>
              <a:rPr lang="en-ZA" sz="2400"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a:t>
            </a:r>
            <a:r>
              <a:rPr lang="en-ZA" sz="2400"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hlinkClick r:id="rId2" tooltip="See footnote a">
                  <a:extLst>
                    <a:ext uri="{A12FA001-AC4F-418D-AE19-62706E023703}">
                      <ahyp:hlinkClr xmlns:ahyp="http://schemas.microsoft.com/office/drawing/2018/hyperlinkcolor" val="tx"/>
                    </a:ext>
                  </a:extLst>
                </a:hlinkClick>
              </a:rPr>
              <a:t>a</a:t>
            </a:r>
            <a:r>
              <a:rPr lang="en-ZA" sz="2400" i="1" baseline="300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a:t>
            </a:r>
            <a:r>
              <a:rPr lang="en-ZA" sz="2400" i="1"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Achor to this day.</a:t>
            </a:r>
            <a:endParaRPr lang="en-ZA" sz="2400" dirty="0">
              <a:solidFill>
                <a:schemeClr val="tx1"/>
              </a:solidFill>
              <a:effectLst/>
              <a:latin typeface="Georgia" panose="02040502050405020303" pitchFamily="18" charset="0"/>
              <a:ea typeface="Calibri" panose="020F0502020204030204" pitchFamily="34" charset="0"/>
              <a:cs typeface="Times New Roman" panose="02020603050405020304" pitchFamily="18" charset="0"/>
            </a:endParaRPr>
          </a:p>
          <a:p>
            <a:endParaRPr lang="en-GB" sz="24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61963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60598"/>
            <a:ext cx="11144250" cy="3416300"/>
          </a:xfrm>
        </p:spPr>
        <p:txBody>
          <a:bodyPr>
            <a:noAutofit/>
          </a:bodyPr>
          <a:lstStyle/>
          <a:p>
            <a:r>
              <a:rPr lang="en-ZA" sz="2400" b="1" dirty="0">
                <a:latin typeface="Georgia" panose="02040502050405020303" pitchFamily="18" charset="0"/>
              </a:rPr>
              <a:t>1 Corinthians 7:35 New King James Version</a:t>
            </a:r>
          </a:p>
          <a:p>
            <a:r>
              <a:rPr lang="en-ZA" sz="2400" b="1" i="1" baseline="30000" dirty="0">
                <a:latin typeface="Georgia" panose="02040502050405020303" pitchFamily="18" charset="0"/>
              </a:rPr>
              <a:t>V 35 </a:t>
            </a:r>
            <a:r>
              <a:rPr lang="en-ZA" sz="2400" i="1" dirty="0">
                <a:latin typeface="Georgia" panose="02040502050405020303" pitchFamily="18" charset="0"/>
              </a:rPr>
              <a:t>And this I say for your own profit, not that I may put a leash on you, but for what is proper, and that you may serve the Lord without distraction.</a:t>
            </a:r>
          </a:p>
          <a:p>
            <a:endParaRPr lang="en-GB" sz="2400" dirty="0">
              <a:solidFill>
                <a:schemeClr val="tx1"/>
              </a:solidFill>
            </a:endParaRPr>
          </a:p>
        </p:txBody>
      </p:sp>
    </p:spTree>
    <p:extLst>
      <p:ext uri="{BB962C8B-B14F-4D97-AF65-F5344CB8AC3E}">
        <p14:creationId xmlns:p14="http://schemas.microsoft.com/office/powerpoint/2010/main" val="2030705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60594"/>
            <a:ext cx="11144250" cy="3416300"/>
          </a:xfrm>
        </p:spPr>
        <p:txBody>
          <a:bodyPr>
            <a:noAutofit/>
          </a:bodyPr>
          <a:lstStyle/>
          <a:p>
            <a:r>
              <a:rPr lang="en-ZA" sz="2400" b="1" dirty="0">
                <a:latin typeface="Georgia" panose="02040502050405020303" pitchFamily="18" charset="0"/>
              </a:rPr>
              <a:t>Galatians 5:16 New King James Version</a:t>
            </a:r>
            <a:endParaRPr lang="en-ZA" sz="2400" dirty="0">
              <a:latin typeface="Georgia" panose="02040502050405020303" pitchFamily="18" charset="0"/>
            </a:endParaRPr>
          </a:p>
          <a:p>
            <a:r>
              <a:rPr lang="en-ZA" sz="2400" dirty="0">
                <a:latin typeface="Georgia" panose="02040502050405020303" pitchFamily="18" charset="0"/>
              </a:rPr>
              <a:t>Walking in the Spirit</a:t>
            </a:r>
          </a:p>
          <a:p>
            <a:r>
              <a:rPr lang="en-ZA" sz="2400" b="1" i="1" baseline="30000" dirty="0">
                <a:latin typeface="Georgia" panose="02040502050405020303" pitchFamily="18" charset="0"/>
              </a:rPr>
              <a:t>V 16 </a:t>
            </a:r>
            <a:r>
              <a:rPr lang="en-ZA" sz="2400" i="1" dirty="0">
                <a:latin typeface="Georgia" panose="02040502050405020303" pitchFamily="18" charset="0"/>
              </a:rPr>
              <a:t>I say then: Walk in the Spirit, and you shall not fulfil the lust of the flesh.</a:t>
            </a:r>
          </a:p>
          <a:p>
            <a:endParaRPr lang="en-GB" sz="2400" dirty="0">
              <a:solidFill>
                <a:schemeClr val="tx1"/>
              </a:solidFill>
            </a:endParaRPr>
          </a:p>
        </p:txBody>
      </p:sp>
    </p:spTree>
    <p:extLst>
      <p:ext uri="{BB962C8B-B14F-4D97-AF65-F5344CB8AC3E}">
        <p14:creationId xmlns:p14="http://schemas.microsoft.com/office/powerpoint/2010/main" val="33681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pPr algn="ctr"/>
            <a:r>
              <a:rPr lang="en-ZA" sz="4000" dirty="0">
                <a:effectLst/>
                <a:ea typeface="Times New Roman" panose="02020603050405020304" pitchFamily="18" charset="0"/>
                <a:cs typeface="Times New Roman" panose="02020603050405020304" pitchFamily="18" charset="0"/>
              </a:rPr>
              <a:t>DOUBT</a:t>
            </a:r>
            <a:r>
              <a:rPr lang="en-ZA" sz="4000" dirty="0">
                <a:effectLst/>
              </a:rPr>
              <a:t> </a:t>
            </a:r>
            <a:endParaRPr lang="en-GB" sz="4000"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74884"/>
            <a:ext cx="11144250" cy="3416300"/>
          </a:xfrm>
        </p:spPr>
        <p:txBody>
          <a:bodyPr>
            <a:noAutofit/>
          </a:bodyPr>
          <a:lstStyle/>
          <a:p>
            <a:r>
              <a:rPr lang="en-ZA" sz="2400" b="1" dirty="0">
                <a:latin typeface="Georgia" panose="02040502050405020303" pitchFamily="18" charset="0"/>
              </a:rPr>
              <a:t>Numbers 32:9 New King James Version</a:t>
            </a:r>
            <a:endParaRPr lang="en-ZA" sz="2400" dirty="0">
              <a:latin typeface="Georgia" panose="02040502050405020303" pitchFamily="18" charset="0"/>
            </a:endParaRPr>
          </a:p>
          <a:p>
            <a:r>
              <a:rPr lang="en-ZA" sz="2400" b="1" i="1" baseline="30000" dirty="0">
                <a:latin typeface="Georgia" panose="02040502050405020303" pitchFamily="18" charset="0"/>
              </a:rPr>
              <a:t>V9 </a:t>
            </a:r>
            <a:r>
              <a:rPr lang="en-ZA" sz="2400" i="1" dirty="0">
                <a:latin typeface="Georgia" panose="02040502050405020303" pitchFamily="18" charset="0"/>
              </a:rPr>
              <a:t>For when they went up to the Valley of Eshcol and saw the land, they discouraged the heart of the children of Israel, so that they did not go into the land which the Lord had given them. </a:t>
            </a:r>
            <a:endParaRPr lang="en-ZA" sz="2400" dirty="0">
              <a:latin typeface="Georgia" panose="02040502050405020303" pitchFamily="18" charset="0"/>
            </a:endParaRPr>
          </a:p>
          <a:p>
            <a:endParaRPr lang="en-GB" sz="2400" dirty="0">
              <a:solidFill>
                <a:schemeClr val="tx1"/>
              </a:solidFill>
            </a:endParaRPr>
          </a:p>
        </p:txBody>
      </p:sp>
    </p:spTree>
    <p:extLst>
      <p:ext uri="{BB962C8B-B14F-4D97-AF65-F5344CB8AC3E}">
        <p14:creationId xmlns:p14="http://schemas.microsoft.com/office/powerpoint/2010/main" val="203703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60596"/>
            <a:ext cx="11144250" cy="3416300"/>
          </a:xfrm>
        </p:spPr>
        <p:txBody>
          <a:bodyPr>
            <a:noAutofit/>
          </a:bodyPr>
          <a:lstStyle/>
          <a:p>
            <a:r>
              <a:rPr lang="en-ZA" sz="2400" b="1" dirty="0">
                <a:latin typeface="Georgia" panose="02040502050405020303" pitchFamily="18" charset="0"/>
              </a:rPr>
              <a:t>2 Timothy 1:5-7 New King James Version</a:t>
            </a:r>
          </a:p>
          <a:p>
            <a:r>
              <a:rPr lang="en-ZA" sz="2400" b="1" i="1" baseline="30000" dirty="0">
                <a:latin typeface="Georgia" panose="02040502050405020303" pitchFamily="18" charset="0"/>
              </a:rPr>
              <a:t>V5 </a:t>
            </a:r>
            <a:r>
              <a:rPr lang="en-ZA" sz="2400" i="1" dirty="0">
                <a:latin typeface="Georgia" panose="02040502050405020303" pitchFamily="18" charset="0"/>
              </a:rPr>
              <a:t>when I call to remembrance the </a:t>
            </a:r>
            <a:r>
              <a:rPr lang="en-ZA" sz="2400" i="1" baseline="30000" dirty="0">
                <a:latin typeface="Georgia" panose="02040502050405020303" pitchFamily="18" charset="0"/>
              </a:rPr>
              <a:t>[</a:t>
            </a:r>
            <a:r>
              <a:rPr lang="en-ZA" sz="2400" i="1" u="sng" baseline="30000" dirty="0">
                <a:latin typeface="Georgia" panose="02040502050405020303" pitchFamily="18" charset="0"/>
                <a:hlinkClick r:id="rId2" tooltip="See footnote a"/>
              </a:rPr>
              <a:t>a</a:t>
            </a:r>
            <a:r>
              <a:rPr lang="en-ZA" sz="2400" i="1" baseline="30000" dirty="0">
                <a:latin typeface="Georgia" panose="02040502050405020303" pitchFamily="18" charset="0"/>
              </a:rPr>
              <a:t>]</a:t>
            </a:r>
            <a:r>
              <a:rPr lang="en-ZA" sz="2400" i="1" dirty="0">
                <a:latin typeface="Georgia" panose="02040502050405020303" pitchFamily="18" charset="0"/>
              </a:rPr>
              <a:t>genuine faith that is in you, which dwelt first in your grandmother Lois and your mother Eunice, and I am persuaded is in you also. </a:t>
            </a:r>
            <a:r>
              <a:rPr lang="en-ZA" sz="2400" dirty="0">
                <a:latin typeface="Georgia" panose="02040502050405020303" pitchFamily="18" charset="0"/>
              </a:rPr>
              <a:t> </a:t>
            </a:r>
          </a:p>
          <a:p>
            <a:r>
              <a:rPr lang="en-ZA" sz="2400" b="1" i="1" baseline="30000" dirty="0">
                <a:latin typeface="Georgia" panose="02040502050405020303" pitchFamily="18" charset="0"/>
              </a:rPr>
              <a:t>V 6 </a:t>
            </a:r>
            <a:r>
              <a:rPr lang="en-ZA" sz="2400" i="1" dirty="0">
                <a:latin typeface="Georgia" panose="02040502050405020303" pitchFamily="18" charset="0"/>
              </a:rPr>
              <a:t>Therefore I remind you to stir up the gift of God which is in you through the laying on of my hands. </a:t>
            </a:r>
            <a:r>
              <a:rPr lang="en-ZA" sz="2400" dirty="0">
                <a:latin typeface="Georgia" panose="02040502050405020303" pitchFamily="18" charset="0"/>
              </a:rPr>
              <a:t> </a:t>
            </a:r>
          </a:p>
          <a:p>
            <a:r>
              <a:rPr lang="en-ZA" sz="2400" b="1" i="1" baseline="30000" dirty="0">
                <a:latin typeface="Georgia" panose="02040502050405020303" pitchFamily="18" charset="0"/>
              </a:rPr>
              <a:t>V 7 </a:t>
            </a:r>
            <a:r>
              <a:rPr lang="en-ZA" sz="2400" i="1" dirty="0">
                <a:latin typeface="Georgia" panose="02040502050405020303" pitchFamily="18" charset="0"/>
              </a:rPr>
              <a:t>For God has not given us a spirit of fear, but of power and of love and of a sound mind.</a:t>
            </a:r>
            <a:endParaRPr lang="en-ZA" sz="2400" dirty="0">
              <a:latin typeface="Georgia" panose="02040502050405020303" pitchFamily="18" charset="0"/>
            </a:endParaRPr>
          </a:p>
          <a:p>
            <a:endParaRPr lang="en-GB" sz="2400" dirty="0">
              <a:solidFill>
                <a:schemeClr val="tx1"/>
              </a:solidFill>
            </a:endParaRPr>
          </a:p>
        </p:txBody>
      </p:sp>
    </p:spTree>
    <p:extLst>
      <p:ext uri="{BB962C8B-B14F-4D97-AF65-F5344CB8AC3E}">
        <p14:creationId xmlns:p14="http://schemas.microsoft.com/office/powerpoint/2010/main" val="314135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7465-B479-5345-4E08-A7396AE4FDC5}"/>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AAFC500E-A756-ACAC-C00D-33F6677622FD}"/>
              </a:ext>
            </a:extLst>
          </p:cNvPr>
          <p:cNvSpPr>
            <a:spLocks noGrp="1"/>
          </p:cNvSpPr>
          <p:nvPr>
            <p:ph idx="1"/>
          </p:nvPr>
        </p:nvSpPr>
        <p:spPr>
          <a:xfrm>
            <a:off x="500063" y="2274884"/>
            <a:ext cx="11144250" cy="3416300"/>
          </a:xfrm>
        </p:spPr>
        <p:txBody>
          <a:bodyPr>
            <a:noAutofit/>
          </a:bodyPr>
          <a:lstStyle/>
          <a:p>
            <a:r>
              <a:rPr lang="en-ZA" sz="2400" b="1" dirty="0">
                <a:latin typeface="Georgia" panose="02040502050405020303" pitchFamily="18" charset="0"/>
              </a:rPr>
              <a:t>Zechariah 4:6 - New King James Version</a:t>
            </a:r>
            <a:endParaRPr lang="en-ZA" sz="2400" dirty="0">
              <a:latin typeface="Georgia" panose="02040502050405020303" pitchFamily="18" charset="0"/>
            </a:endParaRPr>
          </a:p>
          <a:p>
            <a:r>
              <a:rPr lang="en-ZA" sz="2400" b="1" i="1" baseline="30000" dirty="0">
                <a:latin typeface="Georgia" panose="02040502050405020303" pitchFamily="18" charset="0"/>
              </a:rPr>
              <a:t>V6 </a:t>
            </a:r>
            <a:r>
              <a:rPr lang="en-ZA" sz="2400" i="1" dirty="0">
                <a:latin typeface="Georgia" panose="02040502050405020303" pitchFamily="18" charset="0"/>
              </a:rPr>
              <a:t>So he answered and said to me: “This is the word of the Lord to Zerubbabel: ‘Not by might nor by power, but by My Spirit,’ Says the Lord of hosts.</a:t>
            </a:r>
            <a:r>
              <a:rPr lang="en-ZA" sz="2400" dirty="0">
                <a:latin typeface="Georgia" panose="02040502050405020303" pitchFamily="18" charset="0"/>
              </a:rPr>
              <a:t> </a:t>
            </a:r>
            <a:r>
              <a:rPr lang="en-ZA" sz="2400" i="1" dirty="0">
                <a:latin typeface="Georgia" panose="02040502050405020303" pitchFamily="18" charset="0"/>
              </a:rPr>
              <a:t>hat it is not by might nor is it by power but it is by my Spirit. </a:t>
            </a:r>
            <a:endParaRPr lang="en-ZA" sz="2400" dirty="0">
              <a:latin typeface="Georgia" panose="02040502050405020303" pitchFamily="18" charset="0"/>
            </a:endParaRPr>
          </a:p>
          <a:p>
            <a:endParaRPr lang="en-GB" sz="2400" dirty="0">
              <a:solidFill>
                <a:schemeClr val="tx1"/>
              </a:solidFill>
            </a:endParaRPr>
          </a:p>
        </p:txBody>
      </p:sp>
    </p:spTree>
    <p:extLst>
      <p:ext uri="{BB962C8B-B14F-4D97-AF65-F5344CB8AC3E}">
        <p14:creationId xmlns:p14="http://schemas.microsoft.com/office/powerpoint/2010/main" val="142281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{C1ADAB2F-3EA8-A54D-B325-AD38F38A214A}tf10001119</Template>
  <TotalTime>1138</TotalTime>
  <Words>1267</Words>
  <Application>Microsoft Macintosh PowerPoint</Application>
  <PresentationFormat>Widescreen</PresentationFormat>
  <Paragraphs>72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Century Gothic</vt:lpstr>
      <vt:lpstr>Georgia</vt:lpstr>
      <vt:lpstr>Wingdings 3</vt:lpstr>
      <vt:lpstr>Ion Boardroom</vt:lpstr>
      <vt:lpstr> </vt:lpstr>
      <vt:lpstr>PowerPoint Presentation</vt:lpstr>
      <vt:lpstr>PowerPoint Presentation</vt:lpstr>
      <vt:lpstr>DISTRACTIONS </vt:lpstr>
      <vt:lpstr>PowerPoint Presentation</vt:lpstr>
      <vt:lpstr>PowerPoint Presentation</vt:lpstr>
      <vt:lpstr>DOUBT </vt:lpstr>
      <vt:lpstr>PowerPoint Presentation</vt:lpstr>
      <vt:lpstr>PowerPoint Presentation</vt:lpstr>
      <vt:lpstr>HURT </vt:lpstr>
      <vt:lpstr>DRYNESS </vt:lpstr>
      <vt:lpstr>PowerPoint Presentation</vt:lpstr>
      <vt:lpstr>GUILT</vt:lpstr>
      <vt:lpstr>DECISION </vt:lpstr>
      <vt:lpstr>PowerPoint Presentation</vt:lpstr>
      <vt:lpstr>PowerPoint Presentation</vt:lpstr>
      <vt:lpstr>SIN</vt:lpstr>
      <vt:lpstr>Choosing wisely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gertmeyerministries@gmail.com</dc:creator>
  <cp:lastModifiedBy>gertmeyerministries@gmail.com</cp:lastModifiedBy>
  <cp:revision>19</cp:revision>
  <dcterms:created xsi:type="dcterms:W3CDTF">2022-10-28T15:10:28Z</dcterms:created>
  <dcterms:modified xsi:type="dcterms:W3CDTF">2022-10-29T10:08:36Z</dcterms:modified>
</cp:coreProperties>
</file>