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4"/>
  </p:notesMasterIdLst>
  <p:sldIdLst>
    <p:sldId id="1132" r:id="rId2"/>
    <p:sldId id="1246" r:id="rId3"/>
    <p:sldId id="1191" r:id="rId4"/>
    <p:sldId id="1300" r:id="rId5"/>
    <p:sldId id="1301" r:id="rId6"/>
    <p:sldId id="1302" r:id="rId7"/>
    <p:sldId id="1303" r:id="rId8"/>
    <p:sldId id="1304" r:id="rId9"/>
    <p:sldId id="1305" r:id="rId10"/>
    <p:sldId id="1277" r:id="rId11"/>
    <p:sldId id="1306" r:id="rId12"/>
    <p:sldId id="1224" r:id="rId13"/>
    <p:sldId id="1307" r:id="rId14"/>
    <p:sldId id="1308" r:id="rId15"/>
    <p:sldId id="1309" r:id="rId16"/>
    <p:sldId id="1310" r:id="rId17"/>
    <p:sldId id="1311" r:id="rId18"/>
    <p:sldId id="1312" r:id="rId19"/>
    <p:sldId id="1313" r:id="rId20"/>
    <p:sldId id="1314" r:id="rId21"/>
    <p:sldId id="1315" r:id="rId22"/>
    <p:sldId id="1316" r:id="rId23"/>
    <p:sldId id="1317" r:id="rId24"/>
    <p:sldId id="1318" r:id="rId25"/>
    <p:sldId id="1319" r:id="rId26"/>
    <p:sldId id="1320" r:id="rId27"/>
    <p:sldId id="1321" r:id="rId28"/>
    <p:sldId id="1322" r:id="rId29"/>
    <p:sldId id="1323" r:id="rId30"/>
    <p:sldId id="1324" r:id="rId31"/>
    <p:sldId id="1325" r:id="rId32"/>
    <p:sldId id="1326" r:id="rId33"/>
    <p:sldId id="1327" r:id="rId34"/>
    <p:sldId id="1328" r:id="rId35"/>
    <p:sldId id="1329" r:id="rId36"/>
    <p:sldId id="1330" r:id="rId37"/>
    <p:sldId id="1331" r:id="rId38"/>
    <p:sldId id="1332" r:id="rId39"/>
    <p:sldId id="1333" r:id="rId40"/>
    <p:sldId id="1334" r:id="rId41"/>
    <p:sldId id="1335" r:id="rId42"/>
    <p:sldId id="1336" r:id="rId43"/>
    <p:sldId id="1337" r:id="rId44"/>
    <p:sldId id="1338" r:id="rId45"/>
    <p:sldId id="1339" r:id="rId46"/>
    <p:sldId id="1340" r:id="rId47"/>
    <p:sldId id="1341" r:id="rId48"/>
    <p:sldId id="1342" r:id="rId49"/>
    <p:sldId id="1343" r:id="rId50"/>
    <p:sldId id="1226" r:id="rId51"/>
    <p:sldId id="1227" r:id="rId52"/>
    <p:sldId id="1218" r:id="rId5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35FAC7-998B-4A49-A5AE-BCCFA535D153}" v="689" dt="2022-08-26T14:59:23.3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87" autoAdjust="0"/>
    <p:restoredTop sz="87345"/>
  </p:normalViewPr>
  <p:slideViewPr>
    <p:cSldViewPr snapToGrid="0" snapToObjects="1">
      <p:cViewPr varScale="1">
        <p:scale>
          <a:sx n="60" d="100"/>
          <a:sy n="60" d="100"/>
        </p:scale>
        <p:origin x="1242" y="84"/>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11/20/2022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7891567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31212099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41662194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35621532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9064513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36469392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27719899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9254711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34898682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14986846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6506268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10916058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8524859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27962048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38062487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7195780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2666264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292223258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26</a:t>
            </a:fld>
            <a:endParaRPr lang="en-US"/>
          </a:p>
        </p:txBody>
      </p:sp>
    </p:spTree>
    <p:extLst>
      <p:ext uri="{BB962C8B-B14F-4D97-AF65-F5344CB8AC3E}">
        <p14:creationId xmlns:p14="http://schemas.microsoft.com/office/powerpoint/2010/main" val="58388302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27</a:t>
            </a:fld>
            <a:endParaRPr lang="en-US"/>
          </a:p>
        </p:txBody>
      </p:sp>
    </p:spTree>
    <p:extLst>
      <p:ext uri="{BB962C8B-B14F-4D97-AF65-F5344CB8AC3E}">
        <p14:creationId xmlns:p14="http://schemas.microsoft.com/office/powerpoint/2010/main" val="37708899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28</a:t>
            </a:fld>
            <a:endParaRPr lang="en-US"/>
          </a:p>
        </p:txBody>
      </p:sp>
    </p:spTree>
    <p:extLst>
      <p:ext uri="{BB962C8B-B14F-4D97-AF65-F5344CB8AC3E}">
        <p14:creationId xmlns:p14="http://schemas.microsoft.com/office/powerpoint/2010/main" val="368317241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29</a:t>
            </a:fld>
            <a:endParaRPr lang="en-US"/>
          </a:p>
        </p:txBody>
      </p:sp>
    </p:spTree>
    <p:extLst>
      <p:ext uri="{BB962C8B-B14F-4D97-AF65-F5344CB8AC3E}">
        <p14:creationId xmlns:p14="http://schemas.microsoft.com/office/powerpoint/2010/main" val="37739644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11868797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30</a:t>
            </a:fld>
            <a:endParaRPr lang="en-US"/>
          </a:p>
        </p:txBody>
      </p:sp>
    </p:spTree>
    <p:extLst>
      <p:ext uri="{BB962C8B-B14F-4D97-AF65-F5344CB8AC3E}">
        <p14:creationId xmlns:p14="http://schemas.microsoft.com/office/powerpoint/2010/main" val="186801383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31</a:t>
            </a:fld>
            <a:endParaRPr lang="en-US"/>
          </a:p>
        </p:txBody>
      </p:sp>
    </p:spTree>
    <p:extLst>
      <p:ext uri="{BB962C8B-B14F-4D97-AF65-F5344CB8AC3E}">
        <p14:creationId xmlns:p14="http://schemas.microsoft.com/office/powerpoint/2010/main" val="287098165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32</a:t>
            </a:fld>
            <a:endParaRPr lang="en-US"/>
          </a:p>
        </p:txBody>
      </p:sp>
    </p:spTree>
    <p:extLst>
      <p:ext uri="{BB962C8B-B14F-4D97-AF65-F5344CB8AC3E}">
        <p14:creationId xmlns:p14="http://schemas.microsoft.com/office/powerpoint/2010/main" val="400706773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33</a:t>
            </a:fld>
            <a:endParaRPr lang="en-US"/>
          </a:p>
        </p:txBody>
      </p:sp>
    </p:spTree>
    <p:extLst>
      <p:ext uri="{BB962C8B-B14F-4D97-AF65-F5344CB8AC3E}">
        <p14:creationId xmlns:p14="http://schemas.microsoft.com/office/powerpoint/2010/main" val="267729569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34</a:t>
            </a:fld>
            <a:endParaRPr lang="en-US"/>
          </a:p>
        </p:txBody>
      </p:sp>
    </p:spTree>
    <p:extLst>
      <p:ext uri="{BB962C8B-B14F-4D97-AF65-F5344CB8AC3E}">
        <p14:creationId xmlns:p14="http://schemas.microsoft.com/office/powerpoint/2010/main" val="261234465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35</a:t>
            </a:fld>
            <a:endParaRPr lang="en-US"/>
          </a:p>
        </p:txBody>
      </p:sp>
    </p:spTree>
    <p:extLst>
      <p:ext uri="{BB962C8B-B14F-4D97-AF65-F5344CB8AC3E}">
        <p14:creationId xmlns:p14="http://schemas.microsoft.com/office/powerpoint/2010/main" val="90243220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36</a:t>
            </a:fld>
            <a:endParaRPr lang="en-US"/>
          </a:p>
        </p:txBody>
      </p:sp>
    </p:spTree>
    <p:extLst>
      <p:ext uri="{BB962C8B-B14F-4D97-AF65-F5344CB8AC3E}">
        <p14:creationId xmlns:p14="http://schemas.microsoft.com/office/powerpoint/2010/main" val="197369972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37</a:t>
            </a:fld>
            <a:endParaRPr lang="en-US"/>
          </a:p>
        </p:txBody>
      </p:sp>
    </p:spTree>
    <p:extLst>
      <p:ext uri="{BB962C8B-B14F-4D97-AF65-F5344CB8AC3E}">
        <p14:creationId xmlns:p14="http://schemas.microsoft.com/office/powerpoint/2010/main" val="206635016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38</a:t>
            </a:fld>
            <a:endParaRPr lang="en-US"/>
          </a:p>
        </p:txBody>
      </p:sp>
    </p:spTree>
    <p:extLst>
      <p:ext uri="{BB962C8B-B14F-4D97-AF65-F5344CB8AC3E}">
        <p14:creationId xmlns:p14="http://schemas.microsoft.com/office/powerpoint/2010/main" val="311059138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39</a:t>
            </a:fld>
            <a:endParaRPr lang="en-US"/>
          </a:p>
        </p:txBody>
      </p:sp>
    </p:spTree>
    <p:extLst>
      <p:ext uri="{BB962C8B-B14F-4D97-AF65-F5344CB8AC3E}">
        <p14:creationId xmlns:p14="http://schemas.microsoft.com/office/powerpoint/2010/main" val="31212213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385745108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40</a:t>
            </a:fld>
            <a:endParaRPr lang="en-US"/>
          </a:p>
        </p:txBody>
      </p:sp>
    </p:spTree>
    <p:extLst>
      <p:ext uri="{BB962C8B-B14F-4D97-AF65-F5344CB8AC3E}">
        <p14:creationId xmlns:p14="http://schemas.microsoft.com/office/powerpoint/2010/main" val="350501073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41</a:t>
            </a:fld>
            <a:endParaRPr lang="en-US"/>
          </a:p>
        </p:txBody>
      </p:sp>
    </p:spTree>
    <p:extLst>
      <p:ext uri="{BB962C8B-B14F-4D97-AF65-F5344CB8AC3E}">
        <p14:creationId xmlns:p14="http://schemas.microsoft.com/office/powerpoint/2010/main" val="5912068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42</a:t>
            </a:fld>
            <a:endParaRPr lang="en-US"/>
          </a:p>
        </p:txBody>
      </p:sp>
    </p:spTree>
    <p:extLst>
      <p:ext uri="{BB962C8B-B14F-4D97-AF65-F5344CB8AC3E}">
        <p14:creationId xmlns:p14="http://schemas.microsoft.com/office/powerpoint/2010/main" val="209212378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43</a:t>
            </a:fld>
            <a:endParaRPr lang="en-US"/>
          </a:p>
        </p:txBody>
      </p:sp>
    </p:spTree>
    <p:extLst>
      <p:ext uri="{BB962C8B-B14F-4D97-AF65-F5344CB8AC3E}">
        <p14:creationId xmlns:p14="http://schemas.microsoft.com/office/powerpoint/2010/main" val="362265272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44</a:t>
            </a:fld>
            <a:endParaRPr lang="en-US"/>
          </a:p>
        </p:txBody>
      </p:sp>
    </p:spTree>
    <p:extLst>
      <p:ext uri="{BB962C8B-B14F-4D97-AF65-F5344CB8AC3E}">
        <p14:creationId xmlns:p14="http://schemas.microsoft.com/office/powerpoint/2010/main" val="125187615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45</a:t>
            </a:fld>
            <a:endParaRPr lang="en-US"/>
          </a:p>
        </p:txBody>
      </p:sp>
    </p:spTree>
    <p:extLst>
      <p:ext uri="{BB962C8B-B14F-4D97-AF65-F5344CB8AC3E}">
        <p14:creationId xmlns:p14="http://schemas.microsoft.com/office/powerpoint/2010/main" val="183767469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46</a:t>
            </a:fld>
            <a:endParaRPr lang="en-US"/>
          </a:p>
        </p:txBody>
      </p:sp>
    </p:spTree>
    <p:extLst>
      <p:ext uri="{BB962C8B-B14F-4D97-AF65-F5344CB8AC3E}">
        <p14:creationId xmlns:p14="http://schemas.microsoft.com/office/powerpoint/2010/main" val="158399497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47</a:t>
            </a:fld>
            <a:endParaRPr lang="en-US"/>
          </a:p>
        </p:txBody>
      </p:sp>
    </p:spTree>
    <p:extLst>
      <p:ext uri="{BB962C8B-B14F-4D97-AF65-F5344CB8AC3E}">
        <p14:creationId xmlns:p14="http://schemas.microsoft.com/office/powerpoint/2010/main" val="283176452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48</a:t>
            </a:fld>
            <a:endParaRPr lang="en-US"/>
          </a:p>
        </p:txBody>
      </p:sp>
    </p:spTree>
    <p:extLst>
      <p:ext uri="{BB962C8B-B14F-4D97-AF65-F5344CB8AC3E}">
        <p14:creationId xmlns:p14="http://schemas.microsoft.com/office/powerpoint/2010/main" val="181254572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49</a:t>
            </a:fld>
            <a:endParaRPr lang="en-US"/>
          </a:p>
        </p:txBody>
      </p:sp>
    </p:spTree>
    <p:extLst>
      <p:ext uri="{BB962C8B-B14F-4D97-AF65-F5344CB8AC3E}">
        <p14:creationId xmlns:p14="http://schemas.microsoft.com/office/powerpoint/2010/main" val="21705876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416729665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50</a:t>
            </a:fld>
            <a:endParaRPr lang="en-US"/>
          </a:p>
        </p:txBody>
      </p:sp>
    </p:spTree>
    <p:extLst>
      <p:ext uri="{BB962C8B-B14F-4D97-AF65-F5344CB8AC3E}">
        <p14:creationId xmlns:p14="http://schemas.microsoft.com/office/powerpoint/2010/main" val="106499388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51</a:t>
            </a:fld>
            <a:endParaRPr lang="en-US"/>
          </a:p>
        </p:txBody>
      </p:sp>
    </p:spTree>
    <p:extLst>
      <p:ext uri="{BB962C8B-B14F-4D97-AF65-F5344CB8AC3E}">
        <p14:creationId xmlns:p14="http://schemas.microsoft.com/office/powerpoint/2010/main" val="204559567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52</a:t>
            </a:fld>
            <a:endParaRPr lang="en-US"/>
          </a:p>
        </p:txBody>
      </p:sp>
    </p:spTree>
    <p:extLst>
      <p:ext uri="{BB962C8B-B14F-4D97-AF65-F5344CB8AC3E}">
        <p14:creationId xmlns:p14="http://schemas.microsoft.com/office/powerpoint/2010/main" val="29410537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3081370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31946000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30118761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2907724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11/20/2022</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11/20/2022</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11/20/2022</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11/20/2022</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11/20/2022</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11/20/2022</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11/20/2022</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11/20/2022</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11/20/2022</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11/20/2022</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11/20/2022</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11/20/2022</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7.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8.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9.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0.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557693" y="1292352"/>
            <a:ext cx="4614943" cy="441369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GB" sz="6600" b="1" dirty="0">
                <a:solidFill>
                  <a:schemeClr val="tx1"/>
                </a:solidFill>
                <a:latin typeface="Century Gothic"/>
                <a:ea typeface="Calibri Light"/>
                <a:cs typeface="Calibri Light"/>
              </a:rPr>
              <a:t>ALTAR ON FIRE</a:t>
            </a:r>
            <a:endParaRPr lang="en-US" sz="6600" b="1" dirty="0">
              <a:solidFill>
                <a:schemeClr val="tx1"/>
              </a:solidFill>
              <a:latin typeface="Century Gothic"/>
              <a:ea typeface="Calibri Light"/>
              <a:cs typeface="Calibri Light"/>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3"/>
          <a:stretch>
            <a:fillRect/>
          </a:stretch>
        </p:blipFill>
        <p:spPr>
          <a:xfrm>
            <a:off x="135961" y="138430"/>
            <a:ext cx="1153922" cy="1153922"/>
          </a:xfrm>
          <a:prstGeom prst="rect">
            <a:avLst/>
          </a:prstGeom>
        </p:spPr>
      </p:pic>
      <p:pic>
        <p:nvPicPr>
          <p:cNvPr id="2" name="Picture 1">
            <a:extLst>
              <a:ext uri="{FF2B5EF4-FFF2-40B4-BE49-F238E27FC236}">
                <a16:creationId xmlns:a16="http://schemas.microsoft.com/office/drawing/2014/main" id="{87672D1C-9083-E42D-9D43-741233EE2136}"/>
              </a:ext>
            </a:extLst>
          </p:cNvPr>
          <p:cNvPicPr>
            <a:picLocks noChangeAspect="1"/>
          </p:cNvPicPr>
          <p:nvPr/>
        </p:nvPicPr>
        <p:blipFill rotWithShape="1">
          <a:blip r:embed="rId4"/>
          <a:srcRect t="18379"/>
          <a:stretch/>
        </p:blipFill>
        <p:spPr>
          <a:xfrm>
            <a:off x="5898434" y="0"/>
            <a:ext cx="6293566" cy="6858000"/>
          </a:xfrm>
          <a:prstGeom prst="rect">
            <a:avLst/>
          </a:prstGeom>
        </p:spPr>
      </p:pic>
    </p:spTree>
    <p:extLst>
      <p:ext uri="{BB962C8B-B14F-4D97-AF65-F5344CB8AC3E}">
        <p14:creationId xmlns:p14="http://schemas.microsoft.com/office/powerpoint/2010/main" val="396191156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endParaRPr lang="nl-NL" sz="3600" i="1" dirty="0">
              <a:solidFill>
                <a:schemeClr val="dk1"/>
              </a:solidFill>
              <a:latin typeface="Century Gothic"/>
              <a:ea typeface="+mn-lt"/>
              <a:cs typeface="+mn-lt"/>
              <a:sym typeface="Century Gothic"/>
            </a:endParaRPr>
          </a:p>
          <a:p>
            <a:pPr marL="0" indent="0">
              <a:spcBef>
                <a:spcPts val="0"/>
              </a:spcBef>
              <a:buNone/>
            </a:pPr>
            <a:r>
              <a:rPr lang="nl-NL" sz="3600" i="1" dirty="0">
                <a:solidFill>
                  <a:schemeClr val="dk1"/>
                </a:solidFill>
                <a:latin typeface="Century Gothic"/>
                <a:ea typeface="+mn-lt"/>
                <a:cs typeface="+mn-lt"/>
                <a:sym typeface="Century Gothic"/>
              </a:rPr>
              <a:t>ALTARE in die Bybel is ‘n PROMINENTE PRIORITEIT. ALTARE is altyd ‘n plek van ONTMOETING, OPENBARING, AANBIDDING, INSPRAAK of INPARTASIE…</a:t>
            </a:r>
            <a:endParaRPr lang="nl-NL" sz="3600" i="1" dirty="0">
              <a:solidFill>
                <a:schemeClr val="dk1"/>
              </a:solidFill>
              <a:latin typeface="Century Gothic"/>
              <a:ea typeface="Calibri"/>
              <a:cs typeface="Calibri"/>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27788856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200" i="1" dirty="0">
                <a:solidFill>
                  <a:schemeClr val="dk1"/>
                </a:solidFill>
                <a:latin typeface="Century Gothic"/>
                <a:ea typeface="+mn-lt"/>
                <a:cs typeface="+mn-lt"/>
                <a:sym typeface="Century Gothic"/>
              </a:rPr>
              <a:t>‘Ook het Agab die heilige boomstam gemaak, en Agab het nog meer gedoen om die HERE, die God van Israel, te terg as al die konings van Israel, sy voorgangers. In sy dae het Hiël, van Bet-el, Jérigo opgebou; ten koste van Abíram, sy eersgeborene, het hy sy fondament gelê, en ten koste van Segub, sy jongste, sy poorte opgerig, volgens die woord van die HERE wat Hy deur die diens van Josua, die seun van Nun, gespreek het.’</a:t>
            </a:r>
            <a:endParaRPr lang="nl-NL" sz="32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16:28-30.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5328049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‘En Elía, die Tisbiet, uit Tisbe in Gílead, het vir Agab gesê: So waar as die HERE, die God van Israel, leef, voor wie se aangesig ek staan, daar sal geen dou of reën in hierdie jare wees nie, behalwe op my woord!’</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17:1-16.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4757018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‘Toe kom die woord van die HERE tot hom en sê: Gaan hiervandaan weg en draai jou na die ooste toe en steek jou weg by die spruit Krit wat oos van die Jordaan is; en jy moet uit die spruit drink, en Ek het aan die kraaie bevel gegee om jou daar te onderhou.’</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17:1-16.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0513238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‘En hy het gegaan en gehandel volgens die woord van die HERE: hy het gaan bly by die spruit Krit wat oos van die Jordaan is. En die kraaie het vir hom smôrens brood en vleis gebring, en saans brood en vleis, en hy het uit die spruit gedrink.’</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17:1-16.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9051356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‘Maar ná verloop van tyd het die spruit opgedroog, want daar was geen reën in die land nie. Toe kom die woord van die HERE tot hom en sê: Maak jou klaar, gaan na Sarfat wat by Sidon is, en bly daar; kyk, daar het Ek aan ‘n weduwee bevel gegee om jou te onderhou.’</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17:1-16.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8632390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‘Daarop het hy hom gereedgemaak en na Sarfat gegaan; en toe hy by die ingang van die stad kom, was ‘n weduwee juis besig om daar houtjies bymekaar te maak. En hy roep haar en sê: Gaan haal tog vir my ‘n bietjie water in die kan, dat ek kan drink. Terwyl sy loop om dit te gaan haal, roep hy na haar en sê: Bring tog vir my ‘n stukkie brood saam. </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17:1-16.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5803301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Maar sy antwoord: So waar as die HERE u God leef, ek het nie ‘n broodkoek nie, net maar ‘n handvol meel in die pot en ‘n bietjie olie in die kruik; en hier maak ek nou ‘n paar houtjies bymekaar; dan gaan ek en maak dit vir my en my seun klaar, dat ons dit kan eet en sterwe. </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17:1-16.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2457172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En Elía sê vir haar: Wees nie bevrees nie, gaan heen, doen volgens jou woord; maar maak eers daarvan vir my ‘n broodkoekie en bring dit uit vir my; daarna kan jy vir jóu en jou seun iets klaarmaak.’</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17:1-16.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8041127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‘Want so sê die HERE, die God van Israel: Die meel in die pot sal nie opraak en die olie in die kruik sal nie minder word nie, tot op die dag dat die HERE reën op die aarde sal gee.’</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17:1-16.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51097131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‘Want alles wat tevore geskrywe is, is tot ons lering tevore geskrywe, sodat ons deur lydsaamheid en bemoediging van die Skrifte hoop kan hê.’</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Rom 15:4.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22086386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‘En sy het gegaan en gehandel volgens die woord van Elía; en sy het geëet - sy en hy en haar gesin dae lank: die meel in die pot het nie opgeraak en die olie in die kruik nie minder geword nie, volgens die woord van die HERE wat Hy deur die diens van Elía gespreek het.’</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17:1-16.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9821897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‘En die vrou sê vir Elía: Nou weet ek dit dat u ‘n man van God is en dat die woord van die HERE in u mond waarheid is.’</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a:solidFill>
                  <a:schemeClr val="tx1"/>
                </a:solidFill>
                <a:latin typeface="Century Gothic" panose="020B0502020202020204" pitchFamily="34" charset="0"/>
                <a:cs typeface="Arial" pitchFamily="34" charset="0"/>
              </a:rPr>
              <a:t>Kon 17:24. </a:t>
            </a:r>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3834015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‘En geruime tyd daarna het die woord van die HERE in die derde jaar tot Elía gekom en gesê:…’</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78892332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200" i="1" dirty="0">
                <a:solidFill>
                  <a:schemeClr val="dk1"/>
                </a:solidFill>
                <a:latin typeface="Century Gothic"/>
                <a:ea typeface="+mn-lt"/>
                <a:cs typeface="+mn-lt"/>
                <a:sym typeface="Century Gothic"/>
              </a:rPr>
              <a:t>‘Gaan heen, vertoon jou aan Agab, dan wil Ek reën gee op die aarde. En Elía het gegaan om hom aan Agab te vertoon. En die hongersnood was swaar in Samaría. Toe laat Agab Obádja, wat oor die paleis was, roep. En Obádja het die HERE baie gevrees. Want toe Isébel die profete van die HERE uitgeroei het, het Obádja honderd profete geneem en hulle vyftig by vyftig man in ‘n spelonk weggesteek en hulle met brood en water onderhou.’</a:t>
            </a:r>
            <a:endParaRPr lang="nl-NL" sz="32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0131609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400" i="1" dirty="0">
                <a:solidFill>
                  <a:schemeClr val="dk1"/>
                </a:solidFill>
                <a:latin typeface="Century Gothic"/>
                <a:ea typeface="+mn-lt"/>
                <a:cs typeface="+mn-lt"/>
                <a:sym typeface="Century Gothic"/>
              </a:rPr>
              <a:t>‘En Agab het vir Obádja gesê: Trek deur die land na al die waterfonteine en na al die spruite; miskien sal ons gras kry, sodat ons die perde en muile in die lewe kan hou en van die vee nie hoef uit te roei nie. En hulle het die land onder mekaar verdeel om dit deur te trek: Agab het afsonderlik met een pad getrek, en Obádja het afsonderlik met ‘n ander pad getrek.</a:t>
            </a:r>
            <a:endParaRPr lang="nl-NL" sz="34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21729893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Terwyl Obádja op pad was, kom Elía hom meteens tegemoet; en toe hy hom herken, val hy op sy aangesig en vra: Is dit u, my heer Elía? En hy sê: Dit is ek; gaan sê aan jou heer: Elía is daar. Maar hy vra: Wat het ek gesondig, dat u u dienaar oorgee in die hand van Agab om my om die lewe te bring? </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9978948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So waar as die HERE u God leef, daar is geen nasie of koninkryk waar my heer nie heen gestuur het om u te soek nie; en as hulle sê: Hy is nie hier nie - dan laat hy die koninkryk en die nasie sweer dat hulle u nie kon vind nie. En nou beveel u: Gaan sê aan jou heer: Elía is daar!’</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70767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‘As ek nou van u af weggaan en die Gees van die HERE u wegneem - ek weet nie waarheen nie - en ek kom om Agab berig te bring en hy vind u nie, dan sal hy my doodmaak; en u dienaar vrees die HERE van sy jeug af. </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2013581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Is dit nie aan my heer meegedeel wat ek gedoen het toe Isébel die profete van die HERE gedood het nie: dat ek van die profete van die HERE honderd man, vyftig by vyftig, in ‘n spelonk weggesteek en hulle met brood en water onderhou het?</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4955977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400" i="1" dirty="0">
                <a:solidFill>
                  <a:schemeClr val="dk1"/>
                </a:solidFill>
                <a:latin typeface="Century Gothic"/>
                <a:ea typeface="+mn-lt"/>
                <a:cs typeface="+mn-lt"/>
                <a:sym typeface="Century Gothic"/>
              </a:rPr>
              <a:t>En nou beveel u: Gaan sê aan jou heer: Elía is daar! dat hy my kan doodmaak! Maar Elía sê: So waar as die HERE van die leërskare leef, voor wie se aangesig ek staan, ek sal my verseker vandag aan hom vertoon! En Obádja het Agab tegemoetgegaan en hom dit meegedeel; en Agab het Elía tegemoetgegaan. En net toe Agab Elía sien, vra Agab vir hom: Is dit jy, jou beroerder van Israel?’</a:t>
            </a:r>
            <a:endParaRPr lang="nl-NL" sz="34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91594751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‘En Omri het ontslaap met sy vaders en is in Samaría begrawe; en sy seun Agab het in sy plek koning geword. En Agab, die seun van Omri, het oor Israel koning geword in die agt en dertigste jaar van Asa, die koning van Juda; en Agab, die seun van Omri, het in Samaría oor Israel twee en twintig jaar geregeer. </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16:28-30.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31140153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‘Toe sê hy: Ek het Israel nie in beroering gebring nie, maar u en u familie, deurdat u die gebooie van die HERE verlaat het en agter die Baäls aan geloop het.’</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340057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‘Stuur dan nou, laat die hele Israel by my bymekaarkom op die berg Karmel, ook die vier honderd en vyftig profete van Baäl en die vier honderd profete van Asjéra wat aan die tafel van Isébel eet.’</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53843119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‘En Agab het gestuur onder al die kinders van Israel en die profete op die berg Karmel bymekaar laat kom. En Elía het nader gekom na die hele volk en gesê: Hoe lank hink julle op twee gedagtes?’</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62219568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‘As die HERE God is, volg Hom na; en as Baäl dit is, volg hom na! Maar die volk het hom niks geantwoord nie.’</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03154684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‘Toe sê Elía vir die volk: Ek het alleen oorgebly as profeet van die HERE, terwyl die profete van Baäl vier honderd en vyftig is.’</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9672508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‘Maar laat hulle vir ons twee bulle gee; dan kan hulle vir hul een bul uitkies en dit in stukke verdeel en op die hout sit, maar sonder om vuur te maak; en ék sal die ander bul gereedmaak en op die hout sit, maar ek sal geen vuur maak nie.’</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4570034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‘Roep julle dan die naam van julle god aan, en ék sal die Naam van die HERE aanroep; en die God wat met vuur antwoord, Hy sal God wees…’</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8102949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‘En die hele volk het geantwoord en gesê: Die woord is goed. Verder het Elía aan die profete van Baäl gesê: Kies vir julle een bul uit en maak dit eerste gereed, want julle is die meeste;’</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06065296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‘en roep die naam van julle god aan, maar julle mag geen vuur maak nie. En hulle het die bul wat hy hulle gegee het, geneem en dit gereedgemaak en die naam van Baäl van die môre tot die middag aangeroep en gesê: o Baäl, gee ons antwoord!</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239013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Maar daar was geen stem en niemand wat antwoord nie. En hulle het rondgespring by die altaar wat hulle gemaak het. En toe dit middag was, het Elía met hulle gespot en gesê: Roep hard; hy is mos ‘n god! Hy is seker in gepeins, of hy het hom seker afgesonder,’</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10005144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En Agab, die seun van Omri, het gedoen wat kwaad is in die oë van die HERE, meer as al sy voorgangers.’</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16:28-30.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94099997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‘of hy is seker op reis; miskien slaap hy en moet wakker word. En hulle het hard geroep en hulleself volgens hul gebruik met swaarde en spiese stukkend gekerwe tot die bloed op hulle uitgespuit het.</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7831555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En toe die middag verby was, het hulle begin raas tot op die tyd dat die spysoffer gebring word; maar daar was geen stem en niemand wat antwoord nie, en geen opmerksaamheid nie.’</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2120346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‘Toe sê Elía vir die hele volk: Kom nader na my. En die hele volk het nader gekom na hom; en hy het die altaar van die HERE herstel wat afgebreek was.’</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2014433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‘Daarop neem Elía twaalf klippe volgens die getal van die stamme van Jakob se kinders tot wie die woord van die HERE gekom het om te sê: Israel sal jou naam wees - en hy bou met die klippe ‘n altaar in die Naam van die HERE.’</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3546251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‘Daarna het hy ‘n sloot gemaak rondom die altaar, ‘n ruimte vir omtrent twee mate saad, en die hout gerangskik en die bul in stukke verdeel en bo-op die hout gelê. Toe sê hy: Maak vier kruike vol water en giet dit op die brandoffer en op die hout. </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5605743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En hy sê: Doen dit vir die tweede maal. En hulle het dit vir die tweede maal gedoen. En hy sê: Doen dit vir die derde maal. En hulle het dit vir die derde maal gedoen, sodat die water rondom die altaar geloop het; en ook die sloot het hy vol water gemaak.’</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85623893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400" i="1" dirty="0">
                <a:solidFill>
                  <a:schemeClr val="dk1"/>
                </a:solidFill>
                <a:latin typeface="Century Gothic"/>
                <a:ea typeface="+mn-lt"/>
                <a:cs typeface="+mn-lt"/>
                <a:sym typeface="Century Gothic"/>
              </a:rPr>
              <a:t>‘En op die tyd dat hulle die spysoffer bring, het die profeet Elía nader gekom en gesê: HERE, God van Abraham, Isak en Israel, laat dit vandag bekend word dat U God in Israel is, en ek u kneg, en dat ek al hierdie dinge op u woord gedoen het. Antwoord my, HERE, antwoord my, sodat hierdie volk kan erken dat U, HERE, God is, en dat U hulle hart tot U laat terugkeer.’</a:t>
            </a:r>
            <a:endParaRPr lang="nl-NL" sz="34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57606234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400" i="1" dirty="0">
                <a:solidFill>
                  <a:schemeClr val="dk1"/>
                </a:solidFill>
                <a:latin typeface="Century Gothic"/>
                <a:ea typeface="+mn-lt"/>
                <a:cs typeface="+mn-lt"/>
                <a:sym typeface="Century Gothic"/>
              </a:rPr>
              <a:t>‘Daarop het die vuur van die HERE neergeval en die brandoffer en die hout en die klippe en die stof verteer, ja, die water wat in die sloot was, opgelek.’</a:t>
            </a:r>
            <a:endParaRPr lang="nl-NL" sz="34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3091019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400" i="1" dirty="0">
                <a:solidFill>
                  <a:schemeClr val="dk1"/>
                </a:solidFill>
                <a:latin typeface="Century Gothic"/>
                <a:ea typeface="+mn-lt"/>
                <a:cs typeface="+mn-lt"/>
                <a:sym typeface="Century Gothic"/>
              </a:rPr>
              <a:t>‘En toe die hele volk dit sien, het hulle op hul aangesig geval en gesê: Die HERE, Hy is God, die HERE, Hy is God!’</a:t>
            </a:r>
            <a:endParaRPr lang="nl-NL" sz="34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28545920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400" i="1" dirty="0">
                <a:solidFill>
                  <a:schemeClr val="dk1"/>
                </a:solidFill>
                <a:latin typeface="Century Gothic"/>
                <a:ea typeface="+mn-lt"/>
                <a:cs typeface="+mn-lt"/>
                <a:sym typeface="Century Gothic"/>
              </a:rPr>
              <a:t>‘Maar Elía sê vir hulle: Gryp die profete van Baäl! Laat niemand van hulle vryraak nie! En hulle het hul gegryp; en Elía het hulle afgebring na die spruit Kison en hulle daar geslag.’</a:t>
            </a:r>
            <a:endParaRPr lang="nl-NL" sz="34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18:1-46.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60346742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‘En dit was nog die minste dat hy in die sondes van Jeróbeam, die seun van Nebat, gewandel het: hy het Isébel, die dogter van Et-Baäl, die koning van die Sidoniërs, as vrou geneem, en Baäl gaan dien en voor hom neergebuig,…’</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16:28-30.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4999983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‘Vuur moet gedurigdeur op die altaar aan die brand gehou word, dit mag nie doodgaan nie.’</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Lev 6:13.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0435161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‘Ek vermaan julle dan, broeders, by die ontferminge van God, dat julle jul liggame stel as ‘n lewende, heilige en aan God welgevallige offer dit is julle redelike godsdiens.’</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Rom 12:1.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66103992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2492F9E-E0E9-439B-43FE-0278AEEBAC45}"/>
              </a:ext>
            </a:extLst>
          </p:cNvPr>
          <p:cNvSpPr>
            <a:spLocks noGrp="1"/>
          </p:cNvSpPr>
          <p:nvPr>
            <p:ph type="ctrTitle"/>
          </p:nvPr>
        </p:nvSpPr>
        <p:spPr>
          <a:xfrm>
            <a:off x="1524000" y="2916237"/>
            <a:ext cx="9144000" cy="1025525"/>
          </a:xfrm>
        </p:spPr>
        <p:txBody>
          <a:bodyPr>
            <a:normAutofit/>
          </a:bodyPr>
          <a:lstStyle/>
          <a:p>
            <a:r>
              <a:rPr lang="en-GB" sz="6600" b="1" dirty="0">
                <a:latin typeface="Century Gothic"/>
                <a:ea typeface="Calibri Light"/>
                <a:cs typeface="Calibri Light"/>
              </a:rPr>
              <a:t>ALTAR ON FIRE</a:t>
            </a:r>
          </a:p>
        </p:txBody>
      </p:sp>
    </p:spTree>
    <p:extLst>
      <p:ext uri="{BB962C8B-B14F-4D97-AF65-F5344CB8AC3E}">
        <p14:creationId xmlns:p14="http://schemas.microsoft.com/office/powerpoint/2010/main" val="57944369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0052" y="16300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en-GB" sz="3600" i="1" dirty="0">
                <a:solidFill>
                  <a:schemeClr val="dk1"/>
                </a:solidFill>
                <a:latin typeface="Century Gothic"/>
                <a:ea typeface="+mn-lt"/>
                <a:cs typeface="+mn-lt"/>
                <a:sym typeface="Century Gothic"/>
              </a:rPr>
              <a:t>‘Jezebel, wife of Ahab had a huge temple erected in honour of Baal and then she began to turn on those who insisted that Yahweh alone was God and his Word alone was truth. She was a demonized mass-murderess who nursed a pathological hatred for anything to do with God, establishing a programme of wholesale execution for God’s prophets. </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3747256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743456"/>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en-GB" sz="3600" i="1" dirty="0">
                <a:solidFill>
                  <a:schemeClr val="dk1"/>
                </a:solidFill>
                <a:latin typeface="Century Gothic"/>
                <a:ea typeface="+mn-lt"/>
                <a:cs typeface="+mn-lt"/>
                <a:sym typeface="Century Gothic"/>
              </a:rPr>
              <a:t>The spirit and religion of Jezebel was arrogant, pornographic and running with the blood of innocent children being thrown in bon fires all over Israel in the name of Baal to buy his goodwill, prosperity and fertility. And she was no passive, mildly-interested royal – she was a religious maniac.</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1528454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4014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en-GB" sz="3600" i="1" dirty="0">
                <a:solidFill>
                  <a:schemeClr val="dk1"/>
                </a:solidFill>
                <a:latin typeface="Century Gothic"/>
                <a:ea typeface="+mn-lt"/>
                <a:cs typeface="+mn-lt"/>
                <a:sym typeface="Century Gothic"/>
              </a:rPr>
              <a:t>So we have King Ahab and Queen Jezebel – enemies of God, his people and his prophets – a demonic pair, driven, unpredictable with lives full of lust and in tandem for </a:t>
            </a:r>
            <a:r>
              <a:rPr lang="en-GB" sz="3600" i="1" dirty="0" err="1">
                <a:solidFill>
                  <a:schemeClr val="dk1"/>
                </a:solidFill>
                <a:latin typeface="Century Gothic"/>
                <a:ea typeface="+mn-lt"/>
                <a:cs typeface="+mn-lt"/>
                <a:sym typeface="Century Gothic"/>
              </a:rPr>
              <a:t>satan</a:t>
            </a:r>
            <a:r>
              <a:rPr lang="en-GB" sz="3600" i="1" dirty="0">
                <a:solidFill>
                  <a:schemeClr val="dk1"/>
                </a:solidFill>
                <a:latin typeface="Century Gothic"/>
                <a:ea typeface="+mn-lt"/>
                <a:cs typeface="+mn-lt"/>
                <a:sym typeface="Century Gothic"/>
              </a:rPr>
              <a:t>. The compromise and corruption of Canaanite religion had long been seeping in from Israel’s neighbours, but under Jezebel and Ahab who was now from within it was pumped from the palace with extraordinary pressure.’</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320992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85493" y="1858617"/>
            <a:ext cx="10848814" cy="433346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‘…en vir Baäl ‘n altaar opgerig in die huis van Baäl wat hy in Samaría gebou het.’</a:t>
            </a:r>
            <a:endParaRPr lang="nl-NL" sz="3600" i="1" dirty="0">
              <a:solidFill>
                <a:schemeClr val="dk1"/>
              </a:solidFill>
              <a:latin typeface="Century Gothic"/>
              <a:ea typeface="Calibri"/>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Kon 16:28-30.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5614089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TM03457491[[fn=Metropolitan]]</Template>
  <TotalTime>2754</TotalTime>
  <Words>2869</Words>
  <Application>Microsoft Office PowerPoint</Application>
  <PresentationFormat>Widescreen</PresentationFormat>
  <Paragraphs>165</Paragraphs>
  <Slides>52</Slides>
  <Notes>52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52</vt:i4>
      </vt:variant>
    </vt:vector>
  </HeadingPairs>
  <TitlesOfParts>
    <vt:vector size="58" baseType="lpstr">
      <vt:lpstr>Arial</vt:lpstr>
      <vt:lpstr>Calibri</vt:lpstr>
      <vt:lpstr>Calibri Light</vt:lpstr>
      <vt:lpstr>Century Gothic</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ALTAR ON FIRE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Jamandus Lotz</cp:lastModifiedBy>
  <cp:revision>515</cp:revision>
  <dcterms:created xsi:type="dcterms:W3CDTF">2020-05-26T13:44:35Z</dcterms:created>
  <dcterms:modified xsi:type="dcterms:W3CDTF">2022-11-20T11:25:27Z</dcterms:modified>
  <cp:contentStatus/>
</cp:coreProperties>
</file>