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9"/>
  </p:notesMasterIdLst>
  <p:sldIdLst>
    <p:sldId id="1246" r:id="rId2"/>
    <p:sldId id="1191" r:id="rId3"/>
    <p:sldId id="1218" r:id="rId4"/>
    <p:sldId id="1301" r:id="rId5"/>
    <p:sldId id="1300" r:id="rId6"/>
    <p:sldId id="1345" r:id="rId7"/>
    <p:sldId id="1346" r:id="rId8"/>
    <p:sldId id="1347" r:id="rId9"/>
    <p:sldId id="1350" r:id="rId10"/>
    <p:sldId id="1348" r:id="rId11"/>
    <p:sldId id="1349" r:id="rId12"/>
    <p:sldId id="1351" r:id="rId13"/>
    <p:sldId id="1302" r:id="rId14"/>
    <p:sldId id="1352" r:id="rId15"/>
    <p:sldId id="1304" r:id="rId16"/>
    <p:sldId id="1303" r:id="rId17"/>
    <p:sldId id="1353" r:id="rId18"/>
    <p:sldId id="1305" r:id="rId19"/>
    <p:sldId id="1277" r:id="rId20"/>
    <p:sldId id="1354" r:id="rId21"/>
    <p:sldId id="1306" r:id="rId22"/>
    <p:sldId id="1355" r:id="rId23"/>
    <p:sldId id="1224" r:id="rId24"/>
    <p:sldId id="1307" r:id="rId25"/>
    <p:sldId id="1356" r:id="rId26"/>
    <p:sldId id="1357" r:id="rId27"/>
    <p:sldId id="1358" r:id="rId28"/>
    <p:sldId id="1359" r:id="rId29"/>
    <p:sldId id="1360" r:id="rId30"/>
    <p:sldId id="1361" r:id="rId31"/>
    <p:sldId id="1308" r:id="rId32"/>
    <p:sldId id="1309" r:id="rId33"/>
    <p:sldId id="1310" r:id="rId34"/>
    <p:sldId id="1311" r:id="rId35"/>
    <p:sldId id="1362" r:id="rId36"/>
    <p:sldId id="1363" r:id="rId37"/>
    <p:sldId id="1364" r:id="rId38"/>
    <p:sldId id="1312" r:id="rId39"/>
    <p:sldId id="1365" r:id="rId40"/>
    <p:sldId id="1366" r:id="rId41"/>
    <p:sldId id="1313" r:id="rId42"/>
    <p:sldId id="1367" r:id="rId43"/>
    <p:sldId id="1368" r:id="rId44"/>
    <p:sldId id="1314" r:id="rId45"/>
    <p:sldId id="1369" r:id="rId46"/>
    <p:sldId id="1370" r:id="rId47"/>
    <p:sldId id="1344"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35FAC7-998B-4A49-A5AE-BCCFA535D153}" v="689" dt="2022-08-26T14:59:23.3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87" autoAdjust="0"/>
    <p:restoredTop sz="87345"/>
  </p:normalViewPr>
  <p:slideViewPr>
    <p:cSldViewPr snapToGrid="0" snapToObjects="1">
      <p:cViewPr varScale="1">
        <p:scale>
          <a:sx n="96" d="100"/>
          <a:sy n="96" d="100"/>
        </p:scale>
        <p:origin x="1296" y="9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11/25/2022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091605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2087721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2114807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552188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081370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2041422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0118761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31946000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7801815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2907724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121209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1868797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3328399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41662194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8612468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35621532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9064513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42860895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5669321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8779490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35760199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219636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29410537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21205013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36469392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27719899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9254711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34898682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24224665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31183273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8462623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14986846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1156114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41672966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236120689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6506268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42</a:t>
            </a:fld>
            <a:endParaRPr lang="en-US"/>
          </a:p>
        </p:txBody>
      </p:sp>
    </p:spTree>
    <p:extLst>
      <p:ext uri="{BB962C8B-B14F-4D97-AF65-F5344CB8AC3E}">
        <p14:creationId xmlns:p14="http://schemas.microsoft.com/office/powerpoint/2010/main" val="175671744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43</a:t>
            </a:fld>
            <a:endParaRPr lang="en-US"/>
          </a:p>
        </p:txBody>
      </p:sp>
    </p:spTree>
    <p:extLst>
      <p:ext uri="{BB962C8B-B14F-4D97-AF65-F5344CB8AC3E}">
        <p14:creationId xmlns:p14="http://schemas.microsoft.com/office/powerpoint/2010/main" val="110854402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44</a:t>
            </a:fld>
            <a:endParaRPr lang="en-US"/>
          </a:p>
        </p:txBody>
      </p:sp>
    </p:spTree>
    <p:extLst>
      <p:ext uri="{BB962C8B-B14F-4D97-AF65-F5344CB8AC3E}">
        <p14:creationId xmlns:p14="http://schemas.microsoft.com/office/powerpoint/2010/main" val="85248599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45</a:t>
            </a:fld>
            <a:endParaRPr lang="en-US"/>
          </a:p>
        </p:txBody>
      </p:sp>
    </p:spTree>
    <p:extLst>
      <p:ext uri="{BB962C8B-B14F-4D97-AF65-F5344CB8AC3E}">
        <p14:creationId xmlns:p14="http://schemas.microsoft.com/office/powerpoint/2010/main" val="317702211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46</a:t>
            </a:fld>
            <a:endParaRPr lang="en-US"/>
          </a:p>
        </p:txBody>
      </p:sp>
    </p:spTree>
    <p:extLst>
      <p:ext uri="{BB962C8B-B14F-4D97-AF65-F5344CB8AC3E}">
        <p14:creationId xmlns:p14="http://schemas.microsoft.com/office/powerpoint/2010/main" val="153391406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47</a:t>
            </a:fld>
            <a:endParaRPr lang="en-US"/>
          </a:p>
        </p:txBody>
      </p:sp>
    </p:spTree>
    <p:extLst>
      <p:ext uri="{BB962C8B-B14F-4D97-AF65-F5344CB8AC3E}">
        <p14:creationId xmlns:p14="http://schemas.microsoft.com/office/powerpoint/2010/main" val="878401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3857451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629868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2298924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012528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495213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11/25/2022</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11/25/2022</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‘Daarom, doen afstand van alle vuiligheid en oorvloed van boosheid, en ontvang met sagmoedigheid die ingeplante woord, wat in staat is om julle siele te red. En word daders van die woord en nie net hoorders wat julleself bedrieg nie.’ </a:t>
            </a:r>
            <a:r>
              <a:rPr lang="nl-NL" sz="3600" b="1" i="1" dirty="0">
                <a:solidFill>
                  <a:schemeClr val="dk1"/>
                </a:solidFill>
                <a:latin typeface="Century Gothic"/>
                <a:ea typeface="+mn-lt"/>
                <a:cs typeface="+mn-lt"/>
                <a:sym typeface="Century Gothic"/>
              </a:rPr>
              <a:t>(Jak 1:21-22)</a:t>
            </a:r>
            <a:endParaRPr lang="nl-NL" sz="3600" b="1"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2086386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 LETTERS OF JESUS: SMYRNA…</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7396954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 LETTERS OF JESUS: PERGAMUM…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7880440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 LETTERS OF JESUS: THYATIRA…</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2545066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0052" y="16300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#1, LIEFDE.</a:t>
            </a:r>
          </a:p>
          <a:p>
            <a:pPr marL="0" indent="0">
              <a:spcBef>
                <a:spcPts val="0"/>
              </a:spcBef>
              <a:buNone/>
            </a:pPr>
            <a:endParaRPr lang="nl-NL" sz="3600" i="1" dirty="0">
              <a:solidFill>
                <a:schemeClr val="dk1"/>
              </a:solidFill>
              <a:latin typeface="Century Gothic"/>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#2, GELOOF &amp; GEHOORSAAMHEID.</a:t>
            </a:r>
          </a:p>
          <a:p>
            <a:pPr marL="0" indent="0">
              <a:spcBef>
                <a:spcPts val="0"/>
              </a:spcBef>
              <a:buNone/>
            </a:pPr>
            <a:endParaRPr lang="nl-NL" sz="3600" i="1" dirty="0">
              <a:solidFill>
                <a:schemeClr val="dk1"/>
              </a:solidFill>
              <a:latin typeface="Century Gothic"/>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#3, DIENSBAARHEID.</a:t>
            </a:r>
          </a:p>
          <a:p>
            <a:pPr marL="0" indent="0">
              <a:spcBef>
                <a:spcPts val="0"/>
              </a:spcBef>
              <a:buNone/>
            </a:pPr>
            <a:endParaRPr lang="nl-NL" sz="3600" i="1" dirty="0">
              <a:solidFill>
                <a:schemeClr val="dk1"/>
              </a:solidFill>
              <a:latin typeface="Century Gothic"/>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#4, VOLHARDING.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3747256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 calcmode="lin" valueType="num">
                                      <p:cBhvr additive="base">
                                        <p:cTn id="2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 LETTERS OF JESUS: SARDIS…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725067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4014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endParaRPr lang="en-GB" sz="3600" i="1" dirty="0">
              <a:solidFill>
                <a:schemeClr val="dk1"/>
              </a:solidFill>
              <a:latin typeface="Century Gothic"/>
              <a:ea typeface="+mn-lt"/>
              <a:cs typeface="+mn-lt"/>
              <a:sym typeface="Century Gothic"/>
            </a:endParaRPr>
          </a:p>
          <a:p>
            <a:pPr marL="0" indent="0" algn="ctr">
              <a:spcBef>
                <a:spcPts val="0"/>
              </a:spcBef>
              <a:buNone/>
            </a:pPr>
            <a:endParaRPr lang="en-GB" sz="3600" i="1" dirty="0">
              <a:solidFill>
                <a:schemeClr val="dk1"/>
              </a:solidFill>
              <a:latin typeface="Century Gothic"/>
              <a:ea typeface="+mn-lt"/>
              <a:cs typeface="+mn-lt"/>
              <a:sym typeface="Century Gothic"/>
            </a:endParaRPr>
          </a:p>
          <a:p>
            <a:pPr marL="0" indent="0" algn="ctr">
              <a:spcBef>
                <a:spcPts val="0"/>
              </a:spcBef>
              <a:buNone/>
            </a:pPr>
            <a:endParaRPr lang="en-GB" sz="4000" i="1" dirty="0">
              <a:solidFill>
                <a:schemeClr val="dk1"/>
              </a:solidFill>
              <a:latin typeface="Century Gothic"/>
              <a:ea typeface="+mn-lt"/>
              <a:cs typeface="+mn-lt"/>
              <a:sym typeface="Century Gothic"/>
            </a:endParaRPr>
          </a:p>
          <a:p>
            <a:pPr marL="0" indent="0" algn="ctr">
              <a:spcBef>
                <a:spcPts val="0"/>
              </a:spcBef>
              <a:buNone/>
            </a:pPr>
            <a:r>
              <a:rPr lang="en-GB" sz="4000" i="1" dirty="0">
                <a:solidFill>
                  <a:schemeClr val="dk1"/>
                </a:solidFill>
                <a:latin typeface="Century Gothic"/>
                <a:ea typeface="+mn-lt"/>
                <a:cs typeface="+mn-lt"/>
                <a:sym typeface="Century Gothic"/>
              </a:rPr>
              <a:t>DYNAMIC but DYING.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320992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743456"/>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The church in SARDIS was a BUSINESS rather than a BODY, they were an ORGANIZATION rather than an ORGANISM, they had ACTIVITIES rather than ACHIEVEMENT and they had RITUAL rather than REALITY or TRUTH. They were honouring God with their LIPS, but not with their LIVES.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1528454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 LETTERS OF JESUS: PHILADELPHIA…</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3035552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nl-NL" sz="4000" i="1" dirty="0">
              <a:solidFill>
                <a:schemeClr val="dk1"/>
              </a:solidFill>
              <a:latin typeface="Century Gothic"/>
              <a:ea typeface="+mn-lt"/>
              <a:cs typeface="+mn-lt"/>
              <a:sym typeface="Century Gothic"/>
            </a:endParaRPr>
          </a:p>
          <a:p>
            <a:pPr marL="0" indent="0" algn="ctr">
              <a:spcBef>
                <a:spcPts val="0"/>
              </a:spcBef>
              <a:buNone/>
            </a:pPr>
            <a:endParaRPr lang="nl-NL" sz="4000" i="1" dirty="0">
              <a:solidFill>
                <a:schemeClr val="dk1"/>
              </a:solidFill>
              <a:latin typeface="Century Gothic"/>
              <a:ea typeface="+mn-lt"/>
              <a:cs typeface="+mn-lt"/>
              <a:sym typeface="Century Gothic"/>
            </a:endParaRPr>
          </a:p>
          <a:p>
            <a:pPr marL="0" indent="0" algn="ctr">
              <a:spcBef>
                <a:spcPts val="0"/>
              </a:spcBef>
              <a:buNone/>
            </a:pPr>
            <a:r>
              <a:rPr lang="nl-NL" sz="4000" i="1" dirty="0">
                <a:solidFill>
                  <a:schemeClr val="dk1"/>
                </a:solidFill>
                <a:latin typeface="Century Gothic"/>
                <a:ea typeface="+mn-lt"/>
                <a:cs typeface="+mn-lt"/>
                <a:sym typeface="Century Gothic"/>
              </a:rPr>
              <a:t>SMALL but SIGNIFICANT.</a:t>
            </a:r>
            <a:endParaRPr lang="nl-NL" sz="40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561408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endParaRPr lang="nl-NL" sz="3600" i="1" dirty="0">
              <a:solidFill>
                <a:schemeClr val="dk1"/>
              </a:solidFill>
              <a:latin typeface="Century Gothic"/>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BELYDENIS, BYWONING, BYDRAE, BEDIENING &amp; BROEDERSKAP.</a:t>
            </a:r>
            <a:endParaRPr lang="nl-NL" sz="3600" i="1" dirty="0">
              <a:solidFill>
                <a:schemeClr val="dk1"/>
              </a:solidFill>
              <a:latin typeface="Century Gothic"/>
              <a:ea typeface="Calibri"/>
              <a:cs typeface="Calibri"/>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778885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1155556" y="6214530"/>
            <a:ext cx="4284418" cy="321736"/>
          </a:xfrm>
          <a:prstGeom prst="rect">
            <a:avLst/>
          </a:prstGeom>
        </p:spPr>
        <p:txBody>
          <a:bodyPr vert="horz" lIns="91440" tIns="45720" rIns="91440" bIns="45720" rtlCol="0" anchor="b">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l">
              <a:lnSpc>
                <a:spcPct val="90000"/>
              </a:lnSpc>
              <a:spcAft>
                <a:spcPts val="600"/>
              </a:spcAft>
            </a:pPr>
            <a:endParaRPr lang="en-US" sz="1500" b="1" i="1" dirty="0">
              <a:solidFill>
                <a:schemeClr val="bg1"/>
              </a:solidFill>
            </a:endParaRPr>
          </a:p>
        </p:txBody>
      </p:sp>
      <p:sp>
        <p:nvSpPr>
          <p:cNvPr id="15" name="Rectangle 14">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B306F8ED-72AA-5C45-29EF-150CBE111794}"/>
              </a:ext>
            </a:extLst>
          </p:cNvPr>
          <p:cNvPicPr>
            <a:picLocks noChangeAspect="1"/>
          </p:cNvPicPr>
          <p:nvPr/>
        </p:nvPicPr>
        <p:blipFill rotWithShape="1">
          <a:blip r:embed="rId3"/>
          <a:srcRect l="247" r="2" b="2"/>
          <a:stretch/>
        </p:blipFill>
        <p:spPr>
          <a:xfrm>
            <a:off x="1155556" y="637761"/>
            <a:ext cx="9889765" cy="5576763"/>
          </a:xfrm>
          <a:prstGeom prst="rect">
            <a:avLst/>
          </a:prstGeom>
        </p:spPr>
      </p:pic>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114015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 LETTERS OF JESUS: LAODISEA…</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8055123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nl-NL" sz="4000" i="1" dirty="0">
              <a:solidFill>
                <a:schemeClr val="dk1"/>
              </a:solidFill>
              <a:latin typeface="Century Gothic"/>
              <a:ea typeface="+mn-lt"/>
              <a:cs typeface="+mn-lt"/>
              <a:sym typeface="Century Gothic"/>
            </a:endParaRPr>
          </a:p>
          <a:p>
            <a:pPr marL="0" indent="0" algn="ctr">
              <a:spcBef>
                <a:spcPts val="0"/>
              </a:spcBef>
              <a:buNone/>
            </a:pPr>
            <a:endParaRPr lang="nl-NL" sz="4000" i="1" dirty="0">
              <a:solidFill>
                <a:schemeClr val="dk1"/>
              </a:solidFill>
              <a:latin typeface="Century Gothic"/>
              <a:ea typeface="+mn-lt"/>
              <a:cs typeface="+mn-lt"/>
              <a:sym typeface="Century Gothic"/>
            </a:endParaRPr>
          </a:p>
          <a:p>
            <a:pPr marL="0" indent="0" algn="ctr">
              <a:spcBef>
                <a:spcPts val="0"/>
              </a:spcBef>
              <a:buNone/>
            </a:pPr>
            <a:r>
              <a:rPr lang="nl-NL" sz="4000" i="1" dirty="0">
                <a:solidFill>
                  <a:schemeClr val="dk1"/>
                </a:solidFill>
                <a:latin typeface="Century Gothic"/>
                <a:ea typeface="+mn-lt"/>
                <a:cs typeface="+mn-lt"/>
                <a:sym typeface="Century Gothic"/>
              </a:rPr>
              <a:t>CROWDED but CHRISTLESS.</a:t>
            </a:r>
            <a:endParaRPr lang="nl-NL" sz="40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5328049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 LETTERS OF JESUS: TO THE OVERCOMERS…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8889148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‘Hy wat oorwin, sal alles beërwe; en Ek sal vir hom ‘n God wees, en hy sal vir My ‘n seun wees.’ </a:t>
            </a:r>
            <a:r>
              <a:rPr lang="nl-NL" sz="3600" b="1" i="1" dirty="0">
                <a:solidFill>
                  <a:schemeClr val="dk1"/>
                </a:solidFill>
                <a:latin typeface="Century Gothic"/>
                <a:ea typeface="+mn-lt"/>
                <a:cs typeface="+mn-lt"/>
                <a:sym typeface="Century Gothic"/>
              </a:rPr>
              <a:t>(Op 21:7)</a:t>
            </a:r>
            <a:endParaRPr lang="nl-NL" sz="3600" b="1"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475701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200" i="1" dirty="0">
                <a:solidFill>
                  <a:schemeClr val="dk1"/>
                </a:solidFill>
                <a:latin typeface="Century Gothic"/>
                <a:ea typeface="+mn-lt"/>
                <a:cs typeface="+mn-lt"/>
                <a:sym typeface="Century Gothic"/>
              </a:rPr>
              <a:t>1.	Het jy ‘n VOLDOENDE siening van die Here?</a:t>
            </a:r>
          </a:p>
          <a:p>
            <a:pPr marL="0" indent="0">
              <a:spcBef>
                <a:spcPts val="0"/>
              </a:spcBef>
              <a:buNone/>
            </a:pPr>
            <a:endParaRPr lang="nl-NL" sz="3200" i="1" dirty="0">
              <a:solidFill>
                <a:schemeClr val="dk1"/>
              </a:solidFill>
              <a:latin typeface="Century Gothic"/>
              <a:ea typeface="+mn-lt"/>
              <a:cs typeface="+mn-lt"/>
              <a:sym typeface="Century Gothic"/>
            </a:endParaRPr>
          </a:p>
          <a:p>
            <a:pPr marL="0" indent="0">
              <a:spcBef>
                <a:spcPts val="0"/>
              </a:spcBef>
              <a:buNone/>
            </a:pPr>
            <a:r>
              <a:rPr lang="nl-NL" sz="3200" i="1" dirty="0">
                <a:solidFill>
                  <a:schemeClr val="dk1"/>
                </a:solidFill>
                <a:latin typeface="Century Gothic"/>
                <a:ea typeface="+mn-lt"/>
                <a:cs typeface="+mn-lt"/>
                <a:sym typeface="Century Gothic"/>
              </a:rPr>
              <a:t>2.	Het jy ‘n VOLWAARDIGE siening van jou Gemeente?</a:t>
            </a:r>
          </a:p>
          <a:p>
            <a:pPr marL="0" indent="0">
              <a:spcBef>
                <a:spcPts val="0"/>
              </a:spcBef>
              <a:buNone/>
            </a:pPr>
            <a:endParaRPr lang="nl-NL" sz="3200" i="1" dirty="0">
              <a:solidFill>
                <a:schemeClr val="dk1"/>
              </a:solidFill>
              <a:latin typeface="Century Gothic"/>
              <a:ea typeface="+mn-lt"/>
              <a:cs typeface="+mn-lt"/>
              <a:sym typeface="Century Gothic"/>
            </a:endParaRPr>
          </a:p>
          <a:p>
            <a:pPr marL="0" indent="0">
              <a:spcBef>
                <a:spcPts val="0"/>
              </a:spcBef>
              <a:buNone/>
            </a:pPr>
            <a:r>
              <a:rPr lang="nl-NL" sz="3200" i="1" dirty="0">
                <a:solidFill>
                  <a:schemeClr val="dk1"/>
                </a:solidFill>
                <a:latin typeface="Century Gothic"/>
                <a:ea typeface="+mn-lt"/>
                <a:cs typeface="+mn-lt"/>
                <a:sym typeface="Century Gothic"/>
              </a:rPr>
              <a:t>3.	Het jy ‘n VERANTWOORDELIKE siening van jou bediening?</a:t>
            </a:r>
          </a:p>
          <a:p>
            <a:pPr marL="0" indent="0">
              <a:spcBef>
                <a:spcPts val="0"/>
              </a:spcBef>
              <a:buNone/>
            </a:pPr>
            <a:endParaRPr lang="nl-NL" sz="3200" i="1" dirty="0">
              <a:solidFill>
                <a:schemeClr val="dk1"/>
              </a:solidFill>
              <a:latin typeface="Century Gothic"/>
              <a:ea typeface="+mn-lt"/>
              <a:cs typeface="+mn-lt"/>
              <a:sym typeface="Century Gothic"/>
            </a:endParaRPr>
          </a:p>
          <a:p>
            <a:pPr marL="0" indent="0">
              <a:spcBef>
                <a:spcPts val="0"/>
              </a:spcBef>
              <a:buNone/>
            </a:pPr>
            <a:r>
              <a:rPr lang="nl-NL" sz="3200" i="1" dirty="0">
                <a:solidFill>
                  <a:schemeClr val="dk1"/>
                </a:solidFill>
                <a:latin typeface="Century Gothic"/>
                <a:ea typeface="+mn-lt"/>
                <a:cs typeface="+mn-lt"/>
                <a:sym typeface="Century Gothic"/>
              </a:rPr>
              <a:t>4.	Het jy ‘n VOLHOUBARE siening vir jou toekoms?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0513238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 calcmode="lin" valueType="num">
                                      <p:cBhvr additive="base">
                                        <p:cTn id="2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REVELATION – RECREATION &amp; CONSUMMATION…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5801297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nl-NL" sz="4400" b="1" i="1" dirty="0">
                <a:solidFill>
                  <a:schemeClr val="dk1"/>
                </a:solidFill>
                <a:latin typeface="Century Gothic"/>
                <a:ea typeface="+mn-lt"/>
                <a:cs typeface="+mn-lt"/>
                <a:sym typeface="Century Gothic"/>
              </a:rPr>
              <a:t>HFS 1. HEMELSE CHRISTUS &amp; AARDSE KERKE.</a:t>
            </a:r>
            <a:endParaRPr lang="en-GB" sz="4400" b="1" i="1" dirty="0">
              <a:solidFill>
                <a:schemeClr val="dk1"/>
              </a:solidFill>
              <a:latin typeface="Century Gothic"/>
              <a:ea typeface="+mn-lt"/>
              <a:cs typeface="+mn-lt"/>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2542346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Korrupte </a:t>
            </a:r>
            <a:r>
              <a:rPr lang="en-GB" sz="3600" i="1" dirty="0" err="1">
                <a:solidFill>
                  <a:schemeClr val="dk1"/>
                </a:solidFill>
                <a:latin typeface="Century Gothic"/>
                <a:ea typeface="+mn-lt"/>
                <a:cs typeface="+mn-lt"/>
                <a:sym typeface="Century Gothic"/>
              </a:rPr>
              <a:t>Wêreld</a:t>
            </a:r>
            <a:r>
              <a:rPr lang="en-GB" sz="3600" i="1" dirty="0">
                <a:solidFill>
                  <a:schemeClr val="dk1"/>
                </a:solidFill>
                <a:latin typeface="Century Gothic"/>
                <a:ea typeface="+mn-lt"/>
                <a:cs typeface="+mn-lt"/>
                <a:sym typeface="Century Gothic"/>
              </a:rPr>
              <a:t>.</a:t>
            </a:r>
          </a:p>
          <a:p>
            <a:pPr marL="0" indent="0">
              <a:spcBef>
                <a:spcPts val="0"/>
              </a:spcBef>
              <a:buNone/>
            </a:pPr>
            <a:endParaRPr lang="en-GB" sz="3600" i="1" dirty="0">
              <a:solidFill>
                <a:schemeClr val="dk1"/>
              </a:solidFill>
              <a:latin typeface="Century Gothic"/>
              <a:ea typeface="+mn-lt"/>
              <a:cs typeface="+mn-lt"/>
              <a:sym typeface="Century Gothic"/>
            </a:endParaRPr>
          </a:p>
          <a:p>
            <a:pPr marL="0" indent="0">
              <a:spcBef>
                <a:spcPts val="0"/>
              </a:spcBef>
              <a:buNone/>
            </a:pPr>
            <a:r>
              <a:rPr lang="en-GB" sz="3600" i="1" dirty="0" err="1">
                <a:solidFill>
                  <a:schemeClr val="dk1"/>
                </a:solidFill>
                <a:latin typeface="Century Gothic"/>
                <a:ea typeface="+mn-lt"/>
                <a:cs typeface="+mn-lt"/>
                <a:sym typeface="Century Gothic"/>
              </a:rPr>
              <a:t>Kompromie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Kerk</a:t>
            </a:r>
            <a:r>
              <a:rPr lang="en-GB" sz="3600" i="1" dirty="0">
                <a:solidFill>
                  <a:schemeClr val="dk1"/>
                </a:solidFill>
                <a:latin typeface="Century Gothic"/>
                <a:ea typeface="+mn-lt"/>
                <a:cs typeface="+mn-lt"/>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4000" b="1" i="1">
                <a:solidFill>
                  <a:schemeClr val="tx1"/>
                </a:solidFill>
                <a:latin typeface="Century Gothic" panose="020B0502020202020204" pitchFamily="34" charset="0"/>
                <a:cs typeface="Arial" pitchFamily="34" charset="0"/>
              </a:rPr>
              <a:t>HFS 2-3. DINGE IS NIE REG OP AARDE NIE.</a:t>
            </a:r>
            <a:endParaRPr lang="nl-NL"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2441819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God op Sy Troon. (Nog van ALTYD)</a:t>
            </a:r>
          </a:p>
          <a:p>
            <a:pPr marL="0" indent="0">
              <a:spcBef>
                <a:spcPts val="0"/>
              </a:spcBef>
              <a:buNone/>
            </a:pPr>
            <a:endParaRPr lang="nl-NL" sz="3600" i="1" dirty="0">
              <a:solidFill>
                <a:schemeClr val="dk1"/>
              </a:solidFill>
              <a:latin typeface="Century Gothic"/>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Christus is in Beheer. (Tot aan einde van TYD)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4000" b="1" i="1" dirty="0">
                <a:solidFill>
                  <a:schemeClr val="tx1"/>
                </a:solidFill>
                <a:latin typeface="Century Gothic" panose="020B0502020202020204" pitchFamily="34" charset="0"/>
                <a:cs typeface="Arial" pitchFamily="34" charset="0"/>
              </a:rPr>
              <a:t>HFS 4-5. DINGE IS HEELTEMAL REG IN DIE HEMEL.</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7738327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endParaRPr lang="nl-NL" sz="3600" i="1" dirty="0">
              <a:solidFill>
                <a:schemeClr val="dk1"/>
              </a:solidFill>
              <a:latin typeface="Century Gothic"/>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Vir die Wêreld (Oorloë, Bloedvergieting, Hongersnood, Siekte, Natuur Rampe, baie Afsterftes)</a:t>
            </a:r>
          </a:p>
          <a:p>
            <a:pPr marL="0" indent="0">
              <a:spcBef>
                <a:spcPts val="0"/>
              </a:spcBef>
              <a:buNone/>
            </a:pPr>
            <a:endParaRPr lang="nl-NL" sz="3600" i="1" dirty="0">
              <a:solidFill>
                <a:schemeClr val="dk1"/>
              </a:solidFill>
              <a:latin typeface="Century Gothic"/>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Vir die Kerk (Onheilige Drie-eenheid, Stad Babilon, Groot Verdrukking, baie Afsterftes)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3600" b="1" i="1" dirty="0">
                <a:solidFill>
                  <a:schemeClr val="tx1"/>
                </a:solidFill>
                <a:latin typeface="Century Gothic" panose="020B0502020202020204" pitchFamily="34" charset="0"/>
                <a:cs typeface="Arial" pitchFamily="34" charset="0"/>
              </a:rPr>
              <a:t>HFS 6-18. DINGE GAAN BAIE ERGER WORD VOORDAT DIT GAAN BETER WORD.</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1535887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492F9E-E0E9-439B-43FE-0278AEEBAC45}"/>
              </a:ext>
            </a:extLst>
          </p:cNvPr>
          <p:cNvSpPr>
            <a:spLocks noGrp="1"/>
          </p:cNvSpPr>
          <p:nvPr>
            <p:ph type="ctrTitle"/>
          </p:nvPr>
        </p:nvSpPr>
        <p:spPr>
          <a:xfrm>
            <a:off x="1524000" y="3224347"/>
            <a:ext cx="9144000" cy="1025525"/>
          </a:xfrm>
        </p:spPr>
        <p:txBody>
          <a:bodyPr>
            <a:normAutofit fontScale="90000"/>
          </a:bodyPr>
          <a:lstStyle/>
          <a:p>
            <a:r>
              <a:rPr lang="en-GB" sz="6600" b="1" dirty="0">
                <a:latin typeface="Century Gothic"/>
                <a:ea typeface="Calibri Light"/>
                <a:cs typeface="Calibri Light"/>
              </a:rPr>
              <a:t>DOERS OF THE WORD 2022</a:t>
            </a:r>
          </a:p>
        </p:txBody>
      </p:sp>
    </p:spTree>
    <p:extLst>
      <p:ext uri="{BB962C8B-B14F-4D97-AF65-F5344CB8AC3E}">
        <p14:creationId xmlns:p14="http://schemas.microsoft.com/office/powerpoint/2010/main" val="57944369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endParaRPr lang="nl-NL" sz="3600" i="1" dirty="0">
              <a:solidFill>
                <a:schemeClr val="dk1"/>
              </a:solidFill>
              <a:latin typeface="Century Gothic"/>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Wederkoms van Christus na die Aarde.</a:t>
            </a:r>
          </a:p>
          <a:p>
            <a:pPr marL="0" indent="0">
              <a:spcBef>
                <a:spcPts val="0"/>
              </a:spcBef>
              <a:buNone/>
            </a:pPr>
            <a:r>
              <a:rPr lang="nl-NL" sz="3600" i="1" dirty="0">
                <a:solidFill>
                  <a:schemeClr val="dk1"/>
                </a:solidFill>
                <a:latin typeface="Century Gothic"/>
                <a:ea typeface="+mn-lt"/>
                <a:cs typeface="+mn-lt"/>
                <a:sym typeface="Century Gothic"/>
              </a:rPr>
              <a:t>Regering van Christus op Aarde.</a:t>
            </a:r>
          </a:p>
          <a:p>
            <a:pPr marL="0" indent="0">
              <a:spcBef>
                <a:spcPts val="0"/>
              </a:spcBef>
              <a:buNone/>
            </a:pPr>
            <a:r>
              <a:rPr lang="nl-NL" sz="3600" i="1" dirty="0">
                <a:solidFill>
                  <a:schemeClr val="dk1"/>
                </a:solidFill>
                <a:latin typeface="Century Gothic"/>
                <a:ea typeface="+mn-lt"/>
                <a:cs typeface="+mn-lt"/>
                <a:sym typeface="Century Gothic"/>
              </a:rPr>
              <a:t>Die Oordeelsdag.</a:t>
            </a:r>
          </a:p>
          <a:p>
            <a:pPr marL="0" indent="0">
              <a:spcBef>
                <a:spcPts val="0"/>
              </a:spcBef>
              <a:buNone/>
            </a:pPr>
            <a:r>
              <a:rPr lang="nl-NL" sz="3600" i="1" dirty="0">
                <a:solidFill>
                  <a:schemeClr val="dk1"/>
                </a:solidFill>
                <a:latin typeface="Century Gothic"/>
                <a:ea typeface="+mn-lt"/>
                <a:cs typeface="+mn-lt"/>
                <a:sym typeface="Century Gothic"/>
              </a:rPr>
              <a:t>Die Tweede Dood.</a:t>
            </a:r>
          </a:p>
          <a:p>
            <a:pPr marL="0" indent="0">
              <a:spcBef>
                <a:spcPts val="0"/>
              </a:spcBef>
              <a:buNone/>
            </a:pPr>
            <a:r>
              <a:rPr lang="nl-NL" sz="3600" i="1" dirty="0">
                <a:solidFill>
                  <a:schemeClr val="dk1"/>
                </a:solidFill>
                <a:latin typeface="Century Gothic"/>
                <a:ea typeface="+mn-lt"/>
                <a:cs typeface="+mn-lt"/>
                <a:sym typeface="Century Gothic"/>
              </a:rPr>
              <a:t>Nuwe Hemel &amp; Nuwe Aarde.</a:t>
            </a:r>
          </a:p>
          <a:p>
            <a:pPr marL="0" indent="0">
              <a:spcBef>
                <a:spcPts val="0"/>
              </a:spcBef>
              <a:buNone/>
            </a:pPr>
            <a:r>
              <a:rPr lang="nl-NL" sz="3600" i="1" dirty="0">
                <a:solidFill>
                  <a:schemeClr val="dk1"/>
                </a:solidFill>
                <a:latin typeface="Century Gothic"/>
                <a:ea typeface="+mn-lt"/>
                <a:cs typeface="+mn-lt"/>
                <a:sym typeface="Century Gothic"/>
              </a:rPr>
              <a:t>Nuwe Jerusalem.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3600" b="1" i="1" dirty="0">
                <a:solidFill>
                  <a:schemeClr val="tx1"/>
                </a:solidFill>
                <a:latin typeface="Century Gothic" panose="020B0502020202020204" pitchFamily="34" charset="0"/>
                <a:cs typeface="Arial" pitchFamily="34" charset="0"/>
              </a:rPr>
              <a:t>HFS 19-22. DINGE GAAN BAIE BETER WORD NADAT DIT SLEGTER WAS.</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8420479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306399"/>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The Book of Revelation was written for a very practical purpose to exhort Christians facing immense pressures not just to endure but also overcome the coming crisis and thus avoid the second death by keeping their names in the Book of Life. Every chapter and verse fit easily into this overall purpose, even the shape, structure and unfolding of the Book confirm this aim.</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905135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‘Let this encourage God’s people to endure patiently every trial and persecution, for they are His saints who remain firm to the end in obedience to His commandments and trust in Jesus.’</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Op 14:12.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63239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’Hierdie is ‘n oproep aan gelowiges in gemeentes om geduldig te volhard onder druk soos hulle aan God gehoorsaam en aan Jesus getrou bly.’</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5803301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779406" y="138430"/>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400" i="1" dirty="0">
                <a:solidFill>
                  <a:schemeClr val="dk1"/>
                </a:solidFill>
                <a:latin typeface="Century Gothic"/>
                <a:ea typeface="+mn-lt"/>
                <a:cs typeface="+mn-lt"/>
                <a:sym typeface="Century Gothic"/>
              </a:rPr>
              <a:t>1. OPENBARING VOLTOOI DIE BYBEL.</a:t>
            </a:r>
          </a:p>
          <a:p>
            <a:pPr marL="0" indent="0">
              <a:spcBef>
                <a:spcPts val="0"/>
              </a:spcBef>
              <a:buNone/>
            </a:pPr>
            <a:r>
              <a:rPr lang="nl-NL" sz="3400" i="1" dirty="0">
                <a:solidFill>
                  <a:schemeClr val="dk1"/>
                </a:solidFill>
                <a:latin typeface="Century Gothic"/>
                <a:ea typeface="+mn-lt"/>
                <a:cs typeface="+mn-lt"/>
                <a:sym typeface="Century Gothic"/>
              </a:rPr>
              <a:t>2. OPENBARING WEERLê VALS LERING.</a:t>
            </a:r>
          </a:p>
          <a:p>
            <a:pPr marL="0" indent="0">
              <a:spcBef>
                <a:spcPts val="0"/>
              </a:spcBef>
              <a:buNone/>
            </a:pPr>
            <a:r>
              <a:rPr lang="nl-NL" sz="3400" i="1" dirty="0">
                <a:solidFill>
                  <a:schemeClr val="dk1"/>
                </a:solidFill>
                <a:latin typeface="Century Gothic"/>
                <a:ea typeface="+mn-lt"/>
                <a:cs typeface="+mn-lt"/>
                <a:sym typeface="Century Gothic"/>
              </a:rPr>
              <a:t>3. OPENBARING GEE DIE REGTE PERSPEKTIEF.</a:t>
            </a:r>
          </a:p>
          <a:p>
            <a:pPr marL="0" indent="0">
              <a:spcBef>
                <a:spcPts val="0"/>
              </a:spcBef>
              <a:buNone/>
            </a:pPr>
            <a:r>
              <a:rPr lang="nl-NL" sz="3400" i="1" dirty="0">
                <a:solidFill>
                  <a:schemeClr val="dk1"/>
                </a:solidFill>
                <a:latin typeface="Century Gothic"/>
                <a:ea typeface="+mn-lt"/>
                <a:cs typeface="+mn-lt"/>
                <a:sym typeface="Century Gothic"/>
              </a:rPr>
              <a:t>4. OPENBARING IS ONS ANKER VAN HOOP.</a:t>
            </a:r>
          </a:p>
          <a:p>
            <a:pPr marL="0" indent="0">
              <a:spcBef>
                <a:spcPts val="0"/>
              </a:spcBef>
              <a:buNone/>
            </a:pPr>
            <a:r>
              <a:rPr lang="nl-NL" sz="3400" i="1" dirty="0">
                <a:solidFill>
                  <a:schemeClr val="dk1"/>
                </a:solidFill>
                <a:latin typeface="Century Gothic"/>
                <a:ea typeface="+mn-lt"/>
                <a:cs typeface="+mn-lt"/>
                <a:sym typeface="Century Gothic"/>
              </a:rPr>
              <a:t>5. OPENBARING MOTIVEER EVANGELISASIE.</a:t>
            </a:r>
          </a:p>
          <a:p>
            <a:pPr marL="0" indent="0">
              <a:spcBef>
                <a:spcPts val="0"/>
              </a:spcBef>
              <a:buNone/>
            </a:pPr>
            <a:r>
              <a:rPr lang="nl-NL" sz="3400" i="1" dirty="0">
                <a:solidFill>
                  <a:schemeClr val="dk1"/>
                </a:solidFill>
                <a:latin typeface="Century Gothic"/>
                <a:ea typeface="+mn-lt"/>
                <a:cs typeface="+mn-lt"/>
                <a:sym typeface="Century Gothic"/>
              </a:rPr>
              <a:t>6. OPENBARING STIMULEER AANBIDDING.</a:t>
            </a:r>
          </a:p>
          <a:p>
            <a:pPr marL="0" indent="0">
              <a:spcBef>
                <a:spcPts val="0"/>
              </a:spcBef>
              <a:buNone/>
            </a:pPr>
            <a:r>
              <a:rPr lang="nl-NL" sz="3400" i="1" dirty="0">
                <a:solidFill>
                  <a:schemeClr val="dk1"/>
                </a:solidFill>
                <a:latin typeface="Century Gothic"/>
                <a:ea typeface="+mn-lt"/>
                <a:cs typeface="+mn-lt"/>
                <a:sym typeface="Century Gothic"/>
              </a:rPr>
              <a:t>7. OPENBARING IS TEENGIF VIR DIE WêRELD.</a:t>
            </a:r>
          </a:p>
          <a:p>
            <a:pPr marL="0" indent="0">
              <a:spcBef>
                <a:spcPts val="0"/>
              </a:spcBef>
              <a:buNone/>
            </a:pPr>
            <a:r>
              <a:rPr lang="nl-NL" sz="3400" i="1" dirty="0">
                <a:solidFill>
                  <a:schemeClr val="dk1"/>
                </a:solidFill>
                <a:latin typeface="Century Gothic"/>
                <a:ea typeface="+mn-lt"/>
                <a:cs typeface="+mn-lt"/>
                <a:sym typeface="Century Gothic"/>
              </a:rPr>
              <a:t>8. OPENBARING BEMOEDIG ONS OM HEILIG TE LEWE.</a:t>
            </a:r>
          </a:p>
          <a:p>
            <a:pPr marL="0" indent="0">
              <a:spcBef>
                <a:spcPts val="0"/>
              </a:spcBef>
              <a:buNone/>
            </a:pPr>
            <a:r>
              <a:rPr lang="nl-NL" sz="3400" i="1" dirty="0">
                <a:solidFill>
                  <a:schemeClr val="dk1"/>
                </a:solidFill>
                <a:latin typeface="Century Gothic"/>
                <a:ea typeface="+mn-lt"/>
                <a:cs typeface="+mn-lt"/>
                <a:sym typeface="Century Gothic"/>
              </a:rPr>
              <a:t>9. OPENBARING BEREI ONS VOOR VIR VERVOLGING.</a:t>
            </a:r>
          </a:p>
          <a:p>
            <a:pPr marL="0" indent="0">
              <a:spcBef>
                <a:spcPts val="0"/>
              </a:spcBef>
              <a:buNone/>
            </a:pPr>
            <a:r>
              <a:rPr lang="nl-NL" sz="3400" i="1" dirty="0">
                <a:solidFill>
                  <a:schemeClr val="dk1"/>
                </a:solidFill>
                <a:latin typeface="Century Gothic"/>
                <a:ea typeface="+mn-lt"/>
                <a:cs typeface="+mn-lt"/>
                <a:sym typeface="Century Gothic"/>
              </a:rPr>
              <a:t>10. OPENBARING WYS ONS WIE JESUS WAARLIK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457172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nl-NL" sz="4400" b="1" i="1" dirty="0">
                <a:solidFill>
                  <a:schemeClr val="dk1"/>
                </a:solidFill>
                <a:latin typeface="Century Gothic"/>
                <a:ea typeface="+mn-lt"/>
                <a:cs typeface="+mn-lt"/>
                <a:sym typeface="Century Gothic"/>
              </a:rPr>
              <a:t>RAPTURE CORRECTION…</a:t>
            </a:r>
            <a:endParaRPr lang="en-GB" sz="4400" b="1" i="1" dirty="0">
              <a:solidFill>
                <a:schemeClr val="dk1"/>
              </a:solidFill>
              <a:latin typeface="Century Gothic"/>
              <a:ea typeface="+mn-lt"/>
              <a:cs typeface="+mn-lt"/>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4434515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TO JUDGE OR NOT TO JUDGE…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3988117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EXCEEDINGLY ABUNDANTLY…</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8015672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aan Hom wat mag het om te doen ver bo alles wat ons bid of dink, volgens die krag wat in ons werk, aan Hom die heerlikheid in die gemeente in Christus Jesus deur alle geslagte tot in ewigheid! Amen.’ </a:t>
            </a:r>
            <a:r>
              <a:rPr lang="nl-NL" sz="3600" b="1" i="1" dirty="0">
                <a:solidFill>
                  <a:schemeClr val="dk1"/>
                </a:solidFill>
                <a:latin typeface="Century Gothic"/>
                <a:ea typeface="+mn-lt"/>
                <a:cs typeface="+mn-lt"/>
                <a:sym typeface="Century Gothic"/>
              </a:rPr>
              <a:t>(Efe 3:20-21)</a:t>
            </a:r>
            <a:endParaRPr lang="nl-NL" sz="3600" b="1"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804112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THESSALONIANS TRUTH…</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8688583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 LETTERS OF JESUS INTRODUCTION…</a:t>
            </a:r>
          </a:p>
          <a:p>
            <a:pPr marL="0" indent="0" algn="ctr">
              <a:spcBef>
                <a:spcPts val="0"/>
              </a:spcBef>
              <a:buNone/>
            </a:pPr>
            <a:endParaRPr lang="en-GB" sz="4400" b="1" i="1" dirty="0">
              <a:solidFill>
                <a:schemeClr val="dk1"/>
              </a:solidFill>
              <a:latin typeface="Century Gothic"/>
              <a:ea typeface="+mn-lt"/>
              <a:cs typeface="+mn-lt"/>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499998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DIAKEN DIENSBAARHEID…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8621485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endParaRPr lang="en-GB" sz="3600" i="1" dirty="0">
              <a:solidFill>
                <a:schemeClr val="dk1"/>
              </a:solidFill>
              <a:latin typeface="Century Gothic"/>
              <a:ea typeface="+mn-lt"/>
              <a:cs typeface="+mn-lt"/>
              <a:sym typeface="Century Gothic"/>
            </a:endParaRPr>
          </a:p>
          <a:p>
            <a:pPr marL="0" indent="0">
              <a:spcBef>
                <a:spcPts val="0"/>
              </a:spcBef>
              <a:buNone/>
            </a:pPr>
            <a:r>
              <a:rPr lang="en-GB" sz="3600" i="1" dirty="0">
                <a:solidFill>
                  <a:schemeClr val="dk1"/>
                </a:solidFill>
                <a:latin typeface="Century Gothic"/>
                <a:ea typeface="+mn-lt"/>
                <a:cs typeface="+mn-lt"/>
                <a:sym typeface="Century Gothic"/>
              </a:rPr>
              <a:t>You are either called </a:t>
            </a:r>
            <a:r>
              <a:rPr lang="en-GB" sz="3600" b="1" i="1" dirty="0">
                <a:solidFill>
                  <a:schemeClr val="dk1"/>
                </a:solidFill>
                <a:latin typeface="Century Gothic"/>
                <a:ea typeface="+mn-lt"/>
                <a:cs typeface="+mn-lt"/>
                <a:sym typeface="Century Gothic"/>
              </a:rPr>
              <a:t>TO</a:t>
            </a:r>
            <a:r>
              <a:rPr lang="en-GB" sz="3600" i="1" dirty="0">
                <a:solidFill>
                  <a:schemeClr val="dk1"/>
                </a:solidFill>
                <a:latin typeface="Century Gothic"/>
                <a:ea typeface="+mn-lt"/>
                <a:cs typeface="+mn-lt"/>
                <a:sym typeface="Century Gothic"/>
              </a:rPr>
              <a:t> deaconship or you are called </a:t>
            </a:r>
            <a:r>
              <a:rPr lang="en-GB" sz="3600" b="1" i="1" dirty="0">
                <a:solidFill>
                  <a:schemeClr val="dk1"/>
                </a:solidFill>
                <a:latin typeface="Century Gothic"/>
                <a:ea typeface="+mn-lt"/>
                <a:cs typeface="+mn-lt"/>
                <a:sym typeface="Century Gothic"/>
              </a:rPr>
              <a:t>THROUGH</a:t>
            </a:r>
            <a:r>
              <a:rPr lang="en-GB" sz="3600" i="1" dirty="0">
                <a:solidFill>
                  <a:schemeClr val="dk1"/>
                </a:solidFill>
                <a:latin typeface="Century Gothic"/>
                <a:ea typeface="+mn-lt"/>
                <a:cs typeface="+mn-lt"/>
                <a:sym typeface="Century Gothic"/>
              </a:rPr>
              <a:t> deaconship.</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109713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FAST FORWARD…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7779213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FRUIT OF THE SPIRIT…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7360738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graphicFrame>
        <p:nvGraphicFramePr>
          <p:cNvPr id="3" name="Table 2">
            <a:extLst>
              <a:ext uri="{FF2B5EF4-FFF2-40B4-BE49-F238E27FC236}">
                <a16:creationId xmlns:a16="http://schemas.microsoft.com/office/drawing/2014/main" id="{AEB84D44-495D-B1FA-0D02-A0C7799D1C09}"/>
              </a:ext>
            </a:extLst>
          </p:cNvPr>
          <p:cNvGraphicFramePr>
            <a:graphicFrameLocks noGrp="1"/>
          </p:cNvGraphicFramePr>
          <p:nvPr>
            <p:extLst>
              <p:ext uri="{D42A27DB-BD31-4B8C-83A1-F6EECF244321}">
                <p14:modId xmlns:p14="http://schemas.microsoft.com/office/powerpoint/2010/main" val="3095779326"/>
              </p:ext>
            </p:extLst>
          </p:nvPr>
        </p:nvGraphicFramePr>
        <p:xfrm>
          <a:off x="944217" y="1391478"/>
          <a:ext cx="10535478" cy="5068953"/>
        </p:xfrm>
        <a:graphic>
          <a:graphicData uri="http://schemas.openxmlformats.org/drawingml/2006/table">
            <a:tbl>
              <a:tblPr firstRow="1" firstCol="1" lastRow="1" lastCol="1" bandRow="1" bandCol="1"/>
              <a:tblGrid>
                <a:gridCol w="3511826">
                  <a:extLst>
                    <a:ext uri="{9D8B030D-6E8A-4147-A177-3AD203B41FA5}">
                      <a16:colId xmlns:a16="http://schemas.microsoft.com/office/drawing/2014/main" val="2303578463"/>
                    </a:ext>
                  </a:extLst>
                </a:gridCol>
                <a:gridCol w="3511826">
                  <a:extLst>
                    <a:ext uri="{9D8B030D-6E8A-4147-A177-3AD203B41FA5}">
                      <a16:colId xmlns:a16="http://schemas.microsoft.com/office/drawing/2014/main" val="2170625598"/>
                    </a:ext>
                  </a:extLst>
                </a:gridCol>
                <a:gridCol w="3511826">
                  <a:extLst>
                    <a:ext uri="{9D8B030D-6E8A-4147-A177-3AD203B41FA5}">
                      <a16:colId xmlns:a16="http://schemas.microsoft.com/office/drawing/2014/main" val="301888474"/>
                    </a:ext>
                  </a:extLst>
                </a:gridCol>
              </a:tblGrid>
              <a:tr h="562921">
                <a:tc>
                  <a:txBody>
                    <a:bodyPr/>
                    <a:lstStyle/>
                    <a:p>
                      <a:pPr marL="228600" algn="ctr">
                        <a:lnSpc>
                          <a:spcPct val="106000"/>
                        </a:lnSpc>
                        <a:spcAft>
                          <a:spcPts val="800"/>
                        </a:spcAft>
                      </a:pPr>
                      <a:r>
                        <a:rPr lang="en-ZA" sz="3000" b="1" dirty="0">
                          <a:effectLst/>
                          <a:latin typeface="Century Gothic" panose="020B0502020202020204" pitchFamily="34" charset="0"/>
                          <a:ea typeface="Times New Roman" panose="02020603050405020304" pitchFamily="18" charset="0"/>
                          <a:cs typeface="Times New Roman" panose="02020603050405020304" pitchFamily="18" charset="0"/>
                        </a:rPr>
                        <a:t>UITDRUKKING:</a:t>
                      </a:r>
                      <a:endParaRPr lang="en-ZA" sz="3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b="1">
                          <a:effectLst/>
                          <a:latin typeface="Century Gothic" panose="020B0502020202020204" pitchFamily="34" charset="0"/>
                          <a:ea typeface="Times New Roman" panose="02020603050405020304" pitchFamily="18" charset="0"/>
                          <a:cs typeface="Times New Roman" panose="02020603050405020304" pitchFamily="18" charset="0"/>
                        </a:rPr>
                        <a:t>LIEFDE SE:</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b="1">
                          <a:effectLst/>
                          <a:latin typeface="Century Gothic" panose="020B0502020202020204" pitchFamily="34" charset="0"/>
                          <a:ea typeface="Times New Roman" panose="02020603050405020304" pitchFamily="18" charset="0"/>
                          <a:cs typeface="Times New Roman" panose="02020603050405020304" pitchFamily="18" charset="0"/>
                        </a:rPr>
                        <a:t>IS LIEFDE WAT:</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4805569"/>
                  </a:ext>
                </a:extLst>
              </a:tr>
              <a:tr h="563254">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VREUGDE</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KRAG</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FEESVIER</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9517392"/>
                  </a:ext>
                </a:extLst>
              </a:tr>
              <a:tr h="563254">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VREDE</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BESKERMING</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RUS</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0226559"/>
                  </a:ext>
                </a:extLst>
              </a:tr>
              <a:tr h="563254">
                <a:tc>
                  <a:txBody>
                    <a:bodyPr/>
                    <a:lstStyle/>
                    <a:p>
                      <a:pPr algn="ctr">
                        <a:lnSpc>
                          <a:spcPct val="106000"/>
                        </a:lnSpc>
                        <a:spcAft>
                          <a:spcPts val="800"/>
                        </a:spcAft>
                      </a:pPr>
                      <a:r>
                        <a:rPr lang="en-ZA" sz="3000" dirty="0">
                          <a:effectLst/>
                          <a:latin typeface="Century Gothic" panose="020B0502020202020204" pitchFamily="34" charset="0"/>
                          <a:ea typeface="Times New Roman" panose="02020603050405020304" pitchFamily="18" charset="0"/>
                          <a:cs typeface="Times New Roman" panose="02020603050405020304" pitchFamily="18" charset="0"/>
                        </a:rPr>
                        <a:t>VRIENDELIKHEID</a:t>
                      </a:r>
                      <a:endParaRPr lang="en-ZA" sz="3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BRUIKBAARHEID</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DIEN</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0470776"/>
                  </a:ext>
                </a:extLst>
              </a:tr>
              <a:tr h="563254">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GEDULD</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dirty="0">
                          <a:effectLst/>
                          <a:latin typeface="Century Gothic" panose="020B0502020202020204" pitchFamily="34" charset="0"/>
                          <a:ea typeface="Times New Roman" panose="02020603050405020304" pitchFamily="18" charset="0"/>
                          <a:cs typeface="Times New Roman" panose="02020603050405020304" pitchFamily="18" charset="0"/>
                        </a:rPr>
                        <a:t>BINDBAARHEID</a:t>
                      </a:r>
                      <a:endParaRPr lang="en-ZA" sz="3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VOLHARD</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0971229"/>
                  </a:ext>
                </a:extLst>
              </a:tr>
              <a:tr h="563254">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GETROUHEID</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LOJALITEIT</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VERTROU</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742446"/>
                  </a:ext>
                </a:extLst>
              </a:tr>
              <a:tr h="563254">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GOEDHARTIGHEID</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dirty="0">
                          <a:effectLst/>
                          <a:latin typeface="Century Gothic" panose="020B0502020202020204" pitchFamily="34" charset="0"/>
                          <a:ea typeface="Times New Roman" panose="02020603050405020304" pitchFamily="18" charset="0"/>
                          <a:cs typeface="Times New Roman" panose="02020603050405020304" pitchFamily="18" charset="0"/>
                        </a:rPr>
                        <a:t>VRYGEWIGHEID</a:t>
                      </a:r>
                      <a:endParaRPr lang="en-ZA" sz="3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GEE</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9866212"/>
                  </a:ext>
                </a:extLst>
              </a:tr>
              <a:tr h="563254">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NEDERIGHEID</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SAGMOEDIGHEID</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dirty="0">
                          <a:effectLst/>
                          <a:latin typeface="Century Gothic" panose="020B0502020202020204" pitchFamily="34" charset="0"/>
                          <a:ea typeface="Times New Roman" panose="02020603050405020304" pitchFamily="18" charset="0"/>
                          <a:cs typeface="Times New Roman" panose="02020603050405020304" pitchFamily="18" charset="0"/>
                        </a:rPr>
                        <a:t>LEER</a:t>
                      </a:r>
                      <a:endParaRPr lang="en-ZA" sz="3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2056720"/>
                  </a:ext>
                </a:extLst>
              </a:tr>
              <a:tr h="563254">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SELFBEHEERSING</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a:effectLst/>
                          <a:latin typeface="Century Gothic" panose="020B0502020202020204" pitchFamily="34" charset="0"/>
                          <a:ea typeface="Times New Roman" panose="02020603050405020304" pitchFamily="18" charset="0"/>
                          <a:cs typeface="Times New Roman" panose="02020603050405020304" pitchFamily="18" charset="0"/>
                        </a:rPr>
                        <a:t>OPOFFERING</a:t>
                      </a:r>
                      <a:endParaRPr lang="en-ZA" sz="3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800"/>
                        </a:spcAft>
                      </a:pPr>
                      <a:r>
                        <a:rPr lang="en-ZA" sz="3000" dirty="0">
                          <a:effectLst/>
                          <a:latin typeface="Century Gothic" panose="020B0502020202020204" pitchFamily="34" charset="0"/>
                          <a:ea typeface="Times New Roman" panose="02020603050405020304" pitchFamily="18" charset="0"/>
                          <a:cs typeface="Times New Roman" panose="02020603050405020304" pitchFamily="18" charset="0"/>
                        </a:rPr>
                        <a:t>OORWIN</a:t>
                      </a:r>
                      <a:endParaRPr lang="en-ZA" sz="3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3921462"/>
                  </a:ext>
                </a:extLst>
              </a:tr>
            </a:tbl>
          </a:graphicData>
        </a:graphic>
      </p:graphicFrame>
    </p:spTree>
    <p:extLst>
      <p:ext uri="{BB962C8B-B14F-4D97-AF65-F5344CB8AC3E}">
        <p14:creationId xmlns:p14="http://schemas.microsoft.com/office/powerpoint/2010/main" val="339821897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ALTAR ON FIRE…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6035378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KERKGESKIEDENIS…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1973824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492F9E-E0E9-439B-43FE-0278AEEBAC45}"/>
              </a:ext>
            </a:extLst>
          </p:cNvPr>
          <p:cNvSpPr>
            <a:spLocks noGrp="1"/>
          </p:cNvSpPr>
          <p:nvPr>
            <p:ph type="ctrTitle"/>
          </p:nvPr>
        </p:nvSpPr>
        <p:spPr>
          <a:xfrm>
            <a:off x="1524000" y="3204469"/>
            <a:ext cx="9144000" cy="1025525"/>
          </a:xfrm>
        </p:spPr>
        <p:txBody>
          <a:bodyPr>
            <a:normAutofit fontScale="90000"/>
          </a:bodyPr>
          <a:lstStyle/>
          <a:p>
            <a:r>
              <a:rPr lang="en-GB" sz="6600" b="1" dirty="0">
                <a:latin typeface="Century Gothic"/>
                <a:ea typeface="Calibri Light"/>
                <a:cs typeface="Calibri Light"/>
              </a:rPr>
              <a:t>DOERS OF THE WORD 2022</a:t>
            </a:r>
          </a:p>
        </p:txBody>
      </p:sp>
    </p:spTree>
    <p:extLst>
      <p:ext uri="{BB962C8B-B14F-4D97-AF65-F5344CB8AC3E}">
        <p14:creationId xmlns:p14="http://schemas.microsoft.com/office/powerpoint/2010/main" val="107505891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The Bible makes a complete and glorious full circle as the Message leaps forward into the future and prophetic facts are revealed to us, things only God can know and determine, but also given to us for very specific reasons. Without this apocalyptic ending the Word of God would have been utterly incomplete and even frustrating.</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4099997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Everything comes together in Revelation, everything ties up, so we can know for sure how eternity will be ushered in, but also for us to prepare ourselves spiritually and be ready for God’s Grand Finale. It leaves us in awe and adoration, in wonder and worship, in thankful tears, since it is the ultimate revelation of the Lord Jesus Christ.</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116072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The Bible ends with a flourish: vision and song, doom and deliverance, terror and triumph. The rush of colour and sound, image and energy, leaves us reeling. It’s God’s prophetic unveiling of tomorrow bursting into today. It’s given to us to understand, to celebrate and to practise.</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8894242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For the ardent student and disciple Revelation is highly rewarding. Ultimately it’s not only the revelation from Jesus Christ, but also the revelation of our </a:t>
            </a:r>
            <a:r>
              <a:rPr lang="en-GB" sz="3600" i="1" dirty="0" err="1">
                <a:solidFill>
                  <a:schemeClr val="dk1"/>
                </a:solidFill>
                <a:latin typeface="Century Gothic"/>
                <a:ea typeface="+mn-lt"/>
                <a:cs typeface="+mn-lt"/>
                <a:sym typeface="Century Gothic"/>
              </a:rPr>
              <a:t>Savior</a:t>
            </a:r>
            <a:r>
              <a:rPr lang="en-GB" sz="3600" i="1" dirty="0">
                <a:solidFill>
                  <a:schemeClr val="dk1"/>
                </a:solidFill>
                <a:latin typeface="Century Gothic"/>
                <a:ea typeface="+mn-lt"/>
                <a:cs typeface="+mn-lt"/>
                <a:sym typeface="Century Gothic"/>
              </a:rPr>
              <a:t>-King Jesus Christ who holds in His hand all of history, prophecy and victory.</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109112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endParaRPr lang="en-GB" sz="3600" b="1" i="1" dirty="0">
              <a:solidFill>
                <a:schemeClr val="dk1"/>
              </a:solidFill>
              <a:latin typeface="Century Gothic"/>
              <a:ea typeface="+mn-lt"/>
              <a:cs typeface="+mn-lt"/>
              <a:sym typeface="Century Gothic"/>
            </a:endParaRPr>
          </a:p>
          <a:p>
            <a:pPr marL="0" indent="0" algn="ctr">
              <a:spcBef>
                <a:spcPts val="0"/>
              </a:spcBef>
              <a:buNone/>
            </a:pPr>
            <a:r>
              <a:rPr lang="en-GB" sz="4400" b="1" i="1" dirty="0">
                <a:solidFill>
                  <a:schemeClr val="dk1"/>
                </a:solidFill>
                <a:latin typeface="Century Gothic"/>
                <a:ea typeface="+mn-lt"/>
                <a:cs typeface="+mn-lt"/>
                <a:sym typeface="Century Gothic"/>
              </a:rPr>
              <a:t>THE LETTERS OF JESUS: EPHESUS…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3608528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2790</TotalTime>
  <Words>1150</Words>
  <Application>Microsoft Office PowerPoint</Application>
  <PresentationFormat>Widescreen</PresentationFormat>
  <Paragraphs>235</Paragraphs>
  <Slides>47</Slides>
  <Notes>47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47</vt:i4>
      </vt:variant>
    </vt:vector>
  </HeadingPairs>
  <TitlesOfParts>
    <vt:vector size="53" baseType="lpstr">
      <vt:lpstr>Arial</vt:lpstr>
      <vt:lpstr>Calibri</vt:lpstr>
      <vt:lpstr>Calibri Light</vt:lpstr>
      <vt:lpstr>Century Gothic</vt:lpstr>
      <vt:lpstr>Symbol</vt:lpstr>
      <vt:lpstr>Office Theme</vt:lpstr>
      <vt:lpstr>PowerPoint Presentation</vt:lpstr>
      <vt:lpstr>PowerPoint Presentation</vt:lpstr>
      <vt:lpstr>DOERS OF THE WORD 2022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DOERS OF THE WORD 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516</cp:revision>
  <dcterms:created xsi:type="dcterms:W3CDTF">2020-05-26T13:44:35Z</dcterms:created>
  <dcterms:modified xsi:type="dcterms:W3CDTF">2022-11-25T07:22:26Z</dcterms:modified>
  <cp:contentStatus/>
</cp:coreProperties>
</file>