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1132" r:id="rId3"/>
    <p:sldId id="1219" r:id="rId4"/>
    <p:sldId id="1280" r:id="rId5"/>
    <p:sldId id="1281" r:id="rId6"/>
    <p:sldId id="1282" r:id="rId7"/>
    <p:sldId id="1246" r:id="rId8"/>
    <p:sldId id="1188" r:id="rId9"/>
    <p:sldId id="1191" r:id="rId10"/>
    <p:sldId id="1276" r:id="rId11"/>
    <p:sldId id="1222" r:id="rId12"/>
    <p:sldId id="1277" r:id="rId13"/>
    <p:sldId id="1223" r:id="rId14"/>
    <p:sldId id="1224" r:id="rId15"/>
    <p:sldId id="1192" r:id="rId16"/>
    <p:sldId id="1225" r:id="rId17"/>
    <p:sldId id="1226" r:id="rId18"/>
    <p:sldId id="1227" r:id="rId19"/>
    <p:sldId id="1228" r:id="rId20"/>
    <p:sldId id="1229" r:id="rId21"/>
    <p:sldId id="1230" r:id="rId22"/>
    <p:sldId id="1283" r:id="rId23"/>
    <p:sldId id="1284" r:id="rId24"/>
    <p:sldId id="1231" r:id="rId25"/>
    <p:sldId id="1285" r:id="rId26"/>
    <p:sldId id="1286" r:id="rId27"/>
    <p:sldId id="1247" r:id="rId28"/>
    <p:sldId id="1248" r:id="rId29"/>
    <p:sldId id="1249" r:id="rId30"/>
    <p:sldId id="1250" r:id="rId31"/>
    <p:sldId id="1251" r:id="rId32"/>
    <p:sldId id="1252" r:id="rId33"/>
    <p:sldId id="1253" r:id="rId34"/>
    <p:sldId id="1254" r:id="rId35"/>
    <p:sldId id="1287" r:id="rId36"/>
    <p:sldId id="1255" r:id="rId37"/>
    <p:sldId id="1288" r:id="rId38"/>
    <p:sldId id="1289" r:id="rId39"/>
    <p:sldId id="1299" r:id="rId40"/>
    <p:sldId id="1278" r:id="rId41"/>
    <p:sldId id="1290" r:id="rId42"/>
    <p:sldId id="1257" r:id="rId43"/>
    <p:sldId id="1279" r:id="rId44"/>
    <p:sldId id="1261" r:id="rId45"/>
    <p:sldId id="1262" r:id="rId46"/>
    <p:sldId id="1263" r:id="rId47"/>
    <p:sldId id="1291" r:id="rId48"/>
    <p:sldId id="1292" r:id="rId49"/>
    <p:sldId id="1293" r:id="rId50"/>
    <p:sldId id="1294" r:id="rId51"/>
    <p:sldId id="1295" r:id="rId52"/>
    <p:sldId id="1296" r:id="rId53"/>
    <p:sldId id="1297" r:id="rId54"/>
    <p:sldId id="1298" r:id="rId55"/>
    <p:sldId id="121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5FAC7-998B-4A49-A5AE-BCCFA535D153}" v="689" dt="2022-08-26T14:59:23.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87345"/>
  </p:normalViewPr>
  <p:slideViewPr>
    <p:cSldViewPr snapToGrid="0" snapToObjects="1">
      <p:cViewPr varScale="1">
        <p:scale>
          <a:sx n="60" d="100"/>
          <a:sy n="60" d="100"/>
        </p:scale>
        <p:origin x="1242"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397096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311009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312120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11070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356215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1215795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146555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1064993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204559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400054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1789156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290367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45466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4290818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3278703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55318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4017320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1992001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95780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665019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177327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2476939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3164971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1002708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1906821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1331267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2203098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35</a:t>
            </a:fld>
            <a:endParaRPr lang="en-US"/>
          </a:p>
        </p:txBody>
      </p:sp>
    </p:spTree>
    <p:extLst>
      <p:ext uri="{BB962C8B-B14F-4D97-AF65-F5344CB8AC3E}">
        <p14:creationId xmlns:p14="http://schemas.microsoft.com/office/powerpoint/2010/main" val="2431470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36</a:t>
            </a:fld>
            <a:endParaRPr lang="en-US"/>
          </a:p>
        </p:txBody>
      </p:sp>
    </p:spTree>
    <p:extLst>
      <p:ext uri="{BB962C8B-B14F-4D97-AF65-F5344CB8AC3E}">
        <p14:creationId xmlns:p14="http://schemas.microsoft.com/office/powerpoint/2010/main" val="1499644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37</a:t>
            </a:fld>
            <a:endParaRPr lang="en-US"/>
          </a:p>
        </p:txBody>
      </p:sp>
    </p:spTree>
    <p:extLst>
      <p:ext uri="{BB962C8B-B14F-4D97-AF65-F5344CB8AC3E}">
        <p14:creationId xmlns:p14="http://schemas.microsoft.com/office/powerpoint/2010/main" val="3670832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38</a:t>
            </a:fld>
            <a:endParaRPr lang="en-US"/>
          </a:p>
        </p:txBody>
      </p:sp>
    </p:spTree>
    <p:extLst>
      <p:ext uri="{BB962C8B-B14F-4D97-AF65-F5344CB8AC3E}">
        <p14:creationId xmlns:p14="http://schemas.microsoft.com/office/powerpoint/2010/main" val="3572105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39</a:t>
            </a:fld>
            <a:endParaRPr lang="en-US"/>
          </a:p>
        </p:txBody>
      </p:sp>
    </p:spTree>
    <p:extLst>
      <p:ext uri="{BB962C8B-B14F-4D97-AF65-F5344CB8AC3E}">
        <p14:creationId xmlns:p14="http://schemas.microsoft.com/office/powerpoint/2010/main" val="283070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285888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40</a:t>
            </a:fld>
            <a:endParaRPr lang="en-US"/>
          </a:p>
        </p:txBody>
      </p:sp>
    </p:spTree>
    <p:extLst>
      <p:ext uri="{BB962C8B-B14F-4D97-AF65-F5344CB8AC3E}">
        <p14:creationId xmlns:p14="http://schemas.microsoft.com/office/powerpoint/2010/main" val="2211897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41</a:t>
            </a:fld>
            <a:endParaRPr lang="en-US"/>
          </a:p>
        </p:txBody>
      </p:sp>
    </p:spTree>
    <p:extLst>
      <p:ext uri="{BB962C8B-B14F-4D97-AF65-F5344CB8AC3E}">
        <p14:creationId xmlns:p14="http://schemas.microsoft.com/office/powerpoint/2010/main" val="3087469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42</a:t>
            </a:fld>
            <a:endParaRPr lang="en-US"/>
          </a:p>
        </p:txBody>
      </p:sp>
    </p:spTree>
    <p:extLst>
      <p:ext uri="{BB962C8B-B14F-4D97-AF65-F5344CB8AC3E}">
        <p14:creationId xmlns:p14="http://schemas.microsoft.com/office/powerpoint/2010/main" val="958448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43</a:t>
            </a:fld>
            <a:endParaRPr lang="en-US"/>
          </a:p>
        </p:txBody>
      </p:sp>
    </p:spTree>
    <p:extLst>
      <p:ext uri="{BB962C8B-B14F-4D97-AF65-F5344CB8AC3E}">
        <p14:creationId xmlns:p14="http://schemas.microsoft.com/office/powerpoint/2010/main" val="3452384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44</a:t>
            </a:fld>
            <a:endParaRPr lang="en-US"/>
          </a:p>
        </p:txBody>
      </p:sp>
    </p:spTree>
    <p:extLst>
      <p:ext uri="{BB962C8B-B14F-4D97-AF65-F5344CB8AC3E}">
        <p14:creationId xmlns:p14="http://schemas.microsoft.com/office/powerpoint/2010/main" val="1806563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45</a:t>
            </a:fld>
            <a:endParaRPr lang="en-US"/>
          </a:p>
        </p:txBody>
      </p:sp>
    </p:spTree>
    <p:extLst>
      <p:ext uri="{BB962C8B-B14F-4D97-AF65-F5344CB8AC3E}">
        <p14:creationId xmlns:p14="http://schemas.microsoft.com/office/powerpoint/2010/main" val="3923563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46</a:t>
            </a:fld>
            <a:endParaRPr lang="en-US"/>
          </a:p>
        </p:txBody>
      </p:sp>
    </p:spTree>
    <p:extLst>
      <p:ext uri="{BB962C8B-B14F-4D97-AF65-F5344CB8AC3E}">
        <p14:creationId xmlns:p14="http://schemas.microsoft.com/office/powerpoint/2010/main" val="1640309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47</a:t>
            </a:fld>
            <a:endParaRPr lang="en-US"/>
          </a:p>
        </p:txBody>
      </p:sp>
    </p:spTree>
    <p:extLst>
      <p:ext uri="{BB962C8B-B14F-4D97-AF65-F5344CB8AC3E}">
        <p14:creationId xmlns:p14="http://schemas.microsoft.com/office/powerpoint/2010/main" val="2848246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48</a:t>
            </a:fld>
            <a:endParaRPr lang="en-US"/>
          </a:p>
        </p:txBody>
      </p:sp>
    </p:spTree>
    <p:extLst>
      <p:ext uri="{BB962C8B-B14F-4D97-AF65-F5344CB8AC3E}">
        <p14:creationId xmlns:p14="http://schemas.microsoft.com/office/powerpoint/2010/main" val="2129197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49</a:t>
            </a:fld>
            <a:endParaRPr lang="en-US"/>
          </a:p>
        </p:txBody>
      </p:sp>
    </p:spTree>
    <p:extLst>
      <p:ext uri="{BB962C8B-B14F-4D97-AF65-F5344CB8AC3E}">
        <p14:creationId xmlns:p14="http://schemas.microsoft.com/office/powerpoint/2010/main" val="364629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3378525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50</a:t>
            </a:fld>
            <a:endParaRPr lang="en-US"/>
          </a:p>
        </p:txBody>
      </p:sp>
    </p:spTree>
    <p:extLst>
      <p:ext uri="{BB962C8B-B14F-4D97-AF65-F5344CB8AC3E}">
        <p14:creationId xmlns:p14="http://schemas.microsoft.com/office/powerpoint/2010/main" val="2004780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51</a:t>
            </a:fld>
            <a:endParaRPr lang="en-US"/>
          </a:p>
        </p:txBody>
      </p:sp>
    </p:spTree>
    <p:extLst>
      <p:ext uri="{BB962C8B-B14F-4D97-AF65-F5344CB8AC3E}">
        <p14:creationId xmlns:p14="http://schemas.microsoft.com/office/powerpoint/2010/main" val="2581873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52</a:t>
            </a:fld>
            <a:endParaRPr lang="en-US"/>
          </a:p>
        </p:txBody>
      </p:sp>
    </p:spTree>
    <p:extLst>
      <p:ext uri="{BB962C8B-B14F-4D97-AF65-F5344CB8AC3E}">
        <p14:creationId xmlns:p14="http://schemas.microsoft.com/office/powerpoint/2010/main" val="2919701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53</a:t>
            </a:fld>
            <a:endParaRPr lang="en-US"/>
          </a:p>
        </p:txBody>
      </p:sp>
    </p:spTree>
    <p:extLst>
      <p:ext uri="{BB962C8B-B14F-4D97-AF65-F5344CB8AC3E}">
        <p14:creationId xmlns:p14="http://schemas.microsoft.com/office/powerpoint/2010/main" val="200487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54</a:t>
            </a:fld>
            <a:endParaRPr lang="en-US"/>
          </a:p>
        </p:txBody>
      </p:sp>
    </p:spTree>
    <p:extLst>
      <p:ext uri="{BB962C8B-B14F-4D97-AF65-F5344CB8AC3E}">
        <p14:creationId xmlns:p14="http://schemas.microsoft.com/office/powerpoint/2010/main" val="2538090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55</a:t>
            </a:fld>
            <a:endParaRPr lang="en-US"/>
          </a:p>
        </p:txBody>
      </p:sp>
    </p:spTree>
    <p:extLst>
      <p:ext uri="{BB962C8B-B14F-4D97-AF65-F5344CB8AC3E}">
        <p14:creationId xmlns:p14="http://schemas.microsoft.com/office/powerpoint/2010/main" val="294105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379415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109160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334716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118687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11/10/2022</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11/10/2022</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492F9E-E0E9-439B-43FE-0278AEEBAC45}"/>
              </a:ext>
            </a:extLst>
          </p:cNvPr>
          <p:cNvSpPr>
            <a:spLocks noGrp="1"/>
          </p:cNvSpPr>
          <p:nvPr>
            <p:ph type="ctrTitle"/>
          </p:nvPr>
        </p:nvSpPr>
        <p:spPr>
          <a:xfrm>
            <a:off x="1524000" y="2916237"/>
            <a:ext cx="9144000" cy="1025525"/>
          </a:xfrm>
        </p:spPr>
        <p:txBody>
          <a:bodyPr>
            <a:normAutofit/>
          </a:bodyPr>
          <a:lstStyle/>
          <a:p>
            <a:r>
              <a:rPr lang="en-GB" sz="6600" b="1" dirty="0">
                <a:latin typeface="Century Gothic"/>
                <a:ea typeface="Calibri Light"/>
                <a:cs typeface="Calibri Light"/>
              </a:rPr>
              <a:t>FRUIT OF THE SPIRIT VIII</a:t>
            </a:r>
            <a:endParaRPr lang="en-US" sz="6600" b="1" dirty="0">
              <a:latin typeface="Century Gothic"/>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en-GB" sz="3600" i="1" dirty="0">
              <a:solidFill>
                <a:schemeClr val="dk1"/>
              </a:solidFill>
              <a:latin typeface="Century Gothic"/>
              <a:ea typeface="+mn-lt"/>
              <a:cs typeface="+mn-lt"/>
              <a:sym typeface="Century Gothic"/>
            </a:endParaRPr>
          </a:p>
          <a:p>
            <a:pPr marL="0" indent="0">
              <a:spcBef>
                <a:spcPts val="0"/>
              </a:spcBef>
              <a:buNone/>
            </a:pPr>
            <a:r>
              <a:rPr lang="en-GB" sz="3600" i="1" dirty="0">
                <a:solidFill>
                  <a:schemeClr val="dk1"/>
                </a:solidFill>
                <a:latin typeface="Century Gothic"/>
                <a:ea typeface="+mn-lt"/>
                <a:cs typeface="+mn-lt"/>
                <a:sym typeface="Century Gothic"/>
              </a:rPr>
              <a:t>A person without self-control is like a house with its doors and windows knocked out.’</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926035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3200" i="1" dirty="0">
              <a:solidFill>
                <a:schemeClr val="dk1"/>
              </a:solidFill>
              <a:latin typeface="Century Gothic"/>
              <a:ea typeface="+mn-lt"/>
              <a:cs typeface="+mn-lt"/>
              <a:sym typeface="Century Gothic"/>
            </a:endParaRPr>
          </a:p>
          <a:p>
            <a:pPr marL="0" indent="0">
              <a:spcBef>
                <a:spcPts val="0"/>
              </a:spcBef>
              <a:buNone/>
            </a:pPr>
            <a:r>
              <a:rPr lang="nl-NL" sz="3600" i="1" dirty="0">
                <a:solidFill>
                  <a:schemeClr val="dk1"/>
                </a:solidFill>
                <a:latin typeface="Century Gothic"/>
                <a:ea typeface="+mn-lt"/>
                <a:cs typeface="+mn-lt"/>
                <a:sym typeface="Century Gothic"/>
              </a:rPr>
              <a:t>Gr: Selfbeheersing: ‘eng-krat-i-ah’ (egkrateia) Beteken letterlik om sterk in iets te wees en daaroor te heers. Om innerlike krag te hê.</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7732021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‘dat Hy aan julle mag gee na die rykdom van sy heerlikheid om met krag versterk te word deur sy Gees in die innerlike mens...’</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Ef 3:16.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7788856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4000" i="1" dirty="0">
              <a:solidFill>
                <a:schemeClr val="dk1"/>
              </a:solidFill>
              <a:latin typeface="Century Gothic"/>
              <a:ea typeface="+mn-lt"/>
              <a:cs typeface="+mn-lt"/>
              <a:sym typeface="Century Gothic"/>
            </a:endParaRPr>
          </a:p>
          <a:p>
            <a:pPr marL="0" indent="0" algn="ctr">
              <a:spcBef>
                <a:spcPts val="0"/>
              </a:spcBef>
              <a:buNone/>
            </a:pPr>
            <a:r>
              <a:rPr lang="nl-NL" sz="4000" i="1" dirty="0">
                <a:solidFill>
                  <a:schemeClr val="dk1"/>
                </a:solidFill>
                <a:latin typeface="Century Gothic"/>
                <a:ea typeface="+mn-lt"/>
                <a:cs typeface="+mn-lt"/>
                <a:sym typeface="Century Gothic"/>
              </a:rPr>
              <a:t>Gr: Selfbeheersing: ‘so-fron-is-mos’ (sophronismos)…</a:t>
            </a:r>
            <a:endParaRPr lang="nl-NL" sz="40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6286873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‘Want God het ons nie ‘n gees van vreesagtigheid gegee nie, maar van krag en liefde en selfbeheersing.’</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2 Tim 1:7.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4757018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4000" i="1" dirty="0">
              <a:solidFill>
                <a:schemeClr val="dk1"/>
              </a:solidFill>
              <a:latin typeface="Century Gothic"/>
              <a:ea typeface="+mn-lt"/>
              <a:cs typeface="+mn-lt"/>
              <a:sym typeface="Century Gothic"/>
            </a:endParaRPr>
          </a:p>
          <a:p>
            <a:pPr marL="0" indent="0" algn="ctr">
              <a:spcBef>
                <a:spcPts val="0"/>
              </a:spcBef>
              <a:buNone/>
            </a:pPr>
            <a:r>
              <a:rPr lang="nl-NL" sz="4000" i="1" dirty="0">
                <a:solidFill>
                  <a:schemeClr val="dk1"/>
                </a:solidFill>
                <a:latin typeface="Century Gothic"/>
                <a:ea typeface="+mn-lt"/>
                <a:cs typeface="+mn-lt"/>
                <a:sym typeface="Century Gothic"/>
              </a:rPr>
              <a:t>Letterlik: ‘saving of the mind’, maar ook dissipliene…</a:t>
            </a:r>
            <a:endParaRPr lang="en-GB" sz="4000"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4104489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en-GB" sz="3600" i="1" dirty="0">
              <a:solidFill>
                <a:schemeClr val="dk1"/>
              </a:solidFill>
              <a:latin typeface="Century Gothic"/>
              <a:ea typeface="+mn-lt"/>
              <a:cs typeface="+mn-lt"/>
              <a:sym typeface="Century Gothic"/>
            </a:endParaRPr>
          </a:p>
          <a:p>
            <a:pPr marL="0" indent="0">
              <a:spcBef>
                <a:spcPts val="0"/>
              </a:spcBef>
              <a:buNone/>
            </a:pPr>
            <a:r>
              <a:rPr lang="en-GB" sz="3600" i="1" dirty="0">
                <a:solidFill>
                  <a:schemeClr val="dk1"/>
                </a:solidFill>
                <a:latin typeface="Century Gothic"/>
                <a:ea typeface="+mn-lt"/>
                <a:cs typeface="+mn-lt"/>
                <a:sym typeface="Century Gothic"/>
              </a:rPr>
              <a:t>‘For God did not give us a spirit of timidity, but a spirit of power, of love and of </a:t>
            </a:r>
            <a:r>
              <a:rPr lang="en-GB" sz="3600" i="1" dirty="0" err="1">
                <a:solidFill>
                  <a:schemeClr val="dk1"/>
                </a:solidFill>
                <a:latin typeface="Century Gothic"/>
                <a:ea typeface="+mn-lt"/>
                <a:cs typeface="+mn-lt"/>
                <a:sym typeface="Century Gothic"/>
              </a:rPr>
              <a:t>selfdiscipline</a:t>
            </a:r>
            <a:r>
              <a:rPr lang="en-GB" sz="3600" i="1" dirty="0">
                <a:solidFill>
                  <a:schemeClr val="dk1"/>
                </a:solidFill>
                <a:latin typeface="Century Gothic"/>
                <a:ea typeface="+mn-lt"/>
                <a:cs typeface="+mn-lt"/>
                <a:sym typeface="Century Gothic"/>
              </a:rPr>
              <a:t> or a sound mind.’</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8460012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‘...want daar sal ‘n tyd wees wanneer hulle die gesonde leer nie sal verdra nie, maar, omdat hulle in hul gehoor gestreel wil wees, vir hulle ‘n menigte leraars sal versamel volgens hulle eie begeerlikhede, en die oor sal afkeer van die waarheid en hulle sal wend tot fabels.’</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2 Tim 4:3-5.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0435161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‘Maar wees jy in alles nugter; ly verdrukking; doen die werk van ‘n evangelis; vervul jou bediening.’</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2 Tim 4:3-5.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6103992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Gr: </a:t>
            </a:r>
            <a:r>
              <a:rPr lang="en-GB" sz="3600" i="1" dirty="0" err="1">
                <a:solidFill>
                  <a:schemeClr val="dk1"/>
                </a:solidFill>
                <a:latin typeface="Century Gothic"/>
                <a:ea typeface="+mn-lt"/>
                <a:cs typeface="+mn-lt"/>
                <a:sym typeface="Century Gothic"/>
              </a:rPr>
              <a:t>Selfbeheersing</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nugter</a:t>
            </a:r>
            <a:r>
              <a:rPr lang="en-GB" sz="3600" i="1" dirty="0">
                <a:solidFill>
                  <a:schemeClr val="dk1"/>
                </a:solidFill>
                <a:latin typeface="Century Gothic"/>
                <a:ea typeface="+mn-lt"/>
                <a:cs typeface="+mn-lt"/>
                <a:sym typeface="Century Gothic"/>
              </a:rPr>
              <a:t>) ‘nay-</a:t>
            </a:r>
            <a:r>
              <a:rPr lang="en-GB" sz="3600" i="1" dirty="0" err="1">
                <a:solidFill>
                  <a:schemeClr val="dk1"/>
                </a:solidFill>
                <a:latin typeface="Century Gothic"/>
                <a:ea typeface="+mn-lt"/>
                <a:cs typeface="+mn-lt"/>
                <a:sym typeface="Century Gothic"/>
              </a:rPr>
              <a:t>fo</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nepho</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Beteken</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letterlik</a:t>
            </a:r>
            <a:r>
              <a:rPr lang="en-GB" sz="3600" i="1" dirty="0">
                <a:solidFill>
                  <a:schemeClr val="dk1"/>
                </a:solidFill>
                <a:latin typeface="Century Gothic"/>
                <a:ea typeface="+mn-lt"/>
                <a:cs typeface="+mn-lt"/>
                <a:sym typeface="Century Gothic"/>
              </a:rPr>
              <a:t> ‘to abstain from wine’ maar word </a:t>
            </a:r>
            <a:r>
              <a:rPr lang="en-GB" sz="3600" i="1" dirty="0" err="1">
                <a:solidFill>
                  <a:schemeClr val="dk1"/>
                </a:solidFill>
                <a:latin typeface="Century Gothic"/>
                <a:ea typeface="+mn-lt"/>
                <a:cs typeface="+mn-lt"/>
                <a:sym typeface="Century Gothic"/>
              </a:rPr>
              <a:t>metafories</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gebruik</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vir</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morele</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waaksaamheid</a:t>
            </a:r>
            <a:r>
              <a:rPr lang="en-GB" sz="3600" i="1" dirty="0">
                <a:solidFill>
                  <a:schemeClr val="dk1"/>
                </a:solidFill>
                <a:latin typeface="Century Gothic"/>
                <a:ea typeface="+mn-lt"/>
                <a:cs typeface="+mn-lt"/>
                <a:sym typeface="Century Gothic"/>
              </a:rPr>
              <a:t>.</a:t>
            </a:r>
            <a:endParaRPr lang="nl-NL" sz="3600"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1092532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7C24E7-878A-185B-2932-3A4DD7BC9AA7}"/>
              </a:ext>
            </a:extLst>
          </p:cNvPr>
          <p:cNvPicPr>
            <a:picLocks noChangeAspect="1"/>
          </p:cNvPicPr>
          <p:nvPr/>
        </p:nvPicPr>
        <p:blipFill rotWithShape="1">
          <a:blip r:embed="rId3"/>
          <a:srcRect r="29535"/>
          <a:stretch/>
        </p:blipFill>
        <p:spPr>
          <a:xfrm>
            <a:off x="4880535" y="0"/>
            <a:ext cx="7311466" cy="6858000"/>
          </a:xfrm>
          <a:prstGeom prst="rect">
            <a:avLst/>
          </a:prstGeom>
        </p:spPr>
      </p:pic>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135961" y="1292352"/>
            <a:ext cx="4614943" cy="542721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GB" sz="3200" i="1" dirty="0">
                <a:solidFill>
                  <a:schemeClr val="tx1"/>
                </a:solidFill>
                <a:latin typeface="Century Gothic" panose="020B0502020202020204" pitchFamily="34" charset="0"/>
                <a:cs typeface="Arial" pitchFamily="34" charset="0"/>
              </a:rPr>
              <a:t>The fruit of the Spirit is freely obtained through instant sonship in Christ, (POSITIONALLY) but has to be diligently maintained through constant fellowship with the Lord (PRACTICALLY) and one another (PHYSICALLY).</a:t>
            </a:r>
            <a:endParaRPr lang="en-US" sz="3200"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6191156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Gr: Selfbeheersing: ‘gray-gor-yoo-o’ (gregoreo) Beteken letterlik om wakker te bly, maar ook simbolies metafories gebruik om die betekenis te dra van geestelike wakkerheid &amp; oplettendheid.</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3337695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‘Julle is almal kinders van die lig en kinders van die dag; ons is nie van die nag of die duisternis nie.’</a:t>
            </a:r>
            <a:endParaRPr lang="en-GB" sz="36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Thes 5:5-8.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2997917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‘Laat ons dan nie slaap soos die ander nie, maar laat ons waak en nugter wees. Want die wat slaap, slaap in die nag; en die wat dronk word, is in die nag dronk.’ </a:t>
            </a:r>
            <a:endParaRPr lang="en-GB" sz="36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Thes 5:5-8.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6461745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‘Maar laat ons wat van die dag is, nugter wees met die borswapen van geloof en liefde aan, en as helm die hoop op die saligheid.’</a:t>
            </a:r>
            <a:endParaRPr lang="en-GB" sz="36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Thes 5:5-8.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24202447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‘Want ek weet dit, dat ná my vertrek wrede wolwe onder julle sal inkom en die kudde nie sal spaar nie.’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Hd 20:29-31.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679009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‘Ja, uit julle self sal daar manne opstaan wat verkeerde dinge praat om die dissipels weg te trek agter hulle aan.</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Hd 20:29-31.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8022852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‘Daarom moet julle waak en onthou dat ek drie jaar lank nag en dag nie opgehou het om elkeen met trane te vermaan nie.’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Hd 20:29-31.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4081706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‘Wees nugter en waaksaam, want julle teëstander, die duiwel, loop rond soos ‘n brullende leeu, en soek wie hy kan verslind.’</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Pt 5:8.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3559681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Biblical self-control as an expression of the fruit of the Spirit means to have an internal strength over external circumstances to change them for the better, but also to discipline and renew your mind with God’s truth in order to be spiritually sober and morally alert and clean.</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1576222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‘As iemand onder julle meen dat hy waarlik God dien, maar sy tong nie in toom hou nie is hy mislei. Die aanbidding van so mens is tevergeefs en beteken ook niks.’ </a:t>
            </a:r>
            <a:r>
              <a:rPr lang="nl-NL" sz="3600" b="1" i="1" dirty="0">
                <a:solidFill>
                  <a:schemeClr val="dk1"/>
                </a:solidFill>
                <a:latin typeface="Century Gothic"/>
                <a:ea typeface="+mn-lt"/>
                <a:cs typeface="+mn-lt"/>
                <a:sym typeface="Century Gothic"/>
              </a:rPr>
              <a:t>(Jak 1:26)</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2804123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4000" i="1" dirty="0">
                <a:solidFill>
                  <a:schemeClr val="dk1"/>
                </a:solidFill>
                <a:latin typeface="Century Gothic"/>
                <a:ea typeface="+mn-lt"/>
                <a:cs typeface="+mn-lt"/>
                <a:sym typeface="Century Gothic"/>
              </a:rPr>
              <a:t>Selfbeheersing is die liefde se opoffering. Selfbeheersing is liefde wat oorwin. Ferm selfbeheersing…</a:t>
            </a:r>
            <a:endParaRPr lang="nl-NL" sz="40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229635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‘Want ons almal struikel dikwels. As iemand in woorde nie struikel nie, is hy ‘n volmaakte man, in staat om ook die hele liggaam in beheer te hou....</a:t>
            </a:r>
            <a:endParaRPr lang="nl-NL" sz="36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5689421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Maar die tong kan geen mens tem nie; dit is ‘n onbedwingbare kwaad, vol dodelike gif.’ </a:t>
            </a:r>
            <a:r>
              <a:rPr lang="nl-NL" sz="3600" b="1" i="1" dirty="0">
                <a:solidFill>
                  <a:schemeClr val="dk1"/>
                </a:solidFill>
                <a:latin typeface="Century Gothic"/>
                <a:ea typeface="+mn-lt"/>
                <a:cs typeface="+mn-lt"/>
                <a:sym typeface="Century Gothic"/>
              </a:rPr>
              <a:t>(Jak 3:2 &amp; 8)</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0153406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‘Hy wat sy mond en sy tong beheer, bewaar sy siel van benoudhede.’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Spr 21:23.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5081108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‘Dood en lewe is in die mag van die tong; en elkeen wat dit graag gebruik, sal die vrug daarvan eet.’</a:t>
            </a:r>
            <a:endParaRPr lang="nl-NL" sz="36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Spr 18:21.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4033880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Vriendelikheid is die liefde se bruikbaarheid. Vriendelikheid is liefde wat dien. Praktiese goedheid…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0635381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441173"/>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400" i="1" dirty="0">
                <a:solidFill>
                  <a:schemeClr val="dk1"/>
                </a:solidFill>
                <a:latin typeface="Century Gothic"/>
                <a:ea typeface="+mn-lt"/>
                <a:cs typeface="+mn-lt"/>
                <a:sym typeface="Century Gothic"/>
              </a:rPr>
              <a:t>‘The world renown blind jazz pianist George Shearing like to tell a true story about himself. One day he was standing at a busy traffic intersection during rush hour, waiting for someone to help him cross the street when another blind man tapped Shearing on the shoulder asking if he would help him get across. ‘What could I do?’ said Shearing. ‘I took him across and it was the greatest thrill of my life!’</a:t>
            </a:r>
            <a:endParaRPr lang="nl-NL" sz="3400"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820467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b="1" i="1" dirty="0">
                <a:solidFill>
                  <a:schemeClr val="dk1"/>
                </a:solidFill>
                <a:latin typeface="Century Gothic"/>
                <a:ea typeface="+mn-lt"/>
                <a:cs typeface="+mn-lt"/>
                <a:sym typeface="Century Gothic"/>
              </a:rPr>
              <a:t>#1</a:t>
            </a:r>
            <a:r>
              <a:rPr lang="nl-NL" sz="3600" i="1" dirty="0">
                <a:solidFill>
                  <a:schemeClr val="dk1"/>
                </a:solidFill>
                <a:latin typeface="Century Gothic"/>
                <a:ea typeface="+mn-lt"/>
                <a:cs typeface="+mn-lt"/>
                <a:sym typeface="Century Gothic"/>
              </a:rPr>
              <a:t>, Vriendelikheid is nie ‘n bondel EMOSIES nie.</a:t>
            </a:r>
          </a:p>
          <a:p>
            <a:pPr marL="0" indent="0">
              <a:spcBef>
                <a:spcPts val="0"/>
              </a:spcBef>
              <a:buNone/>
            </a:pPr>
            <a:endParaRPr lang="nl-NL" sz="3600" i="1" dirty="0">
              <a:solidFill>
                <a:schemeClr val="dk1"/>
              </a:solidFill>
              <a:latin typeface="Century Gothic"/>
              <a:ea typeface="+mn-lt"/>
              <a:cs typeface="+mn-lt"/>
              <a:sym typeface="Century Gothic"/>
            </a:endParaRPr>
          </a:p>
          <a:p>
            <a:pPr marL="0" indent="0">
              <a:spcBef>
                <a:spcPts val="0"/>
              </a:spcBef>
              <a:buNone/>
            </a:pPr>
            <a:r>
              <a:rPr lang="nl-NL" sz="3600" i="1" dirty="0">
                <a:solidFill>
                  <a:schemeClr val="dk1"/>
                </a:solidFill>
                <a:latin typeface="Century Gothic"/>
                <a:ea typeface="+mn-lt"/>
                <a:cs typeface="+mn-lt"/>
                <a:sym typeface="Century Gothic"/>
              </a:rPr>
              <a:t>(Biblical kindness is not sentimental softness)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7210745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b="1" i="1" dirty="0">
                <a:solidFill>
                  <a:schemeClr val="dk1"/>
                </a:solidFill>
                <a:latin typeface="Century Gothic"/>
                <a:ea typeface="+mn-lt"/>
                <a:cs typeface="+mn-lt"/>
                <a:sym typeface="Century Gothic"/>
              </a:rPr>
              <a:t>#2, </a:t>
            </a:r>
            <a:r>
              <a:rPr lang="en-GB" sz="3600" i="1" dirty="0" err="1">
                <a:solidFill>
                  <a:schemeClr val="dk1"/>
                </a:solidFill>
                <a:latin typeface="Century Gothic"/>
                <a:ea typeface="+mn-lt"/>
                <a:cs typeface="+mn-lt"/>
                <a:sym typeface="Century Gothic"/>
              </a:rPr>
              <a:t>Vriendelikheid</a:t>
            </a:r>
            <a:r>
              <a:rPr lang="en-GB" sz="3600" i="1" dirty="0">
                <a:solidFill>
                  <a:schemeClr val="dk1"/>
                </a:solidFill>
                <a:latin typeface="Century Gothic"/>
                <a:ea typeface="+mn-lt"/>
                <a:cs typeface="+mn-lt"/>
                <a:sym typeface="Century Gothic"/>
              </a:rPr>
              <a:t> is </a:t>
            </a:r>
            <a:r>
              <a:rPr lang="en-GB" sz="3600" i="1" dirty="0" err="1">
                <a:solidFill>
                  <a:schemeClr val="dk1"/>
                </a:solidFill>
                <a:latin typeface="Century Gothic"/>
                <a:ea typeface="+mn-lt"/>
                <a:cs typeface="+mn-lt"/>
                <a:sym typeface="Century Gothic"/>
              </a:rPr>
              <a:t>nie</a:t>
            </a:r>
            <a:r>
              <a:rPr lang="en-GB" sz="3600" i="1" dirty="0">
                <a:solidFill>
                  <a:schemeClr val="dk1"/>
                </a:solidFill>
                <a:latin typeface="Century Gothic"/>
                <a:ea typeface="+mn-lt"/>
                <a:cs typeface="+mn-lt"/>
                <a:sym typeface="Century Gothic"/>
              </a:rPr>
              <a:t> ‘n ‘anything goes’ GESINDHEID </a:t>
            </a:r>
            <a:r>
              <a:rPr lang="en-GB" sz="3600" i="1" dirty="0" err="1">
                <a:solidFill>
                  <a:schemeClr val="dk1"/>
                </a:solidFill>
                <a:latin typeface="Century Gothic"/>
                <a:ea typeface="+mn-lt"/>
                <a:cs typeface="+mn-lt"/>
                <a:sym typeface="Century Gothic"/>
              </a:rPr>
              <a:t>nie</a:t>
            </a:r>
            <a:r>
              <a:rPr lang="en-GB" sz="3600" i="1" dirty="0">
                <a:solidFill>
                  <a:schemeClr val="dk1"/>
                </a:solidFill>
                <a:latin typeface="Century Gothic"/>
                <a:ea typeface="+mn-lt"/>
                <a:cs typeface="+mn-lt"/>
                <a:sym typeface="Century Gothic"/>
              </a:rPr>
              <a:t>. </a:t>
            </a:r>
          </a:p>
          <a:p>
            <a:pPr marL="0" indent="0">
              <a:spcBef>
                <a:spcPts val="0"/>
              </a:spcBef>
              <a:buNone/>
            </a:pPr>
            <a:endParaRPr lang="en-GB" sz="3600" i="1" dirty="0">
              <a:solidFill>
                <a:schemeClr val="dk1"/>
              </a:solidFill>
              <a:latin typeface="Century Gothic"/>
              <a:ea typeface="+mn-lt"/>
              <a:cs typeface="+mn-lt"/>
              <a:sym typeface="Century Gothic"/>
            </a:endParaRPr>
          </a:p>
          <a:p>
            <a:pPr marL="0" indent="0">
              <a:spcBef>
                <a:spcPts val="0"/>
              </a:spcBef>
              <a:buNone/>
            </a:pPr>
            <a:r>
              <a:rPr lang="en-GB" sz="3600" i="1" dirty="0">
                <a:solidFill>
                  <a:schemeClr val="dk1"/>
                </a:solidFill>
                <a:latin typeface="Century Gothic"/>
                <a:ea typeface="+mn-lt"/>
                <a:cs typeface="+mn-lt"/>
                <a:sym typeface="Century Gothic"/>
              </a:rPr>
              <a:t>(True kindness is not a permissive attitude)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7342048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b="1" i="1" dirty="0">
                <a:solidFill>
                  <a:schemeClr val="dk1"/>
                </a:solidFill>
                <a:latin typeface="Century Gothic"/>
                <a:ea typeface="+mn-lt"/>
                <a:cs typeface="+mn-lt"/>
                <a:sym typeface="Century Gothic"/>
              </a:rPr>
              <a:t>#3, </a:t>
            </a:r>
            <a:r>
              <a:rPr lang="en-GB" sz="3600" i="1" dirty="0" err="1">
                <a:solidFill>
                  <a:schemeClr val="dk1"/>
                </a:solidFill>
                <a:latin typeface="Century Gothic"/>
                <a:ea typeface="+mn-lt"/>
                <a:cs typeface="+mn-lt"/>
                <a:sym typeface="Century Gothic"/>
              </a:rPr>
              <a:t>Vriendelikheid</a:t>
            </a:r>
            <a:r>
              <a:rPr lang="en-GB" sz="3600" i="1" dirty="0">
                <a:solidFill>
                  <a:schemeClr val="dk1"/>
                </a:solidFill>
                <a:latin typeface="Century Gothic"/>
                <a:ea typeface="+mn-lt"/>
                <a:cs typeface="+mn-lt"/>
                <a:sym typeface="Century Gothic"/>
              </a:rPr>
              <a:t> is </a:t>
            </a:r>
            <a:r>
              <a:rPr lang="en-GB" sz="3600" i="1" dirty="0" err="1">
                <a:solidFill>
                  <a:schemeClr val="dk1"/>
                </a:solidFill>
                <a:latin typeface="Century Gothic"/>
                <a:ea typeface="+mn-lt"/>
                <a:cs typeface="+mn-lt"/>
                <a:sym typeface="Century Gothic"/>
              </a:rPr>
              <a:t>nie</a:t>
            </a:r>
            <a:r>
              <a:rPr lang="en-GB" sz="3600" i="1" dirty="0">
                <a:solidFill>
                  <a:schemeClr val="dk1"/>
                </a:solidFill>
                <a:latin typeface="Century Gothic"/>
                <a:ea typeface="+mn-lt"/>
                <a:cs typeface="+mn-lt"/>
                <a:sym typeface="Century Gothic"/>
              </a:rPr>
              <a:t> PASSIEWE BEJAMMERING </a:t>
            </a:r>
            <a:r>
              <a:rPr lang="en-GB" sz="3600" i="1" dirty="0" err="1">
                <a:solidFill>
                  <a:schemeClr val="dk1"/>
                </a:solidFill>
                <a:latin typeface="Century Gothic"/>
                <a:ea typeface="+mn-lt"/>
                <a:cs typeface="+mn-lt"/>
                <a:sym typeface="Century Gothic"/>
              </a:rPr>
              <a:t>nie</a:t>
            </a:r>
            <a:r>
              <a:rPr lang="en-GB" sz="3600" i="1" dirty="0">
                <a:solidFill>
                  <a:schemeClr val="dk1"/>
                </a:solidFill>
                <a:latin typeface="Century Gothic"/>
                <a:ea typeface="+mn-lt"/>
                <a:cs typeface="+mn-lt"/>
                <a:sym typeface="Century Gothic"/>
              </a:rPr>
              <a: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6907680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en-GB" sz="4000" i="1" dirty="0">
              <a:solidFill>
                <a:schemeClr val="dk1"/>
              </a:solidFill>
              <a:latin typeface="Century Gothic"/>
              <a:ea typeface="+mn-lt"/>
              <a:cs typeface="+mn-lt"/>
              <a:sym typeface="Century Gothic"/>
            </a:endParaRPr>
          </a:p>
          <a:p>
            <a:pPr marL="0" indent="0" algn="ctr">
              <a:spcBef>
                <a:spcPts val="0"/>
              </a:spcBef>
              <a:buNone/>
            </a:pPr>
            <a:r>
              <a:rPr lang="en-GB" sz="4000" i="1" dirty="0" err="1">
                <a:solidFill>
                  <a:schemeClr val="dk1"/>
                </a:solidFill>
                <a:latin typeface="Century Gothic"/>
                <a:ea typeface="+mn-lt"/>
                <a:cs typeface="+mn-lt"/>
                <a:sym typeface="Century Gothic"/>
              </a:rPr>
              <a:t>Heb</a:t>
            </a:r>
            <a:r>
              <a:rPr lang="en-GB" sz="4000" i="1" dirty="0">
                <a:solidFill>
                  <a:schemeClr val="dk1"/>
                </a:solidFill>
                <a:latin typeface="Century Gothic"/>
                <a:ea typeface="+mn-lt"/>
                <a:cs typeface="+mn-lt"/>
                <a:sym typeface="Century Gothic"/>
              </a:rPr>
              <a:t>: ‘</a:t>
            </a:r>
            <a:r>
              <a:rPr lang="en-GB" sz="4000" i="1" dirty="0" err="1">
                <a:solidFill>
                  <a:schemeClr val="dk1"/>
                </a:solidFill>
                <a:latin typeface="Century Gothic"/>
                <a:ea typeface="+mn-lt"/>
                <a:cs typeface="+mn-lt"/>
                <a:sym typeface="Century Gothic"/>
              </a:rPr>
              <a:t>kheh-sed</a:t>
            </a:r>
            <a:r>
              <a:rPr lang="en-GB" sz="4000" i="1" dirty="0">
                <a:solidFill>
                  <a:schemeClr val="dk1"/>
                </a:solidFill>
                <a:latin typeface="Century Gothic"/>
                <a:ea typeface="+mn-lt"/>
                <a:cs typeface="+mn-lt"/>
                <a:sym typeface="Century Gothic"/>
              </a:rPr>
              <a:t>’ (</a:t>
            </a:r>
            <a:r>
              <a:rPr lang="en-GB" sz="4000" i="1" dirty="0" err="1">
                <a:solidFill>
                  <a:schemeClr val="dk1"/>
                </a:solidFill>
                <a:latin typeface="Century Gothic"/>
                <a:ea typeface="+mn-lt"/>
                <a:cs typeface="+mn-lt"/>
                <a:sym typeface="Century Gothic"/>
              </a:rPr>
              <a:t>chesed</a:t>
            </a:r>
            <a:r>
              <a:rPr lang="en-GB" sz="4000" i="1" dirty="0">
                <a:solidFill>
                  <a:schemeClr val="dk1"/>
                </a:solidFill>
                <a:latin typeface="Century Gothic"/>
                <a:ea typeface="+mn-lt"/>
                <a:cs typeface="+mn-lt"/>
                <a:sym typeface="Century Gothic"/>
              </a:rPr>
              <a:t>) LOVING-KINDNESS of MERCY.</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4184799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135961" y="1043874"/>
            <a:ext cx="3839691" cy="5427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sz="3600" b="1" i="1" dirty="0">
                <a:solidFill>
                  <a:schemeClr val="tx1"/>
                </a:solidFill>
                <a:latin typeface="Century Gothic" panose="020B0502020202020204" pitchFamily="34" charset="0"/>
                <a:cs typeface="Arial" pitchFamily="34" charset="0"/>
              </a:rPr>
              <a:t>#1</a:t>
            </a:r>
            <a:r>
              <a:rPr lang="nl-NL" sz="3600" i="1" dirty="0">
                <a:solidFill>
                  <a:schemeClr val="tx1"/>
                </a:solidFill>
                <a:latin typeface="Century Gothic" panose="020B0502020202020204" pitchFamily="34" charset="0"/>
                <a:cs typeface="Arial" pitchFamily="34" charset="0"/>
              </a:rPr>
              <a:t>, Selfbeheersing is nie SEKULêRE HUMANISME se SELF-POGING nie.</a:t>
            </a:r>
            <a:endParaRPr lang="en-US" sz="3600"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3"/>
          <a:stretch>
            <a:fillRect/>
          </a:stretch>
        </p:blipFill>
        <p:spPr>
          <a:xfrm>
            <a:off x="135961" y="138430"/>
            <a:ext cx="1153922" cy="1153922"/>
          </a:xfrm>
          <a:prstGeom prst="rect">
            <a:avLst/>
          </a:prstGeom>
        </p:spPr>
      </p:pic>
      <p:pic>
        <p:nvPicPr>
          <p:cNvPr id="2" name="Picture 1">
            <a:extLst>
              <a:ext uri="{FF2B5EF4-FFF2-40B4-BE49-F238E27FC236}">
                <a16:creationId xmlns:a16="http://schemas.microsoft.com/office/drawing/2014/main" id="{4757E350-7333-860B-DD2F-426CB38F7B67}"/>
              </a:ext>
            </a:extLst>
          </p:cNvPr>
          <p:cNvPicPr>
            <a:picLocks noChangeAspect="1"/>
          </p:cNvPicPr>
          <p:nvPr/>
        </p:nvPicPr>
        <p:blipFill>
          <a:blip r:embed="rId4"/>
          <a:stretch>
            <a:fillRect/>
          </a:stretch>
        </p:blipFill>
        <p:spPr>
          <a:xfrm>
            <a:off x="3896138" y="1043873"/>
            <a:ext cx="8294337" cy="4959361"/>
          </a:xfrm>
          <a:prstGeom prst="rect">
            <a:avLst/>
          </a:prstGeom>
        </p:spPr>
      </p:pic>
    </p:spTree>
    <p:extLst>
      <p:ext uri="{BB962C8B-B14F-4D97-AF65-F5344CB8AC3E}">
        <p14:creationId xmlns:p14="http://schemas.microsoft.com/office/powerpoint/2010/main" val="73029156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‘Loof die HERE, want Hy is goed, want sy goedertierenheid is tot in ewigheid.’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Ps 136:1 &amp; 26.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3517559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‘Loof die God van die hemel, want sy goedertierenheid is tot in ewigheid.’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Ps 136:1 &amp; 26.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2042987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934421"/>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en-GB" sz="3600" i="1" dirty="0">
              <a:solidFill>
                <a:schemeClr val="dk1"/>
              </a:solidFill>
              <a:latin typeface="Century Gothic"/>
              <a:ea typeface="+mn-lt"/>
              <a:cs typeface="+mn-lt"/>
              <a:sym typeface="Century Gothic"/>
            </a:endParaRPr>
          </a:p>
          <a:p>
            <a:pPr marL="0" indent="0">
              <a:spcBef>
                <a:spcPts val="0"/>
              </a:spcBef>
              <a:buNone/>
            </a:pPr>
            <a:r>
              <a:rPr lang="en-GB" sz="3600" i="1" dirty="0">
                <a:solidFill>
                  <a:schemeClr val="dk1"/>
                </a:solidFill>
                <a:latin typeface="Century Gothic"/>
                <a:ea typeface="+mn-lt"/>
                <a:cs typeface="+mn-lt"/>
                <a:sym typeface="Century Gothic"/>
              </a:rPr>
              <a:t>‘The entire history of </a:t>
            </a:r>
            <a:r>
              <a:rPr lang="en-GB" sz="3600" i="1" dirty="0" err="1">
                <a:solidFill>
                  <a:schemeClr val="dk1"/>
                </a:solidFill>
                <a:latin typeface="Century Gothic"/>
                <a:ea typeface="+mn-lt"/>
                <a:cs typeface="+mn-lt"/>
                <a:sym typeface="Century Gothic"/>
              </a:rPr>
              <a:t>Jahweh’s</a:t>
            </a:r>
            <a:r>
              <a:rPr lang="en-GB" sz="3600" i="1" dirty="0">
                <a:solidFill>
                  <a:schemeClr val="dk1"/>
                </a:solidFill>
                <a:latin typeface="Century Gothic"/>
                <a:ea typeface="+mn-lt"/>
                <a:cs typeface="+mn-lt"/>
                <a:sym typeface="Century Gothic"/>
              </a:rPr>
              <a:t> covenantal relationship with Israel can be summarized in terms of </a:t>
            </a:r>
            <a:r>
              <a:rPr lang="en-GB" sz="3600" i="1" dirty="0" err="1">
                <a:solidFill>
                  <a:schemeClr val="dk1"/>
                </a:solidFill>
                <a:latin typeface="Century Gothic"/>
                <a:ea typeface="+mn-lt"/>
                <a:cs typeface="+mn-lt"/>
                <a:sym typeface="Century Gothic"/>
              </a:rPr>
              <a:t>chesed</a:t>
            </a:r>
            <a:r>
              <a:rPr lang="en-GB" sz="3600" i="1" dirty="0">
                <a:solidFill>
                  <a:schemeClr val="dk1"/>
                </a:solidFill>
                <a:latin typeface="Century Gothic"/>
                <a:ea typeface="+mn-lt"/>
                <a:cs typeface="+mn-lt"/>
                <a:sym typeface="Century Gothic"/>
              </a:rPr>
              <a: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935962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5269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3200" i="1" dirty="0">
              <a:solidFill>
                <a:schemeClr val="dk1"/>
              </a:solidFill>
              <a:latin typeface="Century Gothic"/>
              <a:ea typeface="+mn-lt"/>
              <a:cs typeface="+mn-lt"/>
              <a:sym typeface="Century Gothic"/>
            </a:endParaRPr>
          </a:p>
          <a:p>
            <a:pPr marL="0" indent="0">
              <a:spcBef>
                <a:spcPts val="0"/>
              </a:spcBef>
              <a:buNone/>
            </a:pPr>
            <a:r>
              <a:rPr lang="nl-NL" sz="3200" i="1" dirty="0">
                <a:solidFill>
                  <a:schemeClr val="dk1"/>
                </a:solidFill>
                <a:latin typeface="Century Gothic"/>
                <a:ea typeface="+mn-lt"/>
                <a:cs typeface="+mn-lt"/>
                <a:sym typeface="Century Gothic"/>
              </a:rPr>
              <a:t>‘Hy het jou bekend gemaak, o mens, wat goed is; en wat vra die HERE van jou anders as om reg te doen en liefde te betrag en ootmoedig te wandel met jou God?’ </a:t>
            </a:r>
            <a:r>
              <a:rPr lang="nl-NL" sz="3200" b="1" i="1" dirty="0">
                <a:solidFill>
                  <a:schemeClr val="dk1"/>
                </a:solidFill>
                <a:latin typeface="Century Gothic"/>
                <a:ea typeface="+mn-lt"/>
                <a:cs typeface="+mn-lt"/>
                <a:sym typeface="Century Gothic"/>
              </a:rPr>
              <a:t>(Mig 6:8)</a:t>
            </a:r>
            <a:endParaRPr lang="en-GB" sz="32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9875366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‘Kyk tog, u kneg het genade in u oë gevind, en U het u guns groot gemaak wat U aan my bewys het deur my in die lewe te behou.’</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Gen 19:19.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5891053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Gr: Vriendelikheid: ‘khray-stot-ace’ (chrestotes) Beteken ‘moral excellence or usefulness in a graceful way’</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6110935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Def: Kindness is useful and pleasant at the same time, helpful and tender at the same time, valuable and gentle at the same time and profitable and compassionate at the same time.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0384534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‘As iemand hom dus hiervan deeglik reinig, sal hy ‘n voorwerp tot eer wees, geheilig en bruikbaar vir die Here, toeberei vir elke goeie werk.’</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2 Tim 2:21.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7670399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‘Vriendelike woorde is soos ‘n heuningkoek: soet vir die siel en ‘n genesing vir die gebeente.’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err="1">
                <a:solidFill>
                  <a:schemeClr val="tx1"/>
                </a:solidFill>
                <a:latin typeface="Century Gothic" panose="020B0502020202020204" pitchFamily="34" charset="0"/>
                <a:cs typeface="Arial" pitchFamily="34" charset="0"/>
              </a:rPr>
              <a:t>Spr</a:t>
            </a:r>
            <a:r>
              <a:rPr lang="en-US" sz="4000" b="1" i="1" dirty="0">
                <a:solidFill>
                  <a:schemeClr val="tx1"/>
                </a:solidFill>
                <a:latin typeface="Century Gothic" panose="020B0502020202020204" pitchFamily="34" charset="0"/>
                <a:cs typeface="Arial" pitchFamily="34" charset="0"/>
              </a:rPr>
              <a:t> 16:24.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7985660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en-GB" sz="3600" i="1" dirty="0">
              <a:solidFill>
                <a:schemeClr val="dk1"/>
              </a:solidFill>
              <a:latin typeface="Century Gothic"/>
              <a:ea typeface="+mn-lt"/>
              <a:cs typeface="+mn-lt"/>
              <a:sym typeface="Century Gothic"/>
            </a:endParaRPr>
          </a:p>
          <a:p>
            <a:pPr marL="0" indent="0">
              <a:spcBef>
                <a:spcPts val="0"/>
              </a:spcBef>
              <a:buNone/>
            </a:pPr>
            <a:r>
              <a:rPr lang="en-GB" sz="3600" i="1" dirty="0">
                <a:solidFill>
                  <a:schemeClr val="dk1"/>
                </a:solidFill>
                <a:latin typeface="Century Gothic"/>
                <a:ea typeface="+mn-lt"/>
                <a:cs typeface="+mn-lt"/>
                <a:sym typeface="Century Gothic"/>
              </a:rPr>
              <a:t>‘Kind words are like honey – enjoyable and healthful.’</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2018422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1507561" y="884848"/>
            <a:ext cx="3839691" cy="5427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sz="3600" b="1" i="1" dirty="0">
                <a:solidFill>
                  <a:schemeClr val="tx1"/>
                </a:solidFill>
                <a:latin typeface="Century Gothic" panose="020B0502020202020204" pitchFamily="34" charset="0"/>
                <a:cs typeface="Arial" pitchFamily="34" charset="0"/>
              </a:rPr>
              <a:t>#2, </a:t>
            </a:r>
            <a:r>
              <a:rPr lang="nl-NL" sz="3600" i="1" dirty="0">
                <a:solidFill>
                  <a:schemeClr val="tx1"/>
                </a:solidFill>
                <a:latin typeface="Century Gothic" panose="020B0502020202020204" pitchFamily="34" charset="0"/>
                <a:cs typeface="Arial" pitchFamily="34" charset="0"/>
              </a:rPr>
              <a:t>Selfbeheersing is nie ‘n deknet van GODSDIENSTIGE REëLS, REGULASIES &amp; TRADISIES nie.</a:t>
            </a:r>
            <a:endParaRPr lang="en-US" sz="3600"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3"/>
          <a:stretch>
            <a:fillRect/>
          </a:stretch>
        </p:blipFill>
        <p:spPr>
          <a:xfrm>
            <a:off x="135961" y="138430"/>
            <a:ext cx="1153922" cy="1153922"/>
          </a:xfrm>
          <a:prstGeom prst="rect">
            <a:avLst/>
          </a:prstGeom>
        </p:spPr>
      </p:pic>
      <p:pic>
        <p:nvPicPr>
          <p:cNvPr id="3" name="Picture 2">
            <a:extLst>
              <a:ext uri="{FF2B5EF4-FFF2-40B4-BE49-F238E27FC236}">
                <a16:creationId xmlns:a16="http://schemas.microsoft.com/office/drawing/2014/main" id="{70D285F3-8498-F6E3-105F-5422054BE9C1}"/>
              </a:ext>
            </a:extLst>
          </p:cNvPr>
          <p:cNvPicPr>
            <a:picLocks noChangeAspect="1"/>
          </p:cNvPicPr>
          <p:nvPr/>
        </p:nvPicPr>
        <p:blipFill>
          <a:blip r:embed="rId4"/>
          <a:stretch>
            <a:fillRect/>
          </a:stretch>
        </p:blipFill>
        <p:spPr>
          <a:xfrm>
            <a:off x="6458157" y="0"/>
            <a:ext cx="4543425" cy="6858000"/>
          </a:xfrm>
          <a:prstGeom prst="rect">
            <a:avLst/>
          </a:prstGeom>
        </p:spPr>
      </p:pic>
    </p:spTree>
    <p:extLst>
      <p:ext uri="{BB962C8B-B14F-4D97-AF65-F5344CB8AC3E}">
        <p14:creationId xmlns:p14="http://schemas.microsoft.com/office/powerpoint/2010/main" val="260868287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‘Let your conversation be always full of grace, seasoned with salt, so that you may know how to answer everyone.’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Col 4:6.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6424619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3600" i="1" dirty="0">
              <a:solidFill>
                <a:schemeClr val="dk1"/>
              </a:solidFill>
              <a:latin typeface="Century Gothic"/>
              <a:ea typeface="+mn-lt"/>
              <a:cs typeface="+mn-lt"/>
              <a:sym typeface="Century Gothic"/>
            </a:endParaRPr>
          </a:p>
          <a:p>
            <a:pPr marL="0" indent="0">
              <a:spcBef>
                <a:spcPts val="0"/>
              </a:spcBef>
              <a:buNone/>
            </a:pPr>
            <a:r>
              <a:rPr lang="nl-NL" sz="3600" i="1" dirty="0">
                <a:solidFill>
                  <a:schemeClr val="dk1"/>
                </a:solidFill>
                <a:latin typeface="Century Gothic"/>
                <a:ea typeface="+mn-lt"/>
                <a:cs typeface="+mn-lt"/>
                <a:sym typeface="Century Gothic"/>
              </a:rPr>
              <a:t>‘Ek het julle met melk gevoed...’ </a:t>
            </a:r>
            <a:r>
              <a:rPr lang="nl-NL" sz="3600" b="1" i="1" dirty="0">
                <a:solidFill>
                  <a:schemeClr val="dk1"/>
                </a:solidFill>
                <a:latin typeface="Century Gothic"/>
                <a:ea typeface="+mn-lt"/>
                <a:cs typeface="+mn-lt"/>
                <a:sym typeface="Century Gothic"/>
              </a:rPr>
              <a:t>(1 Kor 3:2)</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4134576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‘en verlang sterk soos pasgebore kindertjies na die onvervalste melk van die woord, dat julle daardeur kan opgroei.’ </a:t>
            </a:r>
            <a:r>
              <a:rPr lang="nl-NL" sz="3600" b="1" i="1" dirty="0">
                <a:solidFill>
                  <a:schemeClr val="dk1"/>
                </a:solidFill>
                <a:latin typeface="Century Gothic"/>
                <a:ea typeface="+mn-lt"/>
                <a:cs typeface="+mn-lt"/>
                <a:sym typeface="Century Gothic"/>
              </a:rPr>
              <a:t>(1 Pt 2:2)</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2481001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Kindness is useful and pleasant at the same time, helpful and tender at the same time, valuable and gentle at the same time, profitable and compassionate at the same time…</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4961481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400" i="1" dirty="0">
                <a:solidFill>
                  <a:schemeClr val="dk1"/>
                </a:solidFill>
                <a:latin typeface="Century Gothic"/>
                <a:ea typeface="+mn-lt"/>
                <a:cs typeface="+mn-lt"/>
                <a:sym typeface="Century Gothic"/>
              </a:rPr>
              <a:t>‘Maar God, wat ryk is in barmhartigheid, het ons deur sy grote liefde waarmee Hy ons liefgehad het, ook toe ons dood was deur die misdade, lewend gemaak saam met Christus - uit genade is julle gered - en saam opgewek en saam laat sit in die hemele in Christus Jesus, sodat Hy in die eeue wat kom, kan betoon die uitnemende rykdom van sy genade in goedertierenheid oor ons in Christus Jesus.’</a:t>
            </a:r>
            <a:endParaRPr lang="nl-NL" sz="34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Ef 2:4-7.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5525158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492F9E-E0E9-439B-43FE-0278AEEBAC45}"/>
              </a:ext>
            </a:extLst>
          </p:cNvPr>
          <p:cNvSpPr>
            <a:spLocks noGrp="1"/>
          </p:cNvSpPr>
          <p:nvPr>
            <p:ph type="ctrTitle"/>
          </p:nvPr>
        </p:nvSpPr>
        <p:spPr>
          <a:xfrm>
            <a:off x="1524000" y="2916237"/>
            <a:ext cx="9144000" cy="1025525"/>
          </a:xfrm>
        </p:spPr>
        <p:txBody>
          <a:bodyPr>
            <a:normAutofit/>
          </a:bodyPr>
          <a:lstStyle/>
          <a:p>
            <a:r>
              <a:rPr lang="en-GB" sz="6600" b="1" dirty="0">
                <a:latin typeface="Century Gothic"/>
                <a:ea typeface="Calibri Light"/>
                <a:cs typeface="Calibri Light"/>
              </a:rPr>
              <a:t>FRUIT OF THE SPIRIT VIII</a:t>
            </a:r>
            <a:endParaRPr lang="en-US" sz="6600" b="1" dirty="0">
              <a:latin typeface="Century Gothic"/>
            </a:endParaRPr>
          </a:p>
        </p:txBody>
      </p:sp>
    </p:spTree>
    <p:extLst>
      <p:ext uri="{BB962C8B-B14F-4D97-AF65-F5344CB8AC3E}">
        <p14:creationId xmlns:p14="http://schemas.microsoft.com/office/powerpoint/2010/main" val="57944369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531186" y="884848"/>
            <a:ext cx="4279353" cy="5427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nl-NL" sz="3600" b="1" i="1" dirty="0">
                <a:solidFill>
                  <a:schemeClr val="tx1"/>
                </a:solidFill>
                <a:latin typeface="Century Gothic" panose="020B0502020202020204" pitchFamily="34" charset="0"/>
                <a:cs typeface="Arial" pitchFamily="34" charset="0"/>
              </a:rPr>
              <a:t>#3, </a:t>
            </a:r>
            <a:r>
              <a:rPr lang="nl-NL" sz="3600" i="1" dirty="0">
                <a:solidFill>
                  <a:schemeClr val="tx1"/>
                </a:solidFill>
                <a:latin typeface="Century Gothic" panose="020B0502020202020204" pitchFamily="34" charset="0"/>
                <a:cs typeface="Arial" pitchFamily="34" charset="0"/>
              </a:rPr>
              <a:t>Selfbeheersing is nie om net in een area van jou lewe GEDISSIPLINEERD of GEDETERMINEERD te wees nie.</a:t>
            </a:r>
            <a:endParaRPr lang="en-US" sz="3600"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3"/>
          <a:stretch>
            <a:fillRect/>
          </a:stretch>
        </p:blipFill>
        <p:spPr>
          <a:xfrm>
            <a:off x="135961" y="138430"/>
            <a:ext cx="1153922" cy="1153922"/>
          </a:xfrm>
          <a:prstGeom prst="rect">
            <a:avLst/>
          </a:prstGeom>
        </p:spPr>
      </p:pic>
      <p:pic>
        <p:nvPicPr>
          <p:cNvPr id="2" name="Picture 1">
            <a:extLst>
              <a:ext uri="{FF2B5EF4-FFF2-40B4-BE49-F238E27FC236}">
                <a16:creationId xmlns:a16="http://schemas.microsoft.com/office/drawing/2014/main" id="{4DAE1836-18A7-9F99-7B52-C763D23B9745}"/>
              </a:ext>
            </a:extLst>
          </p:cNvPr>
          <p:cNvPicPr>
            <a:picLocks noChangeAspect="1"/>
          </p:cNvPicPr>
          <p:nvPr/>
        </p:nvPicPr>
        <p:blipFill rotWithShape="1">
          <a:blip r:embed="rId4"/>
          <a:srcRect l="30179" r="7391"/>
          <a:stretch/>
        </p:blipFill>
        <p:spPr>
          <a:xfrm>
            <a:off x="5340201" y="0"/>
            <a:ext cx="6850275" cy="6858000"/>
          </a:xfrm>
          <a:prstGeom prst="rect">
            <a:avLst/>
          </a:prstGeom>
        </p:spPr>
      </p:pic>
    </p:spTree>
    <p:extLst>
      <p:ext uri="{BB962C8B-B14F-4D97-AF65-F5344CB8AC3E}">
        <p14:creationId xmlns:p14="http://schemas.microsoft.com/office/powerpoint/2010/main" val="94897486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‘Die lankmoedige is beter as ‘n held; en hy wat sy gees beheers, as een wat ‘n stad inneem.’</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err="1">
                <a:solidFill>
                  <a:schemeClr val="tx1"/>
                </a:solidFill>
                <a:latin typeface="Century Gothic" panose="020B0502020202020204" pitchFamily="34" charset="0"/>
                <a:cs typeface="Arial" pitchFamily="34" charset="0"/>
              </a:rPr>
              <a:t>Spr</a:t>
            </a:r>
            <a:r>
              <a:rPr lang="en-US" sz="4000" b="1" i="1" dirty="0">
                <a:solidFill>
                  <a:schemeClr val="tx1"/>
                </a:solidFill>
                <a:latin typeface="Century Gothic" panose="020B0502020202020204" pitchFamily="34" charset="0"/>
                <a:cs typeface="Arial" pitchFamily="34" charset="0"/>
              </a:rPr>
              <a:t> 16:32.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208638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endParaRPr lang="en-GB" sz="3600" i="1" dirty="0">
              <a:solidFill>
                <a:schemeClr val="dk1"/>
              </a:solidFill>
              <a:latin typeface="Century Gothic"/>
              <a:ea typeface="+mn-lt"/>
              <a:cs typeface="+mn-lt"/>
              <a:sym typeface="Century Gothic"/>
            </a:endParaRPr>
          </a:p>
          <a:p>
            <a:pPr marL="0" indent="0">
              <a:spcBef>
                <a:spcPts val="0"/>
              </a:spcBef>
              <a:buNone/>
            </a:pPr>
            <a:r>
              <a:rPr lang="en-GB" sz="3600" i="1" dirty="0">
                <a:solidFill>
                  <a:schemeClr val="dk1"/>
                </a:solidFill>
                <a:latin typeface="Century Gothic"/>
                <a:ea typeface="+mn-lt"/>
                <a:cs typeface="+mn-lt"/>
                <a:sym typeface="Century Gothic"/>
              </a:rPr>
              <a:t>‘Moderation is better than muscle, self-control better than political power.’</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172345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‘‘n Afgebreekte stad sonder muur, so is ‘n man wat sy gees nie kan inhou of beheer nie.’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err="1">
                <a:solidFill>
                  <a:schemeClr val="tx1"/>
                </a:solidFill>
                <a:latin typeface="Century Gothic" panose="020B0502020202020204" pitchFamily="34" charset="0"/>
                <a:cs typeface="Arial" pitchFamily="34" charset="0"/>
              </a:rPr>
              <a:t>Spr</a:t>
            </a:r>
            <a:r>
              <a:rPr lang="en-US" sz="4000" b="1" i="1" dirty="0">
                <a:solidFill>
                  <a:schemeClr val="tx1"/>
                </a:solidFill>
                <a:latin typeface="Century Gothic" panose="020B0502020202020204" pitchFamily="34" charset="0"/>
                <a:cs typeface="Arial" pitchFamily="34" charset="0"/>
              </a:rPr>
              <a:t> 25:28.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114015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2720</TotalTime>
  <Words>1649</Words>
  <Application>Microsoft Office PowerPoint</Application>
  <PresentationFormat>Widescreen</PresentationFormat>
  <Paragraphs>176</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Century Gothic</vt:lpstr>
      <vt:lpstr>Symbol</vt:lpstr>
      <vt:lpstr>Office Theme</vt:lpstr>
      <vt:lpstr>FRUIT OF THE SPIRIT VIII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FRUIT OF THE SPIRIT VIII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Jamandus Lotz</cp:lastModifiedBy>
  <cp:revision>513</cp:revision>
  <dcterms:created xsi:type="dcterms:W3CDTF">2020-05-26T13:44:35Z</dcterms:created>
  <dcterms:modified xsi:type="dcterms:W3CDTF">2022-11-10T18:14:15Z</dcterms:modified>
  <cp:contentStatus/>
</cp:coreProperties>
</file>