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6"/>
  </p:notesMasterIdLst>
  <p:sldIdLst>
    <p:sldId id="1218" r:id="rId2"/>
    <p:sldId id="1301" r:id="rId3"/>
    <p:sldId id="1300" r:id="rId4"/>
    <p:sldId id="1345" r:id="rId5"/>
    <p:sldId id="1346" r:id="rId6"/>
    <p:sldId id="1347" r:id="rId7"/>
    <p:sldId id="1303" r:id="rId8"/>
    <p:sldId id="1224" r:id="rId9"/>
    <p:sldId id="1308" r:id="rId10"/>
    <p:sldId id="1378" r:id="rId11"/>
    <p:sldId id="1379" r:id="rId12"/>
    <p:sldId id="1380" r:id="rId13"/>
    <p:sldId id="1381" r:id="rId14"/>
    <p:sldId id="1382" r:id="rId15"/>
    <p:sldId id="1383" r:id="rId16"/>
    <p:sldId id="1384" r:id="rId17"/>
    <p:sldId id="1385" r:id="rId18"/>
    <p:sldId id="1386" r:id="rId19"/>
    <p:sldId id="1387" r:id="rId20"/>
    <p:sldId id="1310" r:id="rId21"/>
    <p:sldId id="1312" r:id="rId22"/>
    <p:sldId id="1388" r:id="rId23"/>
    <p:sldId id="1389" r:id="rId24"/>
    <p:sldId id="1390" r:id="rId25"/>
    <p:sldId id="1391" r:id="rId26"/>
    <p:sldId id="1392" r:id="rId27"/>
    <p:sldId id="1393" r:id="rId28"/>
    <p:sldId id="1394" r:id="rId29"/>
    <p:sldId id="1395" r:id="rId30"/>
    <p:sldId id="1396" r:id="rId31"/>
    <p:sldId id="1397" r:id="rId32"/>
    <p:sldId id="1398" r:id="rId33"/>
    <p:sldId id="1400" r:id="rId34"/>
    <p:sldId id="1401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AA917E5-D442-4064-9ED4-0D799A281B1E}" v="196" dt="2023-01-20T14:38:33.153"/>
    <p1510:client id="{D535FAC7-998B-4A49-A5AE-BCCFA535D153}" v="689" dt="2022-08-26T14:59:23.34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87" autoAdjust="0"/>
    <p:restoredTop sz="87345"/>
  </p:normalViewPr>
  <p:slideViewPr>
    <p:cSldViewPr snapToGrid="0" snapToObjects="1">
      <p:cViewPr varScale="1">
        <p:scale>
          <a:sx n="96" d="100"/>
          <a:sy n="96" d="100"/>
        </p:scale>
        <p:origin x="129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285994-54C3-6341-A23C-CB5D47131F8A}" type="datetimeFigureOut">
              <a:rPr lang="en-US" smtClean="0"/>
              <a:t>1/20/2023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9C90CB-7686-744B-96D9-422CFC7D4F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65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Font: Century Gothic</a:t>
            </a:r>
          </a:p>
          <a:p>
            <a:r>
              <a:rPr lang="en-US" dirty="0"/>
              <a:t>Main Title Slide: Font Size 80</a:t>
            </a:r>
          </a:p>
          <a:p>
            <a:r>
              <a:rPr lang="en-US" dirty="0"/>
              <a:t>Main Headings: 40-44</a:t>
            </a:r>
          </a:p>
          <a:p>
            <a:r>
              <a:rPr lang="en-US" dirty="0"/>
              <a:t>Main Body: 33</a:t>
            </a:r>
          </a:p>
          <a:p>
            <a:r>
              <a:rPr lang="en-US" dirty="0"/>
              <a:t>Bold and Italic as required</a:t>
            </a:r>
          </a:p>
          <a:p>
            <a:r>
              <a:rPr lang="en-US" dirty="0"/>
              <a:t>Spacing: 15</a:t>
            </a:r>
          </a:p>
          <a:p>
            <a:r>
              <a:rPr lang="en-US" dirty="0"/>
              <a:t>Verse numbers: 20</a:t>
            </a:r>
          </a:p>
          <a:p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Hebreërs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Matthéüs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Timótheüs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Korinthiërs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Efésiërs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Númeri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0537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3062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5227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1270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5999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0643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6148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5490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82364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73521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2736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29665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47115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68469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74579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16470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46196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65975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91685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72198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03414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2082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45108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01184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82995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3579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96912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4218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8689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9243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5281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6000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1532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939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38F16D-558C-7447-9B17-E10F081444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3BDF91-8AB4-2943-AE28-20D3CD7690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412AA0-0985-BE4B-9BCE-C3586233F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1/20/2023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D1646D-80D1-D941-A552-37BF9C022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0B43AE-4FC6-6D45-A518-2364381B2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53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490FA6-D9C9-A54A-8EDC-A055E0860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80D2B3-CB43-6948-B4F5-A66BD73F0B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A6C830-CFE8-A148-9A4D-00597AC4E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1/20/2023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933A38-EE88-F745-8F8C-8516C9282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92D6F2-3675-4740-9DFD-96B0FBBA2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127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4C0FC08-3B82-1F43-82D0-91ADD4875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04C463-B854-CE4E-8174-E3DCA03B11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91FA1B-6EE7-1D4E-B406-9D8638E83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1/20/2023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1BAAFD-328B-9647-87CD-BE605B118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622024-F68A-D240-9F96-454C181FD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986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94273E-7B9C-7B4E-9942-E95B491C5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0E7F87-0CC1-4742-9CD0-EFC230D182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336C8D-6AC9-FC41-91C2-875506B18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1/20/2023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CE6696-4038-3549-9D42-ED0E4DAB0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BEA4E7-C682-D049-A5FA-333F7A1CD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474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4EE03C-6DFE-EC43-ABAF-DD9B896B1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6AA1EC-D4D0-5745-A4A1-DF63F6C2FB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DA29E2-2E8B-8047-B24A-67333AE59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1/20/2023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D549C4-ED7E-F147-ADD7-92A3B8123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7907C8-3241-124D-A35C-190D10E14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88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E498B-74EC-D94C-A4AA-EB1C140F82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C75A7D-59FC-CB42-ADDF-57D86ED0B7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78ACC1-EE82-4441-BF9A-730FD2BE3C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3DD5DE-2C29-CD48-9B03-BFE2BD6CD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1/20/2023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7151E5-A4AD-4B4D-9621-89C1A71AE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A74831-B79A-9048-8D80-CF175F976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455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A08CA-7A0D-0A46-AE0A-0ED26427B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FFF76C-9676-C845-9671-0FABA36195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0FDF38-41D2-4547-B435-80413EE9D6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FA9AFC-22C4-5247-9AF8-EC8F0BE607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FF7C2A-491B-E64B-B3AB-9D9E04374D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23B865C-0582-8143-B3BE-CC4768F93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1/20/2023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6640B0-B1EA-884D-81EB-E4B76210B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9C61FF2-818C-434A-BCA6-25FC43A38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551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9C9D3-55A2-374B-991F-8172F6406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6A121A-80AB-964B-9A12-D952B3C08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1/20/2023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F63F1C-ABE0-6742-AAFE-6E8873570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DFB907-B78B-C24C-87A4-5355B5969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2DD156C-C1F9-6542-BFCB-2047D9EB6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1/20/2023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39C80E-016B-6A49-A5CA-DB0DBB241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D49721-9EB2-0241-9104-04B6B4EC1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749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5003B-C63B-1F47-ADF7-97A82AD46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C84442-C571-4049-81E4-927224FC60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55F481-E863-6B40-8DE0-E99C1EC7FB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A82CF7-822C-FA45-9A5E-3434847D2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1/20/2023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EE30F8-EF70-C745-B18D-DADD479F4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CC772D-2166-E14B-9213-8070A1F3E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122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83B12-6D69-2E45-81E7-5BCD7A47C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448410-E28A-7C43-8087-E95B48D8D7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17B8E6-2FBF-2542-9D78-9195EBCF33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F07638-8D21-E543-BC86-1970E8350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1/20/2023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66DA19-F60C-574A-9E2F-42C03B88B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EE5EAB-F177-FA46-9471-801CB0C1E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352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645308-B7A5-6C45-883F-3009F5569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ACB264-EC4D-FA43-AAE6-5760DF5020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4F9245-40BC-DF46-B105-9411A4F60A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781E1-7499-2143-B948-C54C8C2DEDD3}" type="datetimeFigureOut">
              <a:rPr lang="en-US" smtClean="0"/>
              <a:t>1/20/2023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F05EF5-8381-3040-B202-BB9798B68E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652E2D-40F1-414D-BEB6-265B854753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414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2A397E7-BF60-45B2-84C7-B074B76C37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10CB2DA-AA5E-8019-83B4-82EC961EBA3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t="12521" r="-1" b="4877"/>
          <a:stretch/>
        </p:blipFill>
        <p:spPr>
          <a:xfrm>
            <a:off x="4283902" y="10"/>
            <a:ext cx="7908098" cy="685799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90DEF05-784E-4B61-89E4-04C4ECF4E5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6000">
                <a:schemeClr val="tx1">
                  <a:lumMod val="95000"/>
                  <a:lumOff val="5000"/>
                </a:schemeClr>
              </a:gs>
              <a:gs pos="81000">
                <a:schemeClr val="tx1">
                  <a:lumMod val="95000"/>
                  <a:lumOff val="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2492F9E-E0E9-439B-43FE-0278AEEBAC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8663" y="1115219"/>
            <a:ext cx="5505449" cy="2387600"/>
          </a:xfrm>
        </p:spPr>
        <p:txBody>
          <a:bodyPr>
            <a:normAutofit/>
          </a:bodyPr>
          <a:lstStyle/>
          <a:p>
            <a:pPr algn="l"/>
            <a:r>
              <a:rPr lang="en-GB" sz="5000" b="1" dirty="0">
                <a:solidFill>
                  <a:schemeClr val="bg1"/>
                </a:solidFill>
                <a:latin typeface="Century Gothic"/>
                <a:ea typeface="Calibri Light"/>
                <a:cs typeface="Calibri Light"/>
              </a:rPr>
              <a:t>SAVED AT LAST II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41BAEC7-F7B0-4224-8B18-8F74B7D87F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28585" y="3681408"/>
            <a:ext cx="1193482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9443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5493" y="2083143"/>
            <a:ext cx="10848814" cy="399377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‘En God wat die harte ken, het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vir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hulle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getuienis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gegee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deur aan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hulle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die Heilige Gees te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skenk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net soos aan ons.’</a:t>
            </a:r>
            <a:r>
              <a:rPr lang="nl-NL" sz="34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(</a:t>
            </a:r>
            <a:r>
              <a:rPr lang="nl-NL" sz="3400" b="1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Hd</a:t>
            </a:r>
            <a:r>
              <a:rPr lang="nl-NL" sz="34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15:8)</a:t>
            </a:r>
            <a:endParaRPr lang="en-US" b="1" dirty="0">
              <a:solidFill>
                <a:schemeClr val="dk1"/>
              </a:solidFill>
              <a:cs typeface="Calibri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027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5493" y="1743456"/>
            <a:ext cx="10848814" cy="43334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‘Maar toe die goedertierenheid van God, ons Verlosser, en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sy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liefde tot die mens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verskyn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het -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op grond van die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werke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van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geregtigheid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wat ons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gedoen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het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maar na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sy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barmhartigheid het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Hy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ons gered deur die bad van die wedergeboorte en die </a:t>
            </a:r>
            <a:r>
              <a:rPr lang="nl-NL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vernuwing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deur die Heilige Gees…’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tx1"/>
                </a:solidFill>
                <a:latin typeface="Century Gothic"/>
                <a:cs typeface="Arial"/>
              </a:rPr>
              <a:t>Tit 3:4-5.</a:t>
            </a:r>
            <a:endParaRPr lang="en-US" dirty="0">
              <a:solidFill>
                <a:schemeClr val="tx1"/>
              </a:solidFill>
              <a:latin typeface="Century Gothic"/>
              <a:cs typeface="Arial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692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8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 descr="Chart, histogram&#10;&#10;Description automatically generated">
            <a:extLst>
              <a:ext uri="{FF2B5EF4-FFF2-40B4-BE49-F238E27FC236}">
                <a16:creationId xmlns:a16="http://schemas.microsoft.com/office/drawing/2014/main" id="{6CA34A76-6956-C8F4-9B21-926D163DC4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99" t="2131" r="1283" b="2283"/>
          <a:stretch/>
        </p:blipFill>
        <p:spPr>
          <a:xfrm>
            <a:off x="524719" y="582592"/>
            <a:ext cx="11065369" cy="6053788"/>
          </a:xfrm>
          <a:prstGeom prst="rect">
            <a:avLst/>
          </a:prstGeom>
        </p:spPr>
      </p:pic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534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2" descr="A picture containing sunset, silhouette&#10;&#10;Description automatically generated">
            <a:extLst>
              <a:ext uri="{FF2B5EF4-FFF2-40B4-BE49-F238E27FC236}">
                <a16:creationId xmlns:a16="http://schemas.microsoft.com/office/drawing/2014/main" id="{E9FCBFD8-13F0-FC5E-E00F-98660C80D8D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0017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54833130-39FD-7549-9DEA-501381615BAD}"/>
              </a:ext>
            </a:extLst>
          </p:cNvPr>
          <p:cNvSpPr txBox="1">
            <a:spLocks/>
          </p:cNvSpPr>
          <p:nvPr/>
        </p:nvSpPr>
        <p:spPr>
          <a:xfrm>
            <a:off x="785493" y="2081051"/>
            <a:ext cx="10848814" cy="126617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400" b="1" i="1" dirty="0">
                <a:solidFill>
                  <a:srgbClr val="FFFFFF"/>
                </a:solidFill>
                <a:latin typeface="Century Gothic"/>
                <a:ea typeface="+mn-lt"/>
                <a:cs typeface="+mn-lt"/>
                <a:sym typeface="Century Gothic"/>
              </a:rPr>
              <a:t>BEJAMMERING </a:t>
            </a:r>
            <a:r>
              <a:rPr lang="nl-NL" sz="3400" i="1" dirty="0">
                <a:solidFill>
                  <a:srgbClr val="FFFFFF"/>
                </a:solidFill>
                <a:latin typeface="Century Gothic"/>
                <a:ea typeface="+mn-lt"/>
                <a:cs typeface="+mn-lt"/>
                <a:sym typeface="Century Gothic"/>
              </a:rPr>
              <a:t>(REGRET) </a:t>
            </a:r>
            <a:r>
              <a:rPr lang="nl-NL" sz="3400" i="1" dirty="0" err="1">
                <a:solidFill>
                  <a:srgbClr val="FFFFFF"/>
                </a:solidFill>
                <a:latin typeface="Century Gothic"/>
                <a:ea typeface="+mn-lt"/>
                <a:cs typeface="+mn-lt"/>
                <a:sym typeface="Century Gothic"/>
              </a:rPr>
              <a:t>Teenoor</a:t>
            </a:r>
            <a:r>
              <a:rPr lang="nl-NL" sz="3400" i="1" dirty="0">
                <a:solidFill>
                  <a:srgbClr val="FFFFFF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FFFFFF"/>
                </a:solidFill>
                <a:latin typeface="Century Gothic"/>
                <a:ea typeface="+mn-lt"/>
                <a:cs typeface="+mn-lt"/>
                <a:sym typeface="Century Gothic"/>
              </a:rPr>
              <a:t>jouself</a:t>
            </a:r>
            <a:r>
              <a:rPr lang="nl-NL" sz="3400" i="1" dirty="0">
                <a:solidFill>
                  <a:srgbClr val="FFFFFF"/>
                </a:solidFill>
                <a:latin typeface="Century Gothic"/>
                <a:ea typeface="+mn-lt"/>
                <a:cs typeface="+mn-lt"/>
                <a:sym typeface="Century Gothic"/>
              </a:rPr>
              <a:t>… (Judas </a:t>
            </a:r>
            <a:r>
              <a:rPr lang="nl-NL" sz="3400" i="1" dirty="0" err="1">
                <a:solidFill>
                  <a:srgbClr val="FFFFFF"/>
                </a:solidFill>
                <a:latin typeface="Century Gothic"/>
                <a:ea typeface="+mn-lt"/>
                <a:cs typeface="+mn-lt"/>
                <a:sym typeface="Century Gothic"/>
              </a:rPr>
              <a:t>Iskariot</a:t>
            </a:r>
            <a:r>
              <a:rPr lang="nl-NL" sz="3400" i="1" dirty="0">
                <a:solidFill>
                  <a:srgbClr val="FFFFFF"/>
                </a:solidFill>
                <a:latin typeface="Century Gothic"/>
                <a:ea typeface="+mn-lt"/>
                <a:cs typeface="+mn-lt"/>
                <a:sym typeface="Century Gothic"/>
              </a:rPr>
              <a:t>)</a:t>
            </a:r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531C6AA9-11A1-0259-D77D-F5BB66D7E153}"/>
              </a:ext>
            </a:extLst>
          </p:cNvPr>
          <p:cNvSpPr txBox="1">
            <a:spLocks/>
          </p:cNvSpPr>
          <p:nvPr/>
        </p:nvSpPr>
        <p:spPr>
          <a:xfrm>
            <a:off x="785492" y="3344620"/>
            <a:ext cx="10848814" cy="71637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400" b="1" i="1" dirty="0">
                <a:solidFill>
                  <a:srgbClr val="FFFFFF"/>
                </a:solidFill>
                <a:latin typeface="Century Gothic"/>
                <a:ea typeface="+mn-lt"/>
                <a:cs typeface="+mn-lt"/>
                <a:sym typeface="Century Gothic"/>
              </a:rPr>
              <a:t>BEROU </a:t>
            </a:r>
            <a:r>
              <a:rPr lang="nl-NL" sz="3400" i="1" dirty="0">
                <a:solidFill>
                  <a:srgbClr val="FFFFFF"/>
                </a:solidFill>
                <a:latin typeface="Century Gothic"/>
                <a:ea typeface="+mn-lt"/>
                <a:cs typeface="+mn-lt"/>
                <a:sym typeface="Century Gothic"/>
              </a:rPr>
              <a:t>(REMORSE) </a:t>
            </a:r>
            <a:r>
              <a:rPr lang="nl-NL" sz="3400" i="1" dirty="0" err="1">
                <a:solidFill>
                  <a:srgbClr val="FFFFFF"/>
                </a:solidFill>
                <a:latin typeface="Century Gothic"/>
                <a:ea typeface="+mn-lt"/>
                <a:cs typeface="+mn-lt"/>
                <a:sym typeface="Century Gothic"/>
              </a:rPr>
              <a:t>Teenoor</a:t>
            </a:r>
            <a:r>
              <a:rPr lang="nl-NL" sz="3400" i="1" dirty="0">
                <a:solidFill>
                  <a:srgbClr val="FFFFFF"/>
                </a:solidFill>
                <a:latin typeface="Century Gothic"/>
                <a:ea typeface="+mn-lt"/>
                <a:cs typeface="+mn-lt"/>
                <a:sym typeface="Century Gothic"/>
              </a:rPr>
              <a:t> ander </a:t>
            </a:r>
            <a:r>
              <a:rPr lang="nl-NL" sz="3400" i="1" dirty="0" err="1">
                <a:solidFill>
                  <a:srgbClr val="FFFFFF"/>
                </a:solidFill>
                <a:latin typeface="Century Gothic"/>
                <a:ea typeface="+mn-lt"/>
                <a:cs typeface="+mn-lt"/>
                <a:sym typeface="Century Gothic"/>
              </a:rPr>
              <a:t>mense</a:t>
            </a:r>
            <a:r>
              <a:rPr lang="nl-NL" sz="3400" i="1" dirty="0">
                <a:solidFill>
                  <a:srgbClr val="FFFFFF"/>
                </a:solidFill>
                <a:latin typeface="Century Gothic"/>
                <a:ea typeface="+mn-lt"/>
                <a:cs typeface="+mn-lt"/>
                <a:sym typeface="Century Gothic"/>
              </a:rPr>
              <a:t>… (</a:t>
            </a:r>
            <a:r>
              <a:rPr lang="nl-NL" sz="3400" i="1" dirty="0" err="1">
                <a:solidFill>
                  <a:srgbClr val="FFFFFF"/>
                </a:solidFill>
                <a:latin typeface="Century Gothic"/>
                <a:ea typeface="+mn-lt"/>
                <a:cs typeface="+mn-lt"/>
                <a:sym typeface="Century Gothic"/>
              </a:rPr>
              <a:t>Esau</a:t>
            </a:r>
            <a:r>
              <a:rPr lang="nl-NL" sz="3400" i="1" dirty="0">
                <a:solidFill>
                  <a:srgbClr val="FFFFFF"/>
                </a:solidFill>
                <a:latin typeface="Century Gothic"/>
                <a:ea typeface="+mn-lt"/>
                <a:cs typeface="+mn-lt"/>
                <a:sym typeface="Century Gothic"/>
              </a:rPr>
              <a:t>)</a:t>
            </a:r>
            <a:endParaRPr lang="en-US" dirty="0"/>
          </a:p>
        </p:txBody>
      </p:sp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C9C92265-2F06-85CE-C9C8-54C04793D447}"/>
              </a:ext>
            </a:extLst>
          </p:cNvPr>
          <p:cNvSpPr txBox="1">
            <a:spLocks/>
          </p:cNvSpPr>
          <p:nvPr/>
        </p:nvSpPr>
        <p:spPr>
          <a:xfrm>
            <a:off x="785492" y="4058391"/>
            <a:ext cx="10848814" cy="126617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400" b="1" i="1" dirty="0">
                <a:solidFill>
                  <a:srgbClr val="FFFFFF"/>
                </a:solidFill>
                <a:latin typeface="Century Gothic"/>
                <a:ea typeface="+mn-lt"/>
                <a:cs typeface="+mn-lt"/>
                <a:sym typeface="Century Gothic"/>
              </a:rPr>
              <a:t>BEKERING </a:t>
            </a:r>
            <a:r>
              <a:rPr lang="nl-NL" sz="3400" i="1" dirty="0">
                <a:solidFill>
                  <a:srgbClr val="FFFFFF"/>
                </a:solidFill>
                <a:latin typeface="Century Gothic"/>
                <a:ea typeface="+mn-lt"/>
                <a:cs typeface="+mn-lt"/>
                <a:sym typeface="Century Gothic"/>
              </a:rPr>
              <a:t>(REPENTANCE) </a:t>
            </a:r>
            <a:r>
              <a:rPr lang="nl-NL" sz="3400" i="1" dirty="0" err="1">
                <a:solidFill>
                  <a:srgbClr val="FFFFFF"/>
                </a:solidFill>
                <a:latin typeface="Century Gothic"/>
                <a:ea typeface="+mn-lt"/>
                <a:cs typeface="+mn-lt"/>
                <a:sym typeface="Century Gothic"/>
              </a:rPr>
              <a:t>Teenoor</a:t>
            </a:r>
            <a:r>
              <a:rPr lang="nl-NL" sz="3400" i="1" dirty="0">
                <a:solidFill>
                  <a:srgbClr val="FFFFFF"/>
                </a:solidFill>
                <a:latin typeface="Century Gothic"/>
                <a:ea typeface="+mn-lt"/>
                <a:cs typeface="+mn-lt"/>
                <a:sym typeface="Century Gothic"/>
              </a:rPr>
              <a:t> God… (</a:t>
            </a:r>
            <a:r>
              <a:rPr lang="nl-NL" sz="3400" i="1" dirty="0" err="1">
                <a:solidFill>
                  <a:srgbClr val="FFFFFF"/>
                </a:solidFill>
                <a:latin typeface="Century Gothic"/>
                <a:ea typeface="+mn-lt"/>
                <a:cs typeface="+mn-lt"/>
                <a:sym typeface="Century Gothic"/>
              </a:rPr>
              <a:t>Verlore</a:t>
            </a:r>
            <a:r>
              <a:rPr lang="nl-NL" sz="3400" i="1" dirty="0">
                <a:solidFill>
                  <a:srgbClr val="FFFFFF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400" i="1" dirty="0" err="1">
                <a:solidFill>
                  <a:srgbClr val="FFFFFF"/>
                </a:solidFill>
                <a:latin typeface="Century Gothic"/>
                <a:ea typeface="+mn-lt"/>
                <a:cs typeface="+mn-lt"/>
                <a:sym typeface="Century Gothic"/>
              </a:rPr>
              <a:t>Seun</a:t>
            </a:r>
            <a:r>
              <a:rPr lang="nl-NL" sz="3400" i="1" dirty="0">
                <a:solidFill>
                  <a:srgbClr val="FFFFFF"/>
                </a:solidFill>
                <a:latin typeface="Century Gothic"/>
                <a:ea typeface="+mn-lt"/>
                <a:cs typeface="+mn-lt"/>
                <a:sym typeface="Century Gothic"/>
              </a:rPr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3827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1672885" y="2601912"/>
            <a:ext cx="9064384" cy="165199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BEKERING behels </a:t>
            </a:r>
            <a:r>
              <a:rPr lang="nl-NL" sz="34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3 FASES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: </a:t>
            </a:r>
            <a:r>
              <a:rPr lang="nl-NL" sz="34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GEDAGTE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</a:t>
            </a:r>
            <a:r>
              <a:rPr lang="nl-NL" sz="34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WOORD 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&amp; </a:t>
            </a:r>
            <a:r>
              <a:rPr lang="nl-NL" sz="34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DAAD</a:t>
            </a:r>
            <a:r>
              <a:rPr lang="nl-NL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…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083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5493" y="1743456"/>
            <a:ext cx="10848814" cy="43334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Gr WERKWOORD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vir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BEKERING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: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Metanoeo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(met-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an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-o-eh-o) SAMESTELLING van twee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woorde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VERANDER of DAARNA &amp; DENKE of VERSTAND en beteken om WEER te DINK &amp; dan anders te DINK oor ‘n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saak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.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381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75847" y="2148570"/>
            <a:ext cx="10848814" cy="255867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It is not what has been done to us that have made us what we are; it is what we have done with what has been done to us that has made us what we are.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745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75847" y="2997380"/>
            <a:ext cx="10848814" cy="21921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‘Dra dan </a:t>
            </a:r>
            <a:r>
              <a:rPr lang="en-GB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vrugte</a:t>
            </a:r>
            <a:r>
              <a:rPr lang="en-GB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wat by die </a:t>
            </a:r>
            <a:r>
              <a:rPr lang="en-GB" sz="3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bekering</a:t>
            </a:r>
            <a:r>
              <a:rPr lang="en-GB" sz="3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pas.’ </a:t>
            </a:r>
            <a:r>
              <a:rPr lang="en-GB" sz="34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(Mt 3:8)</a:t>
            </a:r>
            <a:endParaRPr lang="en-US" b="1" dirty="0">
              <a:solidFill>
                <a:schemeClr val="dk1"/>
              </a:solidFill>
              <a:cs typeface="Calibri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750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5493" y="1743456"/>
            <a:ext cx="10848814" cy="43334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’was ek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aan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die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hemelse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gesig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ongehoorsaam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maar ek het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eers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aan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die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mense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in Damaskus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en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in Jerusalem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en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in die hele land van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Judéa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en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aan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die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heidene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verkondig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dat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hulle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tot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inkeer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moet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kom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en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hulle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tot God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bekeer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deur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werke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te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doen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wat by die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bekering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pas.’ </a:t>
            </a:r>
            <a:r>
              <a:rPr lang="en-GB" sz="36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(</a:t>
            </a:r>
            <a:r>
              <a:rPr lang="en-GB" sz="3600" b="1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Hd</a:t>
            </a:r>
            <a:r>
              <a:rPr lang="en-GB" sz="36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26:19-20)</a:t>
            </a:r>
            <a:endParaRPr lang="en-US" b="1" dirty="0">
              <a:solidFill>
                <a:schemeClr val="dk1"/>
              </a:solidFill>
              <a:cs typeface="Calibri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809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5493" y="2582620"/>
            <a:ext cx="10848814" cy="349429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‘And </a:t>
            </a:r>
            <a:r>
              <a:rPr lang="en-GB" sz="36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PROVE 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their REPENTANCE by their DEEDS…’</a:t>
            </a:r>
            <a:endParaRPr lang="en-US" dirty="0">
              <a:solidFill>
                <a:schemeClr val="dk1"/>
              </a:solidFill>
              <a:cs typeface="Calibri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443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5493" y="1225148"/>
            <a:ext cx="10848814" cy="49669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en-GB" sz="3600" b="1" i="1" dirty="0">
              <a:solidFill>
                <a:schemeClr val="dk1"/>
              </a:solidFill>
              <a:latin typeface="Century Gothic"/>
              <a:ea typeface="+mn-lt"/>
              <a:cs typeface="+mn-lt"/>
              <a:sym typeface="Century Gothic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l-NL" sz="4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</a:t>
            </a:r>
            <a:r>
              <a:rPr lang="nl-NL" sz="4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There</a:t>
            </a:r>
            <a:r>
              <a:rPr lang="nl-NL" sz="4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is a </a:t>
            </a:r>
            <a:r>
              <a:rPr lang="nl-NL" sz="4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fourfold</a:t>
            </a:r>
            <a:r>
              <a:rPr lang="nl-NL" sz="4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4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pattern</a:t>
            </a:r>
            <a:r>
              <a:rPr lang="nl-NL" sz="4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of Christian </a:t>
            </a:r>
            <a:r>
              <a:rPr lang="nl-NL" sz="4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initiation</a:t>
            </a:r>
            <a:r>
              <a:rPr lang="nl-NL" sz="4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4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which</a:t>
            </a:r>
            <a:r>
              <a:rPr lang="nl-NL" sz="4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is </a:t>
            </a:r>
            <a:r>
              <a:rPr lang="nl-NL" sz="4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clearly</a:t>
            </a:r>
            <a:r>
              <a:rPr lang="nl-NL" sz="4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4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anticipated</a:t>
            </a:r>
            <a:r>
              <a:rPr lang="nl-NL" sz="4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in </a:t>
            </a:r>
            <a:r>
              <a:rPr lang="nl-NL" sz="4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the</a:t>
            </a:r>
            <a:r>
              <a:rPr lang="nl-NL" sz="4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4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four</a:t>
            </a:r>
            <a:r>
              <a:rPr lang="nl-NL" sz="4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Gospels, </a:t>
            </a:r>
            <a:r>
              <a:rPr lang="nl-NL" sz="4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carefully</a:t>
            </a:r>
            <a:r>
              <a:rPr lang="nl-NL" sz="4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4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articulated</a:t>
            </a:r>
            <a:r>
              <a:rPr lang="nl-NL" sz="4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in </a:t>
            </a:r>
            <a:r>
              <a:rPr lang="nl-NL" sz="4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the</a:t>
            </a:r>
            <a:r>
              <a:rPr lang="nl-NL" sz="4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4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Book</a:t>
            </a:r>
            <a:r>
              <a:rPr lang="nl-NL" sz="4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of Acts </a:t>
            </a:r>
            <a:r>
              <a:rPr lang="nl-NL" sz="4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and</a:t>
            </a:r>
            <a:r>
              <a:rPr lang="nl-NL" sz="4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4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constantly</a:t>
            </a:r>
            <a:r>
              <a:rPr lang="nl-NL" sz="4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4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assumed</a:t>
            </a:r>
            <a:r>
              <a:rPr lang="nl-NL" sz="4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in </a:t>
            </a:r>
            <a:r>
              <a:rPr lang="nl-NL" sz="4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the</a:t>
            </a:r>
            <a:r>
              <a:rPr lang="nl-NL" sz="4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4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Epistles</a:t>
            </a:r>
            <a:r>
              <a:rPr lang="nl-NL" sz="4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4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to</a:t>
            </a:r>
            <a:r>
              <a:rPr lang="nl-NL" sz="4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44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churches</a:t>
            </a:r>
            <a:r>
              <a:rPr lang="nl-NL" sz="44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.</a:t>
            </a:r>
            <a:endParaRPr lang="en-GB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999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5493" y="3016085"/>
            <a:ext cx="10848814" cy="317599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nl-NL" sz="32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HUISWERK: </a:t>
            </a:r>
            <a:r>
              <a:rPr lang="nl-NL" sz="32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Lk 19…SAGGEUS.</a:t>
            </a:r>
            <a:endParaRPr lang="en-US" b="1">
              <a:solidFill>
                <a:schemeClr val="dk1"/>
              </a:solidFill>
              <a:cs typeface="Calibri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033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5493" y="1858617"/>
            <a:ext cx="10848814" cy="43334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‘Want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so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sê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die Here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HERE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die Heilige van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Israel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: In terugkeer en rus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lê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julle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heil, in stil wees en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vertroue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bestaan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julle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krag; maar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julle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wou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…’ </a:t>
            </a:r>
            <a:r>
              <a:rPr lang="nl-NL" sz="36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(</a:t>
            </a:r>
            <a:r>
              <a:rPr lang="nl-NL" sz="3600" b="1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Jes</a:t>
            </a:r>
            <a:r>
              <a:rPr lang="nl-NL" sz="36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30:15)</a:t>
            </a:r>
            <a:endParaRPr lang="en-US" b="1">
              <a:solidFill>
                <a:schemeClr val="dk1"/>
              </a:solidFill>
              <a:cs typeface="Calibri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411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5493" y="1858617"/>
            <a:ext cx="10848814" cy="43334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’Daarom herroep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ek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en het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berou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in stof en as.’ </a:t>
            </a:r>
            <a:r>
              <a:rPr lang="nl-NL" sz="36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(Job 42:6)</a:t>
            </a:r>
            <a:endParaRPr lang="en-US" b="1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564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5493" y="1858617"/>
            <a:ext cx="10848814" cy="43334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’Daarom,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sê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aan die huis van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Israel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: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So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spreek die Here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HERE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: Bekeer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julle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en wend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julle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af van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julle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drekgode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en wend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julle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aangesig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af van al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julle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gruwels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.’</a:t>
            </a:r>
            <a:r>
              <a:rPr lang="nl-NL" sz="36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(</a:t>
            </a:r>
            <a:r>
              <a:rPr lang="nl-NL" sz="3600" b="1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Ese</a:t>
            </a:r>
            <a:r>
              <a:rPr lang="nl-NL" sz="36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14:6)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96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5493" y="1858617"/>
            <a:ext cx="10848814" cy="43334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’En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Jesus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antwoord en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sê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vir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hulle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: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Dink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julle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dat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hierdie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Galiléërs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groter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sondaars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was as al die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Galiléërs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omdat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hulle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sulke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dinge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gely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het? Nee,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sê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Ek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vir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julle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; maar as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julle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jul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bekeer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sal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julle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almal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net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so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omkom.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232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5493" y="1858617"/>
            <a:ext cx="10848814" cy="43334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Of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daardie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agttien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op wie die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toring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van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Silóam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geval en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hulle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gedood het -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dink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julle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dat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hulle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meer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skuldig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was as al die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mense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wat in Jerusalem woon? Nee,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sê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Ek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vir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julle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; maar as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julle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jul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bekeer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sal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julle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almal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net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so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omkom.’</a:t>
            </a:r>
            <a:r>
              <a:rPr lang="nl-NL" sz="36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(Lk 13:2-5)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327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5493" y="1858617"/>
            <a:ext cx="10848814" cy="43334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‘Kom dan tot inkeer en bekeer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julle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sodat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julle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sondes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uitgewis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kan word en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tye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van verkwikking van die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aangesig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van die Here mag kom, en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Hom mag stuur wat vooraf aan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julle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verkondig is,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naamlik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Jesus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Christus,…’</a:t>
            </a:r>
            <a:r>
              <a:rPr lang="nl-NL" sz="36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(</a:t>
            </a:r>
            <a:r>
              <a:rPr lang="nl-NL" sz="3600" b="1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Hd</a:t>
            </a:r>
            <a:r>
              <a:rPr lang="nl-NL" sz="36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3:19-20)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868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5493" y="1858617"/>
            <a:ext cx="10848814" cy="43334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‘God het dan die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tye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van onkunde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oorgesien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en verkondig nou aan al die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mense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oral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dat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hulle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hul moet bekeer, omdat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‘n dag bepaal het waarop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die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wêreld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geregtigheid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sal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oordeel deur ‘n Man wat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aangestel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het, en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het hiervan aan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almal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sekerheid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gegee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deur Hom uit die dode op te wek.’</a:t>
            </a:r>
            <a:r>
              <a:rPr lang="nl-NL" sz="36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(</a:t>
            </a:r>
            <a:r>
              <a:rPr lang="nl-NL" sz="3600" b="1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Hd</a:t>
            </a:r>
            <a:r>
              <a:rPr lang="nl-NL" sz="36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17:30-31)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406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5493" y="1858617"/>
            <a:ext cx="10848814" cy="43334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‘hoe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ek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niks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agtergehou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het van wat nuttig is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om dit aan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julle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te verkondig en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julle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te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onderrig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in die openbaar en in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julle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huise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terwyl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ek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kragtig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die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Jode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sowel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as die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Grieke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aangedring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het op die bekering tot God en die geloof in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onse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Here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Jesus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Christus.’</a:t>
            </a:r>
            <a:endParaRPr lang="en-US" b="1" dirty="0">
              <a:solidFill>
                <a:schemeClr val="dk1"/>
              </a:solidFill>
              <a:latin typeface="Calibri"/>
              <a:ea typeface="+mn-lt"/>
              <a:cs typeface="+mn-lt"/>
              <a:sym typeface="Century Gothic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l-NL" sz="36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(</a:t>
            </a:r>
            <a:r>
              <a:rPr lang="nl-NL" sz="3600" b="1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Hd</a:t>
            </a:r>
            <a:r>
              <a:rPr lang="nl-NL" sz="36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20:20-21)</a:t>
            </a:r>
            <a:endParaRPr lang="en-US" b="1">
              <a:solidFill>
                <a:schemeClr val="dk1"/>
              </a:solidFill>
              <a:cs typeface="Calibri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339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5493" y="1858617"/>
            <a:ext cx="10848814" cy="43334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moet die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weerspanniges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sagmoedigheid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teregwys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of God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hulle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miskien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bekering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sal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tot die kennis van die waarheid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,…’</a:t>
            </a:r>
            <a:endParaRPr lang="en-US" dirty="0">
              <a:solidFill>
                <a:schemeClr val="dk1"/>
              </a:solidFill>
              <a:latin typeface="Calibri"/>
              <a:ea typeface="+mn-lt"/>
              <a:cs typeface="+mn-lt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l-NL" sz="36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(2 Tim 2:25)</a:t>
            </a:r>
            <a:endParaRPr lang="en-US">
              <a:solidFill>
                <a:schemeClr val="dk1"/>
              </a:solidFill>
              <a:cs typeface="Calibri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141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5493" y="1858617"/>
            <a:ext cx="10848814" cy="43334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This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new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birth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which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constitutes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initiation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into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kingdom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of God is a complex of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four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elements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: Repenting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towards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God,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believing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Lord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Jesus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Christ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being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baptised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in water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and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receiving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the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Holy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Spirit.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999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5493" y="1858617"/>
            <a:ext cx="10848814" cy="43334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‘Die Here vertraag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die belofte soos sommige dit vertraging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ag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maar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Hy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is lankmoedig oor ons en wil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hê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dat sommige moet vergaan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maar dat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almal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tot bekering moet kom.’</a:t>
            </a:r>
            <a:r>
              <a:rPr lang="nl-NL" sz="36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(2 Pt 3:9)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972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5493" y="2938921"/>
            <a:ext cx="10848814" cy="32531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Repentance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is spiritual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vomiting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.</a:t>
            </a:r>
            <a:endParaRPr lang="en-US" dirty="0">
              <a:solidFill>
                <a:schemeClr val="dk1"/>
              </a:solidFill>
              <a:cs typeface="Calibri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028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5493" y="1858617"/>
            <a:ext cx="10848814" cy="43334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Almal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wat Ek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liefhet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bestraf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en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tugtig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Ek. Wees dan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ywerig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en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bekeer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jou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.’ </a:t>
            </a:r>
            <a:r>
              <a:rPr lang="en-GB" sz="36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(Op 3:19)</a:t>
            </a:r>
            <a:endParaRPr lang="en-US" b="1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1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5493" y="1858617"/>
            <a:ext cx="10848814" cy="43334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To regard a person as responsible for themselves is to credit them with full human dignity. To remind people that they have made wrong choices is to communicate the truth of human depravity.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4346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30">
        <p:wipe dir="r"/>
      </p:transition>
    </mc:Choice>
    <mc:Fallback>
      <p:transition>
        <p:wipe dir="r"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5493" y="1858617"/>
            <a:ext cx="10848814" cy="43334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To reproof of behaviour that will destroy is to show them human destiny. To turn from sin to God in repentance is the most sensible thing that anyone can ever do.</a:t>
            </a:r>
            <a:endParaRPr lang="en-US" dirty="0"/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1495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30">
        <p:wipe dir="r"/>
      </p:transition>
    </mc:Choice>
    <mc:Fallback>
      <p:transition>
        <p:wipe dir="r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5493" y="2354376"/>
            <a:ext cx="10848814" cy="383770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‘omdat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julle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saam met Hom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begrawe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is in die doop, waarin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julle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ook saam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opgewek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is deur die geloof in die werking van God wat Hom uit die dode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opgewek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het.’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tx1"/>
                </a:solidFill>
                <a:latin typeface="Century Gothic"/>
                <a:cs typeface="Arial"/>
              </a:rPr>
              <a:t>Kol 2:12. </a:t>
            </a:r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60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5493" y="2437002"/>
            <a:ext cx="10848814" cy="375507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Twee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Bybelse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beskrywings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of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begrippe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naamlik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BEKERING 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&amp; </a:t>
            </a:r>
            <a:r>
              <a:rPr lang="nl-NL" sz="36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WEDERGEBOORTE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.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942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5493" y="2721604"/>
            <a:ext cx="10848814" cy="347047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CONVERSION &amp; REGENERATION or NEW BIRTH.</a:t>
            </a:r>
            <a:endParaRPr lang="en-US" dirty="0"/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911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5493" y="2514636"/>
            <a:ext cx="10848814" cy="356228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So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het God dan ook aan die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heidene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die bekering tot die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lewe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geskenk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.’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 err="1">
                <a:solidFill>
                  <a:schemeClr val="tx1"/>
                </a:solidFill>
                <a:latin typeface="Century Gothic"/>
                <a:cs typeface="Arial"/>
              </a:rPr>
              <a:t>Hd</a:t>
            </a:r>
            <a:r>
              <a:rPr lang="en-US" sz="4000" b="1" i="1" dirty="0">
                <a:solidFill>
                  <a:schemeClr val="tx1"/>
                </a:solidFill>
                <a:latin typeface="Century Gothic"/>
                <a:cs typeface="Arial"/>
              </a:rPr>
              <a:t> 11:18.</a:t>
            </a:r>
            <a:endParaRPr lang="en-US" dirty="0">
              <a:solidFill>
                <a:schemeClr val="tx1"/>
              </a:solidFill>
              <a:latin typeface="Century Gothic"/>
              <a:cs typeface="Arial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284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5493" y="2299291"/>
            <a:ext cx="10848814" cy="389278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‘Want uit genade is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julle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gered, deur die geloof, en dit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uit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julleself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nie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: dit is die </a:t>
            </a:r>
            <a:r>
              <a:rPr lang="nl-NL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gawe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van God;…’</a:t>
            </a:r>
            <a:r>
              <a:rPr lang="nl-NL" sz="36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(</a:t>
            </a:r>
            <a:r>
              <a:rPr lang="nl-NL" sz="3600" b="1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Efe</a:t>
            </a:r>
            <a:r>
              <a:rPr lang="nl-NL" sz="36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2:8)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570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5493" y="2395287"/>
            <a:ext cx="10848814" cy="36816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‘En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nou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waarom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versuim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jy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?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Staan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op,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laat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jou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doop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en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jou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sondes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afwas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,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terwyl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jy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die Naam van die Here </a:t>
            </a:r>
            <a:r>
              <a:rPr lang="en-GB" sz="3600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aanroep</a:t>
            </a:r>
            <a:r>
              <a:rPr lang="en-GB" sz="3600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. </a:t>
            </a:r>
            <a:r>
              <a:rPr lang="en-GB" sz="36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(</a:t>
            </a:r>
            <a:r>
              <a:rPr lang="en-GB" sz="3600" b="1" i="1" dirty="0" err="1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Hd</a:t>
            </a:r>
            <a:r>
              <a:rPr lang="en-GB" sz="3600" b="1" i="1" dirty="0">
                <a:solidFill>
                  <a:schemeClr val="dk1"/>
                </a:solidFill>
                <a:latin typeface="Century Gothic"/>
                <a:ea typeface="+mn-lt"/>
                <a:cs typeface="+mn-lt"/>
                <a:sym typeface="Century Gothic"/>
              </a:rPr>
              <a:t> 22:16)</a:t>
            </a:r>
            <a:endParaRPr lang="en-US" b="1">
              <a:solidFill>
                <a:schemeClr val="dk1"/>
              </a:solidFill>
              <a:cs typeface="Calibri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4000" b="1" i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513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19-08-25 Philippians - Epistle of Joy IV" id="{1D3B2CA8-103D-1A45-9131-56EE6DB0AA22}" vid="{21D02281-4C00-6946-9E26-000BA019ADD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TM03457491[[fn=Metropolitan]]</Template>
  <TotalTime>2815</TotalTime>
  <Words>2198</Words>
  <Application>Microsoft Office PowerPoint</Application>
  <PresentationFormat>Widescreen</PresentationFormat>
  <Paragraphs>136</Paragraphs>
  <Slides>34</Slides>
  <Notes>34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Office Theme</vt:lpstr>
      <vt:lpstr>SAVED AT LAST II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HEBREWS   GOING ALL THE WAY ON THE WAY I</dc:title>
  <dc:creator>Jamandus Lotz</dc:creator>
  <cp:lastModifiedBy>Jamandus Lotz</cp:lastModifiedBy>
  <cp:revision>633</cp:revision>
  <dcterms:created xsi:type="dcterms:W3CDTF">2020-05-26T13:44:35Z</dcterms:created>
  <dcterms:modified xsi:type="dcterms:W3CDTF">2023-01-20T14:44:26Z</dcterms:modified>
  <cp:contentStatus/>
</cp:coreProperties>
</file>