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1218" r:id="rId2"/>
    <p:sldId id="1246" r:id="rId3"/>
    <p:sldId id="1400" r:id="rId4"/>
    <p:sldId id="1401" r:id="rId5"/>
    <p:sldId id="1345" r:id="rId6"/>
    <p:sldId id="1346" r:id="rId7"/>
    <p:sldId id="1402" r:id="rId8"/>
    <p:sldId id="1347" r:id="rId9"/>
    <p:sldId id="1303" r:id="rId10"/>
    <p:sldId id="1224" r:id="rId11"/>
    <p:sldId id="1308" r:id="rId12"/>
    <p:sldId id="1378" r:id="rId13"/>
    <p:sldId id="1379" r:id="rId14"/>
    <p:sldId id="1380" r:id="rId15"/>
    <p:sldId id="1381" r:id="rId16"/>
    <p:sldId id="1382" r:id="rId17"/>
    <p:sldId id="1383" r:id="rId18"/>
    <p:sldId id="1384" r:id="rId19"/>
    <p:sldId id="1404" r:id="rId20"/>
    <p:sldId id="1385" r:id="rId21"/>
    <p:sldId id="1405" r:id="rId22"/>
    <p:sldId id="1386" r:id="rId23"/>
    <p:sldId id="1406" r:id="rId24"/>
    <p:sldId id="1387" r:id="rId25"/>
    <p:sldId id="1312" r:id="rId26"/>
    <p:sldId id="1388" r:id="rId27"/>
    <p:sldId id="1407" r:id="rId28"/>
    <p:sldId id="139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5FAC7-998B-4A49-A5AE-BCCFA535D153}" v="689" dt="2022-08-26T14:59:23.3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87" autoAdjust="0"/>
    <p:restoredTop sz="87345"/>
  </p:normalViewPr>
  <p:slideViewPr>
    <p:cSldViewPr snapToGrid="0" snapToObjects="1">
      <p:cViewPr varScale="1">
        <p:scale>
          <a:sx n="60" d="100"/>
          <a:sy n="60" d="100"/>
        </p:scale>
        <p:origin x="1242" y="66"/>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2/25/2023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2941053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3562153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646939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7383062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1777522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740127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22795999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9920643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38076148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3265549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3393461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091605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2469823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18688147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610735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20422179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27662736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14986846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4987457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3883563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66721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664768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13031502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3629868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298924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15996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301252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31946000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2/25/2023</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2/25/2023</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10CB2DA-AA5E-8019-83B4-82EC961EBA34}"/>
              </a:ext>
            </a:extLst>
          </p:cNvPr>
          <p:cNvPicPr>
            <a:picLocks noChangeAspect="1"/>
          </p:cNvPicPr>
          <p:nvPr/>
        </p:nvPicPr>
        <p:blipFill rotWithShape="1">
          <a:blip r:embed="rId3">
            <a:alphaModFix/>
          </a:blip>
          <a:srcRect t="12521" r="-1" b="4877"/>
          <a:stretch/>
        </p:blipFill>
        <p:spPr>
          <a:xfrm>
            <a:off x="4283902" y="10"/>
            <a:ext cx="7908098" cy="68579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dirty="0">
                <a:solidFill>
                  <a:schemeClr val="bg1"/>
                </a:solidFill>
                <a:latin typeface="Century Gothic"/>
                <a:ea typeface="Calibri Light"/>
                <a:cs typeface="Calibri Light"/>
              </a:rPr>
              <a:t>SAVED AT LAST VI</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4436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‘Hulle almal het eendragtig volhard in gebed en smeking, saam met ‘n aantal vroue en Maria, die moeder van Jesus, en met sy broers.’ </a:t>
            </a:r>
            <a:r>
              <a:rPr lang="nl-NL" sz="3600" b="1" i="1" dirty="0">
                <a:solidFill>
                  <a:schemeClr val="dk1"/>
                </a:solidFill>
                <a:latin typeface="Century Gothic"/>
                <a:ea typeface="+mn-lt"/>
                <a:cs typeface="+mn-lt"/>
                <a:sym typeface="Century Gothic"/>
              </a:rPr>
              <a:t>(Hd 1:14)</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475701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die apostels in Jerusalem hoor dat Samaría die woord van God aangeneem het, het hulle Petrus en Johannes na hulle gestuur. Húlle het afgekom en vir hulle gebid, dat hulle die Heilige Gees mag ontvang,…’ </a:t>
            </a:r>
            <a:r>
              <a:rPr lang="nl-NL" sz="3600" b="1" i="1" dirty="0">
                <a:solidFill>
                  <a:schemeClr val="dk1"/>
                </a:solidFill>
                <a:latin typeface="Century Gothic"/>
                <a:ea typeface="+mn-lt"/>
                <a:cs typeface="+mn-lt"/>
                <a:sym typeface="Century Gothic"/>
              </a:rPr>
              <a:t>(Hd 8:14-15)</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9051356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b="1" i="1" dirty="0">
                <a:solidFill>
                  <a:schemeClr val="dk1"/>
                </a:solidFill>
                <a:latin typeface="Century Gothic"/>
                <a:ea typeface="+mn-lt"/>
                <a:cs typeface="+mn-lt"/>
                <a:sym typeface="Century Gothic"/>
              </a:rPr>
              <a:t>#2, HANDOPLEGGING…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750273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‘n GEESTELIKE GEBEURTENIS kan ‘n FISIESE EFFEK hê &amp; ‘n FISIESE GEBEURTENIS kan ‘n GEESTELIKE EFFEK hê.</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76969267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49497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Paulus het hulle die hande opgelê, en die Heilige Gees het op hulle gekom, en hulle het met tale gespreek en geprofeteer.’ </a:t>
            </a:r>
            <a:r>
              <a:rPr lang="nl-NL" sz="3400" b="1" i="1" dirty="0">
                <a:solidFill>
                  <a:schemeClr val="dk1"/>
                </a:solidFill>
                <a:latin typeface="Century Gothic"/>
                <a:ea typeface="+mn-lt"/>
                <a:cs typeface="+mn-lt"/>
                <a:sym typeface="Century Gothic"/>
              </a:rPr>
              <a:t>(Hd 19:6)</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49534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Help bekeerlinge om ERNSTIG te wees…</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Help bekeerlinge om SPESIFIEK te wees…</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Help bekeerlinge om REALISTIES te wees…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0382770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Here Jesus, ek erken ek is ‘n sondaar, ek bely dat U vir my sondes gesterf het, ek draai nou weg van my sondes en open die deur van my hart en lewe vir U. Ek ontvang U as my persoonlike Saligmaker en Verlosser, dankie dat U my nou red. AMEN.</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5008362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Bekering &amp; Geloof deel met die STRAF van sonde…</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Waterdoop deel met die MAG van sonde…</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Geesdoop gee my KRAG oor die sonde…</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0338158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Die Nuwe Testament verduidelik ons redding in drie tye: Verlede, Hede &amp; Toekoms:</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17474553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Ons IS gered, ons is BESIG OM gered te word &amp; ons SAL NOG gered word…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97755736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530628"/>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en-GB" sz="3600" i="1" dirty="0">
              <a:solidFill>
                <a:schemeClr val="dk1"/>
              </a:solidFill>
              <a:latin typeface="Century Gothic"/>
              <a:ea typeface="+mn-lt"/>
              <a:cs typeface="+mn-lt"/>
              <a:sym typeface="Century Gothic"/>
            </a:endParaRPr>
          </a:p>
          <a:p>
            <a:pPr marL="0" indent="0">
              <a:spcBef>
                <a:spcPts val="0"/>
              </a:spcBef>
              <a:buNone/>
            </a:pPr>
            <a:r>
              <a:rPr lang="en-GB" sz="3600" i="1" dirty="0">
                <a:solidFill>
                  <a:schemeClr val="dk1"/>
                </a:solidFill>
                <a:latin typeface="Century Gothic"/>
                <a:ea typeface="+mn-lt"/>
                <a:cs typeface="+mn-lt"/>
                <a:sym typeface="Century Gothic"/>
              </a:rPr>
              <a:t>‘There is a fourfold pattern of Christian initiation which is clearly anticipated in the four Gospels, carefully articulated in the Book of Acts and constantly assumed in the Epistles to churches.</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208638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400" i="1" dirty="0">
              <a:solidFill>
                <a:schemeClr val="dk1"/>
              </a:solidFill>
              <a:latin typeface="Century Gothic"/>
              <a:ea typeface="+mn-lt"/>
              <a:cs typeface="+mn-lt"/>
              <a:sym typeface="Century Gothic"/>
            </a:endParaRPr>
          </a:p>
          <a:p>
            <a:pPr marL="0" indent="0">
              <a:spcBef>
                <a:spcPts val="0"/>
              </a:spcBef>
              <a:buNone/>
            </a:pPr>
            <a:endParaRPr lang="nl-NL" sz="3400" i="1" dirty="0">
              <a:solidFill>
                <a:schemeClr val="dk1"/>
              </a:solidFill>
              <a:latin typeface="Century Gothic"/>
              <a:ea typeface="+mn-lt"/>
              <a:cs typeface="+mn-lt"/>
              <a:sym typeface="Century Gothic"/>
            </a:endParaRPr>
          </a:p>
          <a:p>
            <a:pPr marL="0" indent="0">
              <a:spcBef>
                <a:spcPts val="0"/>
              </a:spcBef>
              <a:buNone/>
            </a:pPr>
            <a:r>
              <a:rPr lang="nl-NL" sz="3400" i="1" dirty="0">
                <a:solidFill>
                  <a:schemeClr val="dk1"/>
                </a:solidFill>
                <a:latin typeface="Century Gothic"/>
                <a:ea typeface="+mn-lt"/>
                <a:cs typeface="+mn-lt"/>
                <a:sym typeface="Century Gothic"/>
              </a:rPr>
              <a:t>Dit korrespondeer met ons drie dimensies van menswees nl: GEES, SIEL &amp; LIGGAAM.</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097501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REGVERDIGMAKING, HEILIGMAKING &amp; VERHEERLIKING.</a:t>
            </a:r>
            <a:endParaRPr lang="nl-NL" sz="3600"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842725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My gees is gered deur REGVERDIGMAKING, </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My siel is in proses om gered te word deur HEILIGMAKING, </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Laastens sal ook my liggaam gered word deur VERHEERLIKING.</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480938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Waarvan moet ons gered word?</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9632945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Die fokus van redding is nie ek’s gered VAN die hel nie…</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Die fokus is verlossing, ek word gered TOT heiligmaking…</a:t>
            </a:r>
          </a:p>
          <a:p>
            <a:pPr marL="0" indent="0">
              <a:spcBef>
                <a:spcPts val="0"/>
              </a:spcBef>
              <a:buNone/>
            </a:pPr>
            <a:endParaRPr lang="nl-NL" sz="3600" i="1" dirty="0">
              <a:solidFill>
                <a:schemeClr val="dk1"/>
              </a:solidFill>
              <a:latin typeface="Century Gothic"/>
              <a:ea typeface="+mn-lt"/>
              <a:cs typeface="+mn-lt"/>
              <a:sym typeface="Century Gothic"/>
            </a:endParaRPr>
          </a:p>
          <a:p>
            <a:pPr marL="0" indent="0">
              <a:spcBef>
                <a:spcPts val="0"/>
              </a:spcBef>
              <a:buNone/>
            </a:pPr>
            <a:r>
              <a:rPr lang="nl-NL" sz="3600" i="1" dirty="0">
                <a:solidFill>
                  <a:schemeClr val="dk1"/>
                </a:solidFill>
                <a:latin typeface="Century Gothic"/>
                <a:ea typeface="+mn-lt"/>
                <a:cs typeface="+mn-lt"/>
                <a:sym typeface="Century Gothic"/>
              </a:rPr>
              <a:t>Maar ek word ook gered VIR diensbaarheid…</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52344328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‘Therefore He is able to save to the uttermost those who come to God through Him…’</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Heb 7:25. </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804112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‘…deur die gemeente aan die owerhede en magte in die hemele die menigvuldige wysheid van God bekend gemaak kan word,…’ </a:t>
            </a:r>
            <a:r>
              <a:rPr lang="nl-NL" sz="3600" b="1" i="1" dirty="0">
                <a:solidFill>
                  <a:schemeClr val="dk1"/>
                </a:solidFill>
                <a:latin typeface="Century Gothic"/>
                <a:ea typeface="+mn-lt"/>
                <a:cs typeface="+mn-lt"/>
                <a:sym typeface="Century Gothic"/>
              </a:rPr>
              <a:t>(Efe 3:10)</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06856414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’om die heiliges toe te rus vir hulle dienswerk, tot opbouing van die liggaam van Christus, totdat ons almal kom tot die eenheid van die geloof en van die kennis van die Seun van God,…’ </a:t>
            </a:r>
            <a:r>
              <a:rPr lang="nl-NL" sz="3600" b="1" i="1" dirty="0">
                <a:solidFill>
                  <a:schemeClr val="dk1"/>
                </a:solidFill>
                <a:latin typeface="Century Gothic"/>
                <a:ea typeface="+mn-lt"/>
                <a:cs typeface="+mn-lt"/>
                <a:sym typeface="Century Gothic"/>
              </a:rPr>
              <a:t>(Efe 4:12-13)</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674359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310CB2DA-AA5E-8019-83B4-82EC961EBA34}"/>
              </a:ext>
            </a:extLst>
          </p:cNvPr>
          <p:cNvPicPr>
            <a:picLocks noChangeAspect="1"/>
          </p:cNvPicPr>
          <p:nvPr/>
        </p:nvPicPr>
        <p:blipFill rotWithShape="1">
          <a:blip r:embed="rId3">
            <a:alphaModFix/>
          </a:blip>
          <a:srcRect t="12521" r="-1" b="4877"/>
          <a:stretch/>
        </p:blipFill>
        <p:spPr>
          <a:xfrm>
            <a:off x="4283902" y="10"/>
            <a:ext cx="7908098" cy="6857992"/>
          </a:xfrm>
          <a:prstGeom prst="rect">
            <a:avLst/>
          </a:prstGeom>
        </p:spPr>
      </p:pic>
      <p:sp>
        <p:nvSpPr>
          <p:cNvPr id="10" name="Rectangle 9">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2492F9E-E0E9-439B-43FE-0278AEEBAC45}"/>
              </a:ext>
            </a:extLst>
          </p:cNvPr>
          <p:cNvSpPr>
            <a:spLocks noGrp="1"/>
          </p:cNvSpPr>
          <p:nvPr>
            <p:ph type="ctrTitle"/>
          </p:nvPr>
        </p:nvSpPr>
        <p:spPr>
          <a:xfrm>
            <a:off x="728663" y="1115219"/>
            <a:ext cx="5505449" cy="2387600"/>
          </a:xfrm>
        </p:spPr>
        <p:txBody>
          <a:bodyPr>
            <a:normAutofit/>
          </a:bodyPr>
          <a:lstStyle/>
          <a:p>
            <a:pPr algn="l"/>
            <a:r>
              <a:rPr lang="en-GB" sz="5000" b="1" dirty="0">
                <a:solidFill>
                  <a:schemeClr val="bg1"/>
                </a:solidFill>
                <a:latin typeface="Century Gothic"/>
                <a:ea typeface="Calibri Light"/>
                <a:cs typeface="Calibri Light"/>
              </a:rPr>
              <a:t>SAVED AT LAST VI</a:t>
            </a:r>
          </a:p>
        </p:txBody>
      </p:sp>
      <p:cxnSp>
        <p:nvCxnSpPr>
          <p:cNvPr id="12" name="Straight Connector 11">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4839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838741"/>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en-GB" sz="3600" i="1" dirty="0">
                <a:solidFill>
                  <a:schemeClr val="dk1"/>
                </a:solidFill>
                <a:latin typeface="Century Gothic"/>
                <a:ea typeface="+mn-lt"/>
                <a:cs typeface="+mn-lt"/>
                <a:sym typeface="Century Gothic"/>
              </a:rPr>
              <a:t>This new birth which constitutes initiation into the kingdom of God is a complex of four elements: Repenting towards God, believing in the Lord Jesus Christ, being baptised in water and receiving the Holy Spirit.</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9440090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0052" y="1838741"/>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die gelowiges uit die besnydenis, almal wat saam met Petrus gekom het, was verbaas dat die gawe van die Heilige Gees ook op die heidene uitgestort is.’ </a:t>
            </a:r>
            <a:r>
              <a:rPr lang="nl-NL" sz="3400" b="1" i="1" dirty="0">
                <a:solidFill>
                  <a:schemeClr val="dk1"/>
                </a:solidFill>
                <a:latin typeface="Century Gothic"/>
                <a:ea typeface="+mn-lt"/>
                <a:cs typeface="+mn-lt"/>
                <a:sym typeface="Century Gothic"/>
              </a:rPr>
              <a:t>(Hd 10:45)</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1909745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400" i="1" dirty="0">
                <a:solidFill>
                  <a:schemeClr val="dk1"/>
                </a:solidFill>
                <a:latin typeface="Century Gothic"/>
                <a:ea typeface="+mn-lt"/>
                <a:cs typeface="+mn-lt"/>
                <a:sym typeface="Century Gothic"/>
              </a:rPr>
              <a:t>‘En ek het die woord van die Here onthou, hoe Hy gesê het: Johannes het met water gedoop, maar julle sal met die Heilige Gees gedoop word. As God dan aan hulle dieselfde gawe gegee het soos aan ons wat in die Here Jesus Christus geglo het, wie was ek dan, dat ek God kon verhinder?’ </a:t>
            </a:r>
            <a:r>
              <a:rPr lang="nl-NL" sz="3400" b="1" i="1" dirty="0">
                <a:solidFill>
                  <a:schemeClr val="dk1"/>
                </a:solidFill>
                <a:latin typeface="Century Gothic"/>
                <a:ea typeface="+mn-lt"/>
                <a:cs typeface="+mn-lt"/>
                <a:sym typeface="Century Gothic"/>
              </a:rPr>
              <a:t>(Hd 11:16-17)</a:t>
            </a:r>
            <a:endParaRPr lang="nl-NL" sz="34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116072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‘Niemand kan tog die water weer, dat hierdie mense, wat net soos ons die Heilige Gees ontvang het, nie gedoop word nie? En hy het beveel dat hulle gedoop moet word in die Naam van die Here.’ </a:t>
            </a:r>
            <a:r>
              <a:rPr lang="nl-NL" sz="3600" b="1" i="1" dirty="0">
                <a:solidFill>
                  <a:schemeClr val="dk1"/>
                </a:solidFill>
                <a:latin typeface="Century Gothic"/>
                <a:ea typeface="+mn-lt"/>
                <a:cs typeface="+mn-lt"/>
                <a:sym typeface="Century Gothic"/>
              </a:rPr>
              <a:t>(Hd 10:47-48)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88942427"/>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hulle dit hoor, het hulle geswyg en God verheerlik en gesê: So het God dan ook aan die heidene die bekering tot die lewe geskenk.’ </a:t>
            </a:r>
            <a:r>
              <a:rPr lang="nl-NL" sz="3600" b="1" i="1" dirty="0">
                <a:solidFill>
                  <a:schemeClr val="dk1"/>
                </a:solidFill>
                <a:latin typeface="Century Gothic"/>
                <a:ea typeface="+mn-lt"/>
                <a:cs typeface="+mn-lt"/>
                <a:sym typeface="Century Gothic"/>
              </a:rPr>
              <a:t>(Hd 11:18)</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159557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858617"/>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‘As julle dan wat sleg is, weet om goeie gawes aan julle kinders te gee, hoeveel te meer sal die hemelse Vader die Heilige Gees gee aan die wat Hom bid?’ </a:t>
            </a:r>
            <a:r>
              <a:rPr lang="nl-NL" sz="3600" b="1" i="1" dirty="0">
                <a:solidFill>
                  <a:schemeClr val="dk1"/>
                </a:solidFill>
                <a:latin typeface="Century Gothic"/>
                <a:ea typeface="+mn-lt"/>
                <a:cs typeface="+mn-lt"/>
                <a:sym typeface="Century Gothic"/>
              </a:rPr>
              <a:t>(Lk 11:13)</a:t>
            </a:r>
            <a:endParaRPr lang="nl-NL" sz="3600" b="1" i="1" dirty="0">
              <a:solidFill>
                <a:schemeClr val="dk1"/>
              </a:solidFill>
              <a:latin typeface="Century Gothic"/>
              <a:ea typeface="Calibri"/>
              <a:cs typeface="Calibri"/>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en-US" sz="4000" b="1" i="1">
                <a:solidFill>
                  <a:schemeClr val="tx1"/>
                </a:solidFill>
                <a:latin typeface="Century Gothic" panose="020B0502020202020204" pitchFamily="34" charset="0"/>
                <a:cs typeface="Arial" pitchFamily="34" charset="0"/>
              </a:rPr>
              <a:t>#1, GEBED…</a:t>
            </a:r>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109112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6" name="Content Placeholder 1"/>
          <p:cNvSpPr txBox="1">
            <a:spLocks/>
          </p:cNvSpPr>
          <p:nvPr/>
        </p:nvSpPr>
        <p:spPr>
          <a:xfrm>
            <a:off x="785493" y="1743456"/>
            <a:ext cx="10848814" cy="4333461"/>
          </a:xfrm>
          <a:prstGeom prst="rect">
            <a:avLst/>
          </a:prstGeom>
        </p:spPr>
        <p:txBody>
          <a:bodyPr vert="horz" lIns="91440" tIns="45720" rIns="91440" bIns="45720" rtlCol="0" anchor="t">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None/>
            </a:pPr>
            <a:r>
              <a:rPr lang="nl-NL" sz="3600" i="1" dirty="0">
                <a:solidFill>
                  <a:schemeClr val="dk1"/>
                </a:solidFill>
                <a:latin typeface="Century Gothic"/>
                <a:ea typeface="+mn-lt"/>
                <a:cs typeface="+mn-lt"/>
                <a:sym typeface="Century Gothic"/>
              </a:rPr>
              <a:t>’En toe die hele volk gedoop en Jesus ook gedoop is, en Hy besig was om te bid, het die hemel oopgegaan; en die Heilige Gees het in liggaamlike gedaante soos ‘n duif op Hom neergedaal;…’ </a:t>
            </a:r>
            <a:r>
              <a:rPr lang="nl-NL" sz="3600" b="1" i="1" dirty="0">
                <a:solidFill>
                  <a:schemeClr val="dk1"/>
                </a:solidFill>
                <a:latin typeface="Century Gothic"/>
                <a:ea typeface="+mn-lt"/>
                <a:cs typeface="+mn-lt"/>
                <a:sym typeface="Century Gothic"/>
              </a:rPr>
              <a:t>(Lk 3:21-22)</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4000" b="1" i="1" dirty="0">
              <a:solidFill>
                <a:schemeClr val="tx1"/>
              </a:solidFill>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152845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TM03457491[[fn=Metropolitan]]</Template>
  <TotalTime>2911</TotalTime>
  <Words>912</Words>
  <Application>Microsoft Office PowerPoint</Application>
  <PresentationFormat>Widescreen</PresentationFormat>
  <Paragraphs>116</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Century Gothic</vt:lpstr>
      <vt:lpstr>Symbol</vt:lpstr>
      <vt:lpstr>Office Theme</vt:lpstr>
      <vt:lpstr>SAVED AT LAST VI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SAVED AT LAST VI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Jamandus Lotz</cp:lastModifiedBy>
  <cp:revision>520</cp:revision>
  <dcterms:created xsi:type="dcterms:W3CDTF">2020-05-26T13:44:35Z</dcterms:created>
  <dcterms:modified xsi:type="dcterms:W3CDTF">2023-02-25T09:13:52Z</dcterms:modified>
  <cp:contentStatus/>
</cp:coreProperties>
</file>