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1246" r:id="rId2"/>
    <p:sldId id="1400" r:id="rId3"/>
    <p:sldId id="1401" r:id="rId4"/>
    <p:sldId id="1345" r:id="rId5"/>
    <p:sldId id="1346" r:id="rId6"/>
    <p:sldId id="1402" r:id="rId7"/>
    <p:sldId id="1347" r:id="rId8"/>
    <p:sldId id="1303" r:id="rId9"/>
    <p:sldId id="1224" r:id="rId10"/>
    <p:sldId id="1417" r:id="rId11"/>
    <p:sldId id="1308" r:id="rId12"/>
    <p:sldId id="1379" r:id="rId13"/>
    <p:sldId id="1380" r:id="rId14"/>
    <p:sldId id="1408" r:id="rId15"/>
    <p:sldId id="1382" r:id="rId16"/>
    <p:sldId id="1383" r:id="rId17"/>
    <p:sldId id="1384" r:id="rId18"/>
    <p:sldId id="1385" r:id="rId19"/>
    <p:sldId id="1405" r:id="rId20"/>
    <p:sldId id="1386" r:id="rId21"/>
    <p:sldId id="1406" r:id="rId22"/>
    <p:sldId id="1387" r:id="rId23"/>
    <p:sldId id="1312" r:id="rId24"/>
    <p:sldId id="1388" r:id="rId25"/>
    <p:sldId id="1407" r:id="rId26"/>
    <p:sldId id="1411" r:id="rId27"/>
    <p:sldId id="1412" r:id="rId28"/>
    <p:sldId id="1413" r:id="rId29"/>
    <p:sldId id="1415" r:id="rId30"/>
    <p:sldId id="141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5FAC7-998B-4A49-A5AE-BCCFA535D153}" v="689" dt="2022-08-26T14:59:23.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87345"/>
  </p:normalViewPr>
  <p:slideViewPr>
    <p:cSldViewPr snapToGrid="0" snapToObjects="1">
      <p:cViewPr varScale="1">
        <p:scale>
          <a:sx n="96" d="100"/>
          <a:sy n="96" d="100"/>
        </p:scale>
        <p:origin x="1296" y="9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3/18/2023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091605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2292450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3646939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17775227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37401270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34736491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29920643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3807614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32655490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24698236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1868814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664768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6107352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20422179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27662736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14986846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34987457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38835630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24355306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32899971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7738807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2649565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1697959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629868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2298924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15996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012528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194600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3562153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3/18/2023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3/18/2023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3/18/2023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3/18/2023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3/18/2023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3/18/2023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3/18/2023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3/18/2023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3/18/2023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3/18/2023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3/18/2023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3/18/2023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43123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200" i="1" dirty="0">
                <a:solidFill>
                  <a:schemeClr val="dk1"/>
                </a:solidFill>
                <a:latin typeface="Century Gothic"/>
                <a:ea typeface="+mn-lt"/>
                <a:cs typeface="+mn-lt"/>
                <a:sym typeface="Century Gothic"/>
              </a:rPr>
              <a:t>‘Daar was ‘n man in die land Us wie se naam was Job; en dié man was vroom en opreg en godvresend en een wat afgewyk het van die kwaad. En vir hom is daar sewe seuns en drie dogters gebore. Daarby was sy besitting sewe duisend stuks kleinvee en drie duisend kamele en vyf honderd paar beeste en vyf honderd eselinne en ‘n groot menigte slawe, sodat dié man ryker was as al die kinders van die Ooste. En sy seuns was gewoond om ‘n maaltyd aan te rig in die huis van elkeen op sy dag.</a:t>
            </a:r>
            <a:endParaRPr lang="nl-NL" sz="32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2086386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Those who still subscribe to the neat formula of Job’s friends – and there are many, if religious television is any indication would do well to consider just one sobering fact: The most evangelized continent on earth is also the hungriest and the most non-Christian region in the world in Arab countries is the richest.</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5659648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415465"/>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The questions asked so eloquently by Job have not faded away over the centuries, instead they have grown stronger and louder. Yet, despite all the echoes in modern literature, despite my own reliance on Job as I write about pain, despite the fact that all but a few pages of Job focus exclusively on the problem of pain, I am coming to the conclusion that Job is not about the problem of pain at all.</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905135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Details of suffering serve as the ingredients of the story, the stuff of which it is made, not the central theme. A cake is not ‘about’ eggs, flour, milk and sugar. It merely uses those ingredients in the process of creating a cake. In the same way, Job is not ‘about’ suffering but merely uses such ingredients in it’s overall message.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6969267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564553"/>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200" i="1" dirty="0">
                <a:solidFill>
                  <a:schemeClr val="dk1"/>
                </a:solidFill>
                <a:latin typeface="Century Gothic"/>
                <a:ea typeface="+mn-lt"/>
                <a:cs typeface="+mn-lt"/>
                <a:sym typeface="Century Gothic"/>
              </a:rPr>
              <a:t>Rather, when seen as a whole, Job is a book about faith. It tells the true story of one man selected to undergo a staggering test of faith. His trial and response presents a powerful statement that applies not just to suffering people, but to every person alive on planet Earth. Our visual sense and faculties only admits a narrow spectrum of natural light; Job temporarily lifts our vision and reveals the supernatural activity going on behind the scenes.</a:t>
            </a:r>
          </a:p>
          <a:p>
            <a:pPr marL="0" indent="0">
              <a:spcBef>
                <a:spcPts val="0"/>
              </a:spcBef>
              <a:buNone/>
            </a:pPr>
            <a:endParaRPr lang="nl-NL" sz="32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495343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912422"/>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Agter Job is alreeds ‘n verstaan van God wat sê: Ek glo daar is ‘n God, dat Hy goed is en dat Hy almagtig is…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9553125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en-GB" sz="3600" i="1" dirty="0">
              <a:solidFill>
                <a:schemeClr val="dk1"/>
              </a:solidFill>
              <a:latin typeface="Century Gothic"/>
              <a:ea typeface="Calibri"/>
              <a:cs typeface="Calibri"/>
            </a:endParaRPr>
          </a:p>
          <a:p>
            <a:pPr marL="0" indent="0">
              <a:spcBef>
                <a:spcPts val="0"/>
              </a:spcBef>
              <a:buNone/>
            </a:pPr>
            <a:r>
              <a:rPr lang="nl-NL" sz="3600" i="1" dirty="0">
                <a:solidFill>
                  <a:schemeClr val="dk1"/>
                </a:solidFill>
                <a:latin typeface="Century Gothic"/>
                <a:ea typeface="Calibri"/>
                <a:cs typeface="Calibri"/>
              </a:rPr>
              <a:t>‘Want ons ligte verdrukking wat vir ‘n oomblik is, bewerk vir ons ‘n alles oortreffende ewige gewig van heerlikheid;…’ </a:t>
            </a:r>
            <a:r>
              <a:rPr lang="nl-NL" sz="3600" b="1" i="1" dirty="0">
                <a:solidFill>
                  <a:schemeClr val="dk1"/>
                </a:solidFill>
                <a:latin typeface="Century Gothic"/>
                <a:ea typeface="Calibri"/>
                <a:cs typeface="Calibri"/>
              </a:rPr>
              <a:t>(2 Kor 4:17)</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5008362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en-GB"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‘want die aanklaer van ons broeders is neergewerp, hy wat hulle aanklaag voor onse God, dag en nag.’ </a:t>
            </a:r>
            <a:r>
              <a:rPr lang="nl-NL" sz="3600" b="1" i="1" dirty="0">
                <a:solidFill>
                  <a:schemeClr val="dk1"/>
                </a:solidFill>
                <a:latin typeface="Century Gothic"/>
                <a:ea typeface="+mn-lt"/>
                <a:cs typeface="+mn-lt"/>
                <a:sym typeface="Century Gothic"/>
              </a:rPr>
              <a:t>(Op 12:10)</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0338158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Algemene riglyn: As jy ‘n goeie lewe lei sal jy gelukkig en gesond wees, maar as jy ‘n slegte lewe lei sal jy ongelukkig en siek wees.</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7474553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3404706" y="138430"/>
            <a:ext cx="8229600" cy="5938487"/>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i="1" dirty="0">
                <a:solidFill>
                  <a:schemeClr val="dk1"/>
                </a:solidFill>
                <a:latin typeface="Century Gothic"/>
                <a:ea typeface="+mn-lt"/>
                <a:cs typeface="+mn-lt"/>
                <a:sym typeface="Century Gothic"/>
              </a:rPr>
              <a:t>A.	</a:t>
            </a:r>
            <a:r>
              <a:rPr lang="nl-NL" b="1" i="1" dirty="0">
                <a:solidFill>
                  <a:schemeClr val="dk1"/>
                </a:solidFill>
                <a:latin typeface="Century Gothic"/>
                <a:ea typeface="+mn-lt"/>
                <a:cs typeface="+mn-lt"/>
                <a:sym typeface="Century Gothic"/>
              </a:rPr>
              <a:t>OPENING</a:t>
            </a:r>
            <a:r>
              <a:rPr lang="nl-NL" i="1" dirty="0">
                <a:solidFill>
                  <a:schemeClr val="dk1"/>
                </a:solidFill>
                <a:latin typeface="Century Gothic"/>
                <a:ea typeface="+mn-lt"/>
                <a:cs typeface="+mn-lt"/>
                <a:sym typeface="Century Gothic"/>
              </a:rPr>
              <a:t> (1-2) PROSA.</a:t>
            </a:r>
          </a:p>
          <a:p>
            <a:pPr marL="0" indent="0">
              <a:spcBef>
                <a:spcPts val="0"/>
              </a:spcBef>
              <a:buNone/>
            </a:pPr>
            <a:r>
              <a:rPr lang="nl-NL" i="1" dirty="0">
                <a:solidFill>
                  <a:schemeClr val="dk1"/>
                </a:solidFill>
                <a:latin typeface="Century Gothic"/>
                <a:ea typeface="+mn-lt"/>
                <a:cs typeface="+mn-lt"/>
                <a:sym typeface="Century Gothic"/>
              </a:rPr>
              <a:t>Twee rondtes tussen God &amp; Satan</a:t>
            </a:r>
          </a:p>
          <a:p>
            <a:pPr marL="0" indent="0">
              <a:spcBef>
                <a:spcPts val="0"/>
              </a:spcBef>
              <a:buNone/>
            </a:pPr>
            <a:endParaRPr lang="nl-NL" i="1" dirty="0">
              <a:solidFill>
                <a:schemeClr val="dk1"/>
              </a:solidFill>
              <a:latin typeface="Century Gothic"/>
              <a:ea typeface="+mn-lt"/>
              <a:cs typeface="+mn-lt"/>
              <a:sym typeface="Century Gothic"/>
            </a:endParaRPr>
          </a:p>
          <a:p>
            <a:pPr marL="0" indent="0">
              <a:spcBef>
                <a:spcPts val="0"/>
              </a:spcBef>
              <a:buNone/>
            </a:pPr>
            <a:r>
              <a:rPr lang="nl-NL" i="1" dirty="0">
                <a:solidFill>
                  <a:schemeClr val="dk1"/>
                </a:solidFill>
                <a:latin typeface="Century Gothic"/>
                <a:ea typeface="+mn-lt"/>
                <a:cs typeface="+mn-lt"/>
                <a:sym typeface="Century Gothic"/>
              </a:rPr>
              <a:t>B.	</a:t>
            </a:r>
            <a:r>
              <a:rPr lang="nl-NL" b="1" i="1" dirty="0">
                <a:solidFill>
                  <a:schemeClr val="dk1"/>
                </a:solidFill>
                <a:latin typeface="Century Gothic"/>
                <a:ea typeface="+mn-lt"/>
                <a:cs typeface="+mn-lt"/>
                <a:sym typeface="Century Gothic"/>
              </a:rPr>
              <a:t>DIALOOG</a:t>
            </a:r>
            <a:r>
              <a:rPr lang="nl-NL" i="1" dirty="0">
                <a:solidFill>
                  <a:schemeClr val="dk1"/>
                </a:solidFill>
                <a:latin typeface="Century Gothic"/>
                <a:ea typeface="+mn-lt"/>
                <a:cs typeface="+mn-lt"/>
                <a:sym typeface="Century Gothic"/>
              </a:rPr>
              <a:t> (3-42:6) DIGKUNS</a:t>
            </a:r>
          </a:p>
          <a:p>
            <a:pPr marL="0" indent="0">
              <a:spcBef>
                <a:spcPts val="0"/>
              </a:spcBef>
              <a:buNone/>
            </a:pPr>
            <a:r>
              <a:rPr lang="nl-NL" i="1" dirty="0">
                <a:solidFill>
                  <a:schemeClr val="dk1"/>
                </a:solidFill>
                <a:latin typeface="Century Gothic"/>
                <a:ea typeface="+mn-lt"/>
                <a:cs typeface="+mn-lt"/>
                <a:sym typeface="Century Gothic"/>
              </a:rPr>
              <a:t>1.	Menslik.</a:t>
            </a:r>
          </a:p>
          <a:p>
            <a:pPr marL="0" indent="0">
              <a:spcBef>
                <a:spcPts val="0"/>
              </a:spcBef>
              <a:buNone/>
            </a:pPr>
            <a:r>
              <a:rPr lang="nl-NL" i="1" dirty="0">
                <a:solidFill>
                  <a:schemeClr val="dk1"/>
                </a:solidFill>
                <a:latin typeface="Century Gothic"/>
                <a:ea typeface="+mn-lt"/>
                <a:cs typeface="+mn-lt"/>
                <a:sym typeface="Century Gothic"/>
              </a:rPr>
              <a:t>a.	Elifas, Bildad &amp; Sofar (3-31)</a:t>
            </a:r>
          </a:p>
          <a:p>
            <a:pPr marL="0" indent="0">
              <a:spcBef>
                <a:spcPts val="0"/>
              </a:spcBef>
              <a:buNone/>
            </a:pPr>
            <a:r>
              <a:rPr lang="nl-NL" i="1" dirty="0">
                <a:solidFill>
                  <a:schemeClr val="dk1"/>
                </a:solidFill>
                <a:latin typeface="Century Gothic"/>
                <a:ea typeface="+mn-lt"/>
                <a:cs typeface="+mn-lt"/>
                <a:sym typeface="Century Gothic"/>
              </a:rPr>
              <a:t>Rondte 1 (3-14)</a:t>
            </a:r>
          </a:p>
          <a:p>
            <a:pPr marL="0" indent="0">
              <a:spcBef>
                <a:spcPts val="0"/>
              </a:spcBef>
              <a:buNone/>
            </a:pPr>
            <a:r>
              <a:rPr lang="nl-NL" i="1" dirty="0">
                <a:solidFill>
                  <a:schemeClr val="dk1"/>
                </a:solidFill>
                <a:latin typeface="Century Gothic"/>
                <a:ea typeface="+mn-lt"/>
                <a:cs typeface="+mn-lt"/>
                <a:sym typeface="Century Gothic"/>
              </a:rPr>
              <a:t>Rondte 2 (15-21)</a:t>
            </a:r>
          </a:p>
          <a:p>
            <a:pPr marL="0" indent="0">
              <a:spcBef>
                <a:spcPts val="0"/>
              </a:spcBef>
              <a:buNone/>
            </a:pPr>
            <a:r>
              <a:rPr lang="nl-NL" i="1" dirty="0">
                <a:solidFill>
                  <a:schemeClr val="dk1"/>
                </a:solidFill>
                <a:latin typeface="Century Gothic"/>
                <a:ea typeface="+mn-lt"/>
                <a:cs typeface="+mn-lt"/>
                <a:sym typeface="Century Gothic"/>
              </a:rPr>
              <a:t>Rondte 3 (22-31)</a:t>
            </a:r>
          </a:p>
          <a:p>
            <a:pPr marL="0" indent="0">
              <a:spcBef>
                <a:spcPts val="0"/>
              </a:spcBef>
              <a:buNone/>
            </a:pPr>
            <a:r>
              <a:rPr lang="nl-NL" i="1" dirty="0">
                <a:solidFill>
                  <a:schemeClr val="dk1"/>
                </a:solidFill>
                <a:latin typeface="Century Gothic"/>
                <a:ea typeface="+mn-lt"/>
                <a:cs typeface="+mn-lt"/>
                <a:sym typeface="Century Gothic"/>
              </a:rPr>
              <a:t>b.	Elihu (32-37)</a:t>
            </a:r>
          </a:p>
          <a:p>
            <a:pPr marL="0" indent="0">
              <a:spcBef>
                <a:spcPts val="0"/>
              </a:spcBef>
              <a:buNone/>
            </a:pPr>
            <a:r>
              <a:rPr lang="nl-NL" i="1" dirty="0">
                <a:solidFill>
                  <a:schemeClr val="dk1"/>
                </a:solidFill>
                <a:latin typeface="Century Gothic"/>
                <a:ea typeface="+mn-lt"/>
                <a:cs typeface="+mn-lt"/>
                <a:sym typeface="Century Gothic"/>
              </a:rPr>
              <a:t>Monoloog</a:t>
            </a:r>
          </a:p>
          <a:p>
            <a:pPr marL="0" indent="0">
              <a:spcBef>
                <a:spcPts val="0"/>
              </a:spcBef>
              <a:buNone/>
            </a:pPr>
            <a:endParaRPr lang="nl-NL" i="1" dirty="0">
              <a:solidFill>
                <a:schemeClr val="dk1"/>
              </a:solidFill>
              <a:latin typeface="Century Gothic"/>
              <a:ea typeface="+mn-lt"/>
              <a:cs typeface="+mn-lt"/>
              <a:sym typeface="Century Gothic"/>
            </a:endParaRPr>
          </a:p>
          <a:p>
            <a:pPr marL="0" indent="0">
              <a:spcBef>
                <a:spcPts val="0"/>
              </a:spcBef>
              <a:buNone/>
            </a:pPr>
            <a:r>
              <a:rPr lang="nl-NL" i="1" dirty="0">
                <a:solidFill>
                  <a:schemeClr val="dk1"/>
                </a:solidFill>
                <a:latin typeface="Century Gothic"/>
                <a:ea typeface="+mn-lt"/>
                <a:cs typeface="+mn-lt"/>
                <a:sym typeface="Century Gothic"/>
              </a:rPr>
              <a:t>2.	Goddelik. (38-42:6)</a:t>
            </a:r>
          </a:p>
          <a:p>
            <a:pPr marL="0" indent="0">
              <a:spcBef>
                <a:spcPts val="0"/>
              </a:spcBef>
              <a:buNone/>
            </a:pPr>
            <a:r>
              <a:rPr lang="nl-NL" i="1" dirty="0">
                <a:solidFill>
                  <a:schemeClr val="dk1"/>
                </a:solidFill>
                <a:latin typeface="Century Gothic"/>
                <a:ea typeface="+mn-lt"/>
                <a:cs typeface="+mn-lt"/>
                <a:sym typeface="Century Gothic"/>
              </a:rPr>
              <a:t>Rondte 1 (38-39)</a:t>
            </a:r>
          </a:p>
          <a:p>
            <a:pPr marL="0" indent="0">
              <a:spcBef>
                <a:spcPts val="0"/>
              </a:spcBef>
              <a:buNone/>
            </a:pPr>
            <a:r>
              <a:rPr lang="nl-NL" i="1" dirty="0">
                <a:solidFill>
                  <a:schemeClr val="dk1"/>
                </a:solidFill>
                <a:latin typeface="Century Gothic"/>
                <a:ea typeface="+mn-lt"/>
                <a:cs typeface="+mn-lt"/>
                <a:sym typeface="Century Gothic"/>
              </a:rPr>
              <a:t>Rondte 2 (40-42:6)</a:t>
            </a:r>
          </a:p>
          <a:p>
            <a:pPr marL="0" indent="0">
              <a:spcBef>
                <a:spcPts val="0"/>
              </a:spcBef>
              <a:buNone/>
            </a:pPr>
            <a:r>
              <a:rPr lang="nl-NL" i="1" dirty="0">
                <a:solidFill>
                  <a:schemeClr val="dk1"/>
                </a:solidFill>
                <a:latin typeface="Century Gothic"/>
                <a:ea typeface="+mn-lt"/>
                <a:cs typeface="+mn-lt"/>
                <a:sym typeface="Century Gothic"/>
              </a:rPr>
              <a:t> </a:t>
            </a:r>
          </a:p>
          <a:p>
            <a:pPr marL="0" indent="0">
              <a:spcBef>
                <a:spcPts val="0"/>
              </a:spcBef>
              <a:buNone/>
            </a:pPr>
            <a:r>
              <a:rPr lang="nl-NL" i="1" dirty="0">
                <a:solidFill>
                  <a:schemeClr val="dk1"/>
                </a:solidFill>
                <a:latin typeface="Century Gothic"/>
                <a:ea typeface="+mn-lt"/>
                <a:cs typeface="+mn-lt"/>
                <a:sym typeface="Century Gothic"/>
              </a:rPr>
              <a:t>C.	</a:t>
            </a:r>
            <a:r>
              <a:rPr lang="nl-NL" b="1" i="1" dirty="0">
                <a:solidFill>
                  <a:schemeClr val="dk1"/>
                </a:solidFill>
                <a:latin typeface="Century Gothic"/>
                <a:ea typeface="+mn-lt"/>
                <a:cs typeface="+mn-lt"/>
                <a:sym typeface="Century Gothic"/>
              </a:rPr>
              <a:t>AFSLUITING </a:t>
            </a:r>
            <a:r>
              <a:rPr lang="nl-NL" i="1" dirty="0">
                <a:solidFill>
                  <a:schemeClr val="dk1"/>
                </a:solidFill>
                <a:latin typeface="Century Gothic"/>
                <a:ea typeface="+mn-lt"/>
                <a:cs typeface="+mn-lt"/>
                <a:sym typeface="Century Gothic"/>
              </a:rPr>
              <a:t>(42:7-17) PROSA</a:t>
            </a:r>
          </a:p>
          <a:p>
            <a:pPr marL="0" indent="0">
              <a:spcBef>
                <a:spcPts val="0"/>
              </a:spcBef>
              <a:buNone/>
            </a:pPr>
            <a:r>
              <a:rPr lang="nl-NL" i="1" dirty="0">
                <a:solidFill>
                  <a:schemeClr val="dk1"/>
                </a:solidFill>
                <a:latin typeface="Century Gothic"/>
                <a:ea typeface="+mn-lt"/>
                <a:cs typeface="+mn-lt"/>
                <a:sym typeface="Century Gothic"/>
              </a:rPr>
              <a:t>Finale rondte: God &amp; Job</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097501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op ‘n dag toe die seuns van God kom om hulle voor die HERE te stel, het die Satan ook onder hulle gekom. Toe vra die HERE vir die Satan: Waar kom jy vandaan? En die Satan antwoord die HERE en sê: Van ‘n swerftog oor die aarde, wat ek deurkruis het.</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842725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411358"/>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Dan stuur hulle en nooi hul drie susters om saam met hulle te eet en te drink. En elke keer as die dae van die maaltye om was, het Job gestuur en hulle geheilig. Dan maak Job die môre vroeg klaar en bring brandoffers vir elkeen van hulle; want Job het gedink: Miskien het my kinders gesondig en God in hulle hart gevloek! So het Job altyd gedoen.’ </a:t>
            </a:r>
            <a:r>
              <a:rPr lang="nl-NL" sz="3600" b="1" i="1" dirty="0">
                <a:solidFill>
                  <a:schemeClr val="dk1"/>
                </a:solidFill>
                <a:latin typeface="Century Gothic"/>
                <a:ea typeface="+mn-lt"/>
                <a:cs typeface="+mn-lt"/>
                <a:sym typeface="Century Gothic"/>
              </a:rPr>
              <a:t>(Job 1:1-5)</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9440090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99617" y="148503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die HERE vra vir die Satan: Het jy ag gegee op my kneg Job? Want daar is niemand op die aarde soos hy nie: ‘n man vroom en opreg, godvresend en wat afwyk van die kwaad. En die Satan antwoord die HERE en sê: Is dit verniet dat Job God vrees? Het U nie self hom en sy huis en alles wat hy het, aan alle kante rondom, beskut nie? Die werk van sy hande het U geseën, en sy vee het sterk vermeerder in die land.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480938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strek net u hand uit en tas alles aan wat hy het - waarlik, hy sal U in u aangesig vloek!</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63294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Hebreeus: Woord vir seën &amp; vloek presies dieselfde: ‘barak’ (baw-rak) Die konteks bepaal dus of dit seën of vloek is…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2344328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Daarop sê die HERE aan die Satan: Kyk, alles wat hy het, is in jou hand; net na homself mag jy jou hand nie uitsteek nie. En die Satan het weggegaan van die aangesig van die HERE.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804112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421295"/>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op ‘n dag, terwyl sy seuns en sy dogters besig was om te eet en wyn te drink in die huis van hul oudste broer, kom ‘n boodskapper na Job en sê: Terwyl die beeste aan ploeë was en die esels aan wei langs hulle, het die Sabeërs ‘n inval gedoen en dit weggeroof, en hulle het die dienaars met die skerpte van die swaard verslaan; en net ek alleen het ontvlug om u dit te vertel. </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685641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20078"/>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Terwyl dié een nog spreek, kom daar ‘n ander een en sê: Die vuur van God het van die hemel geval en gebrand onder die kleinvee en onder die dienaars, en dit het hulle verteer; en net ek alleen het ontvlug om u dit te vertel. </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667435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2007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Terwyl dié een nog spreek, kom daar ‘n ander een en sê: Die Chaldeërs het drie leërafdelings opgestel en ‘n aanval op die kamele gemaak en dit weggeroof, maar hulle het die dienaars met die skerpte van die swaard verslaan; en net ek alleen het ontvlug om u dit te vertel.</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1559195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3002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Terwyl dié een nog spreek, kom daar ‘n ander een en sê: U seuns en u dogters was besig om te eet en wyn te drink in die huis van hulle oudste broer, toe daar meteens ‘n groot wind oor die woestyn kom wat die huis aan die vier hoeke gryp; en dit het op die jongmense geval, sodat hulle gesterf het; en net ek alleen het ontvlug om u dit te vertel.</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0900694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Toe staan Job op en skeur sy mantel, en hy het sy hoof geskeer en in aanbidding op die grond geval en gesê: Naak het ek uit my moeder se skoot gekom, en naak sal ek daarheen terugkeer. Die HERE het gegee, en die HERE het geneem: die Naam van die HERE sy geloofd!</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7419177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By dit alles het Job nie gesondig en aan God niks ongerymds toegeskrywe nie.’ </a:t>
            </a:r>
            <a:r>
              <a:rPr lang="nl-NL" sz="3600" b="1" i="1" dirty="0">
                <a:solidFill>
                  <a:schemeClr val="dk1"/>
                </a:solidFill>
                <a:latin typeface="Century Gothic"/>
                <a:ea typeface="+mn-lt"/>
                <a:cs typeface="+mn-lt"/>
                <a:sym typeface="Century Gothic"/>
              </a:rPr>
              <a:t>(Job 1:6-22)</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1131813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230588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r>
              <a:rPr lang="nl-NL" sz="6600" b="1" i="1" dirty="0">
                <a:solidFill>
                  <a:schemeClr val="dk1"/>
                </a:solidFill>
                <a:latin typeface="Century Gothic"/>
                <a:ea typeface="+mn-lt"/>
                <a:cs typeface="+mn-lt"/>
                <a:sym typeface="Century Gothic"/>
              </a:rPr>
              <a:t>GOD’S REPRESENTATIVE, GOD’S REPUTATION I.</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230588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r>
              <a:rPr lang="nl-NL" sz="6600" b="1" i="1" dirty="0">
                <a:solidFill>
                  <a:schemeClr val="dk1"/>
                </a:solidFill>
                <a:latin typeface="Century Gothic"/>
                <a:ea typeface="+mn-lt"/>
                <a:cs typeface="+mn-lt"/>
                <a:sym typeface="Century Gothic"/>
              </a:rPr>
              <a:t>GOD’S REPRESENTATIVE, GOD’S REPUTATION I.</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781148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6FDDF9-BC53-2D71-996F-4461E002D4A8}"/>
              </a:ext>
            </a:extLst>
          </p:cNvPr>
          <p:cNvPicPr>
            <a:picLocks noChangeAspect="1"/>
          </p:cNvPicPr>
          <p:nvPr/>
        </p:nvPicPr>
        <p:blipFill rotWithShape="1">
          <a:blip r:embed="rId3"/>
          <a:srcRect t="15452" b="34203"/>
          <a:stretch/>
        </p:blipFill>
        <p:spPr>
          <a:xfrm>
            <a:off x="3882570" y="10"/>
            <a:ext cx="8309429" cy="6857990"/>
          </a:xfrm>
          <a:custGeom>
            <a:avLst/>
            <a:gdLst/>
            <a:ahLst/>
            <a:cxnLst/>
            <a:rect l="l" t="t" r="r" b="b"/>
            <a:pathLst>
              <a:path w="12192000" h="6858000">
                <a:moveTo>
                  <a:pt x="0" y="0"/>
                </a:moveTo>
                <a:lnTo>
                  <a:pt x="12192000" y="0"/>
                </a:lnTo>
                <a:lnTo>
                  <a:pt x="12192000" y="6858000"/>
                </a:lnTo>
                <a:lnTo>
                  <a:pt x="0" y="6858000"/>
                </a:lnTo>
                <a:close/>
              </a:path>
            </a:pathLst>
          </a:custGeom>
        </p:spPr>
      </p:pic>
      <p:grpSp>
        <p:nvGrpSpPr>
          <p:cNvPr id="22" name="Group 12">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14" name="Freeform: Shape 13">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oup 14">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6" name="Group 15">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20" name="Freeform: Shape 19">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4" name="Group 16">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4">
                  <a:alphaModFix amt="57000"/>
                </a:blip>
                <a:tile tx="0" ty="0" sx="100000" sy="100000" flip="none" algn="tl"/>
              </a:blipFill>
              <a:effectLst/>
            </p:grpSpPr>
            <p:sp>
              <p:nvSpPr>
                <p:cNvPr id="18" name="Freeform: Shape 17">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18">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5"/>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11607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en-GB" sz="3600" i="1" dirty="0">
              <a:solidFill>
                <a:schemeClr val="dk1"/>
              </a:solidFill>
              <a:latin typeface="Century Gothic"/>
              <a:ea typeface="+mn-lt"/>
              <a:cs typeface="+mn-lt"/>
              <a:sym typeface="Century Gothic"/>
            </a:endParaRPr>
          </a:p>
          <a:p>
            <a:pPr marL="0" indent="0">
              <a:spcBef>
                <a:spcPts val="0"/>
              </a:spcBef>
              <a:buNone/>
            </a:pPr>
            <a:r>
              <a:rPr lang="en-GB" sz="3600" i="1" dirty="0" err="1">
                <a:solidFill>
                  <a:schemeClr val="dk1"/>
                </a:solidFill>
                <a:latin typeface="Century Gothic"/>
                <a:ea typeface="+mn-lt"/>
                <a:cs typeface="+mn-lt"/>
                <a:sym typeface="Century Gothic"/>
              </a:rPr>
              <a:t>Bybel</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Interpretasie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Aksioma</a:t>
            </a:r>
            <a:r>
              <a:rPr lang="en-GB" sz="3600" i="1" dirty="0">
                <a:solidFill>
                  <a:schemeClr val="dk1"/>
                </a:solidFill>
                <a:latin typeface="Century Gothic"/>
                <a:ea typeface="+mn-lt"/>
                <a:cs typeface="+mn-lt"/>
                <a:sym typeface="Century Gothic"/>
              </a:rPr>
              <a:t>: Everything in the Bible is truly stated, but everything in the Bible is not a statement of the truth.</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8894242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Het ons hier te doen met FEITE of met FIKSIE…?</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159557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Job is ‘n vorm van ‘n GELYKENIS…</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109112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Waaroor gaan die lewe? </a:t>
            </a:r>
          </a:p>
          <a:p>
            <a:pPr marL="0" indent="0">
              <a:spcBef>
                <a:spcPts val="0"/>
              </a:spcBef>
              <a:buNone/>
            </a:pPr>
            <a:r>
              <a:rPr lang="nl-NL" sz="3600" i="1" dirty="0">
                <a:solidFill>
                  <a:schemeClr val="dk1"/>
                </a:solidFill>
                <a:latin typeface="Century Gothic"/>
                <a:ea typeface="+mn-lt"/>
                <a:cs typeface="+mn-lt"/>
                <a:sym typeface="Century Gothic"/>
              </a:rPr>
              <a:t>Hoekom is ons hier? </a:t>
            </a:r>
          </a:p>
          <a:p>
            <a:pPr marL="0" indent="0">
              <a:spcBef>
                <a:spcPts val="0"/>
              </a:spcBef>
              <a:buNone/>
            </a:pPr>
            <a:r>
              <a:rPr lang="nl-NL" sz="3600" i="1" dirty="0">
                <a:solidFill>
                  <a:schemeClr val="dk1"/>
                </a:solidFill>
                <a:latin typeface="Century Gothic"/>
                <a:ea typeface="+mn-lt"/>
                <a:cs typeface="+mn-lt"/>
                <a:sym typeface="Century Gothic"/>
              </a:rPr>
              <a:t>Is daar enige doel tot ons aardse bestaan? </a:t>
            </a:r>
          </a:p>
          <a:p>
            <a:pPr marL="0" indent="0">
              <a:spcBef>
                <a:spcPts val="0"/>
              </a:spcBef>
              <a:buNone/>
            </a:pPr>
            <a:r>
              <a:rPr lang="nl-NL" sz="3600" i="1" dirty="0">
                <a:solidFill>
                  <a:schemeClr val="dk1"/>
                </a:solidFill>
                <a:latin typeface="Century Gothic"/>
                <a:ea typeface="+mn-lt"/>
                <a:cs typeface="+mn-lt"/>
                <a:sym typeface="Century Gothic"/>
              </a:rPr>
              <a:t>Waar kom boosheid vandaan? </a:t>
            </a:r>
          </a:p>
          <a:p>
            <a:pPr marL="0" indent="0">
              <a:spcBef>
                <a:spcPts val="0"/>
              </a:spcBef>
              <a:buNone/>
            </a:pPr>
            <a:r>
              <a:rPr lang="nl-NL" sz="3600" i="1" dirty="0">
                <a:solidFill>
                  <a:schemeClr val="dk1"/>
                </a:solidFill>
                <a:latin typeface="Century Gothic"/>
                <a:ea typeface="+mn-lt"/>
                <a:cs typeface="+mn-lt"/>
                <a:sym typeface="Century Gothic"/>
              </a:rPr>
              <a:t>Waarom kry goeie onskuldige mense onregverdig swaar?</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1659835" y="490728"/>
            <a:ext cx="9746672" cy="125272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nl-NL" sz="4000" b="1" i="1" dirty="0">
                <a:solidFill>
                  <a:schemeClr val="tx1"/>
                </a:solidFill>
                <a:latin typeface="Century Gothic" panose="020B0502020202020204" pitchFamily="34" charset="0"/>
                <a:cs typeface="Arial" pitchFamily="34" charset="0"/>
              </a:rPr>
              <a:t>Filosofie vra die groot &amp; belangrikste vrae van die lewe soos: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152845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 calcmode="lin" valueType="num">
                                      <p:cBhvr additive="base">
                                        <p:cTn id="3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’For Job, who knew his own soul, the facts did not add up. And for us, too, they do not add up either. We see the ugly face of unexplained suffering wherever we turn: Jews in the Holocaust, wars in abundance, tsunami’s, earthquakes, murder, persecution, violence and crime. Christians in Communist and Muslim prisons.</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475701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2994</TotalTime>
  <Words>1521</Words>
  <Application>Microsoft Office PowerPoint</Application>
  <PresentationFormat>Widescreen</PresentationFormat>
  <Paragraphs>92</Paragraphs>
  <Slides>30</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Century Gothic</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527</cp:revision>
  <dcterms:created xsi:type="dcterms:W3CDTF">2020-05-26T13:44:35Z</dcterms:created>
  <dcterms:modified xsi:type="dcterms:W3CDTF">2023-03-18T06:51:04Z</dcterms:modified>
  <cp:contentStatus/>
</cp:coreProperties>
</file>