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1401" r:id="rId2"/>
    <p:sldId id="1469" r:id="rId3"/>
    <p:sldId id="1470" r:id="rId4"/>
    <p:sldId id="1429" r:id="rId5"/>
    <p:sldId id="1471" r:id="rId6"/>
    <p:sldId id="1430" r:id="rId7"/>
    <p:sldId id="1431" r:id="rId8"/>
    <p:sldId id="1432" r:id="rId9"/>
    <p:sldId id="1433" r:id="rId10"/>
    <p:sldId id="1434" r:id="rId11"/>
    <p:sldId id="1422" r:id="rId12"/>
    <p:sldId id="1472" r:id="rId13"/>
    <p:sldId id="1473" r:id="rId14"/>
    <p:sldId id="1474" r:id="rId15"/>
    <p:sldId id="1475" r:id="rId16"/>
    <p:sldId id="1476" r:id="rId17"/>
    <p:sldId id="1477" r:id="rId18"/>
    <p:sldId id="1478" r:id="rId19"/>
    <p:sldId id="1479" r:id="rId20"/>
    <p:sldId id="1480" r:id="rId21"/>
    <p:sldId id="1481" r:id="rId22"/>
    <p:sldId id="1482" r:id="rId23"/>
    <p:sldId id="1483" r:id="rId24"/>
    <p:sldId id="1484" r:id="rId25"/>
    <p:sldId id="1485" r:id="rId26"/>
    <p:sldId id="1486" r:id="rId27"/>
    <p:sldId id="1487" r:id="rId28"/>
    <p:sldId id="1488" r:id="rId29"/>
    <p:sldId id="1489" r:id="rId30"/>
    <p:sldId id="1490" r:id="rId31"/>
    <p:sldId id="1491" r:id="rId32"/>
    <p:sldId id="1492" r:id="rId33"/>
    <p:sldId id="1493" r:id="rId34"/>
    <p:sldId id="1494" r:id="rId35"/>
    <p:sldId id="1495" r:id="rId36"/>
    <p:sldId id="1496" r:id="rId37"/>
    <p:sldId id="144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35FAC7-998B-4A49-A5AE-BCCFA535D153}" v="689" dt="2022-08-26T14:59:23.344"/>
    <p1510:client id="{D97EA289-B570-4A4E-85CF-F2AE30EDECC2}" v="338" dt="2023-05-18T17:09:53.5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3969" autoAdjust="0"/>
  </p:normalViewPr>
  <p:slideViewPr>
    <p:cSldViewPr snapToGrid="0" snapToObjects="1">
      <p:cViewPr varScale="1">
        <p:scale>
          <a:sx n="64" d="100"/>
          <a:sy n="64" d="100"/>
        </p:scale>
        <p:origin x="108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50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55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49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8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80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182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77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08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04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79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6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2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01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392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50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86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617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820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5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957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879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49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496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04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491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168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188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973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510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711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8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24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68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40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21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12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6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0052" y="1570019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nl-NL" sz="6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DIVINE DESIGN IV.</a:t>
            </a: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9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‘Elke man wat bid of profeteer met iets op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hoof, doen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hoof oneer aan; maar elke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bid of profeteer met onbedekte hoof, doen haar hoof oneer aan; want dit is een en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dieselfde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asof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haar hoof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geskeer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2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as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se hoof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bedek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laat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dan ook haar hare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afsny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as dit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om haar hare af te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sny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te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skeer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laat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haar hoof bedek. Want ‘n man moet die hoof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bedek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omdat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beeld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heerlikheid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 is; maar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heerlikheid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man.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41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Want die man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uit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uit die man. Want die man is ook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ter wille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geskape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ter wille van die man.’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67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896360" y="2455364"/>
            <a:ext cx="10848814" cy="651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is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vanuit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die man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geskape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49B59CA-42E0-21FC-6121-2F2F8AC5BE38}"/>
              </a:ext>
            </a:extLst>
          </p:cNvPr>
          <p:cNvSpPr txBox="1">
            <a:spLocks/>
          </p:cNvSpPr>
          <p:nvPr/>
        </p:nvSpPr>
        <p:spPr>
          <a:xfrm>
            <a:off x="1896359" y="3107195"/>
            <a:ext cx="10848814" cy="651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die man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geskape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6CEEEA8-9479-2466-3EC4-41680D9EBA13}"/>
              </a:ext>
            </a:extLst>
          </p:cNvPr>
          <p:cNvSpPr txBox="1">
            <a:spLocks/>
          </p:cNvSpPr>
          <p:nvPr/>
        </p:nvSpPr>
        <p:spPr>
          <a:xfrm>
            <a:off x="1896360" y="3759027"/>
            <a:ext cx="10848814" cy="651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is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na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die man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geskape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56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00279"/>
            <a:ext cx="10848814" cy="37917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‘’n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Deugsame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die kroon van haar man, maar een wat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skande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maak, is soos ‘n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verotting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gebeente.’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nl-NL" sz="3600" b="1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Spr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12:4)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74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564834"/>
            <a:ext cx="10848814" cy="4627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‘Daarom moet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aanduiding van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gesag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die hoof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ter wille van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engele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En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in die Here is die man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en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ook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man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Want soos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uit die man is,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ook die man deur middel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alles is uit God. Oordeel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self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Is dit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betaamlik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onbedekte hoof tot God bid?’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89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825FA21-190A-32A4-A2BD-B520D12BE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046" y="1117020"/>
            <a:ext cx="4257554" cy="466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0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79593"/>
            <a:ext cx="10848814" cy="4212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‘Of leer ook die natuur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self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as ‘n man lang hare dra, dit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 ‘n oneer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as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lang hare dra, dit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haar ‘n eer is, omdat die lang hare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as ‘n bedekking?’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2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81162"/>
            <a:ext cx="10848814" cy="3710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‘Maar as iemand meen 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twisgierig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 wees, ons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gewoonte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en ook die gemeentes van God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7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92086"/>
            <a:ext cx="10848814" cy="3699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aan jul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mans onderdanig wees,…’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1 Pt 3:1-7.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2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0052" y="1129438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nl-NL" sz="6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OORSPRONKLIKE ONTWERP.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aan jul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mans onderdanig wees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as sommige aan die woord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ongehoorsaam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ook deur die wandel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woorde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gewin kan word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jul reine,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godvresende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wandel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aanskou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53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versiering moet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uiterlik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wees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haarvlegtery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omhang van goud en aantrek van klere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verborge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mens van die hart in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onverganklike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versiering van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sagmoedige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stille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wat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baie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kosbaar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voor God.’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vroeër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ook die heilige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op God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gehoop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hulleself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versier,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was aan hul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mans onderdanig, soos Sara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gehoorsaam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was aan Abraham en hom heer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genoem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het; wie se kinders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geword het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goed doen en geen enkele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verskrikking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vrees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9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646415"/>
            <a:ext cx="10848814" cy="35456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’Net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moet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manne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, verstandig met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cs typeface="Calibri"/>
              </a:rPr>
              <a:t>saamlewe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…’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99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manne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verstandig met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saamlewe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aan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vroulike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geslag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as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swakkere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bewys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omdat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ook mede-erfgename van die genade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-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gebede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verhinder mag word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94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646415"/>
            <a:ext cx="10848814" cy="35456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‘…aan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cs typeface="Calibri"/>
              </a:rPr>
              <a:t>vroulike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cs typeface="Calibri"/>
              </a:rPr>
              <a:t>geslag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, as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cs typeface="Calibri"/>
              </a:rPr>
              <a:t>swakkere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, eer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cs typeface="Calibri"/>
              </a:rPr>
              <a:t>bewys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…’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cs typeface="Calibri"/>
              </a:rPr>
              <a:t>Gen 2. HORISONTALE VERHOUDING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tot mekaar.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57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646415"/>
            <a:ext cx="10848814" cy="35456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‘omdat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cs typeface="Calibri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ook mede-erfgename van die genade van die </a:t>
            </a:r>
            <a:r>
              <a:rPr lang="nl-NL" sz="3600" i="1" err="1">
                <a:solidFill>
                  <a:schemeClr val="dk1"/>
                </a:solidFill>
                <a:latin typeface="Century Gothic"/>
                <a:cs typeface="Calibri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is…’ </a:t>
            </a:r>
            <a:endParaRPr lang="en-US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cs typeface="Calibri"/>
              </a:rPr>
              <a:t>Gen 1. VERTIKALE VERHOUDING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cs typeface="Calibri"/>
              </a:rPr>
              <a:t> tot God.</a:t>
            </a:r>
            <a:endParaRPr lang="en-US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36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92086"/>
            <a:ext cx="10848814" cy="3699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Wives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same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submissive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husbands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do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believe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word,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won over without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words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behaviour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wives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purity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reverence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lives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1 Pt 3:1-7.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51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beauty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should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come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outward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adornment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such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braided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hair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wearing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gold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jewellery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fine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clothes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Instead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should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inner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self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unfading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beauty of a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gentle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quiet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spirit,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which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great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worth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God’s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sight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0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‘For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this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woman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past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put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hope in God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used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make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themselves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beautiful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submissive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own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husbands, like Sarah,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obeyed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Abraham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called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her master.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are her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daughters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do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right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do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give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fear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32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22595"/>
            <a:ext cx="10848814" cy="3580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ILLUSTRASIE was van WALT HEYER: He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used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trans –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here’s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what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 wants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everyone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know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35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30319"/>
            <a:ext cx="10848814" cy="42617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‘Husbands,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same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considerate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live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wives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treat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respect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weaker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partner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gracious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gift of life,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nothing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hinder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prayers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43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318507"/>
            <a:ext cx="10848814" cy="3873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notorious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Irish slums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nineteenth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century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Eastern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seaboard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riot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-torn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suburbs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Los Angeles,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unmistakable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lesson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learnt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history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3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72809"/>
            <a:ext cx="10848814" cy="43192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generation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allows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women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grow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up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broken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families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absent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fathers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woman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dominating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leadership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roles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&amp;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responsibilities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never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acquiring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stable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relationship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male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authority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such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 community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asks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get chaos…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11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268960"/>
            <a:ext cx="10848814" cy="49231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Life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loses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it’s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meaning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&amp;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significance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 person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has no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understanding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origin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destination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other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words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come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Human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beings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struggle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troubling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questions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can’t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answer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themselves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Just as nature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abhors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vacuum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intellect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attempts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fill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void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Or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put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differently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seeks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repair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 hole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it’s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framework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beliefs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12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246620"/>
            <a:ext cx="10848814" cy="39454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That’s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many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people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chase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after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false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religions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empty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pursuits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pleasure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substance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abuse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immoral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sex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desperately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searching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vain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something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satisfy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hunger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soul.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13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901564"/>
            <a:ext cx="10848814" cy="42905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even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great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achievement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or superior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education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can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put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pieces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together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Meaning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destiny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peace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life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comes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answering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relevant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eternal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questions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adequately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addressed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Christian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which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Bible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Word of God.’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94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407530" y="902610"/>
            <a:ext cx="10848814" cy="493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>
                <a:solidFill>
                  <a:schemeClr val="dk1"/>
                </a:solidFill>
                <a:latin typeface="Century Gothic"/>
                <a:cs typeface="Calibri"/>
              </a:rPr>
              <a:t>POINT</a:t>
            </a:r>
            <a:r>
              <a:rPr lang="nl-NL" sz="2800" i="1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 MAN </a:t>
            </a:r>
            <a:r>
              <a:rPr lang="nl-NL" sz="2800" i="1">
                <a:solidFill>
                  <a:schemeClr val="dk1"/>
                </a:solidFill>
                <a:latin typeface="Century Gothic"/>
                <a:cs typeface="Calibri"/>
              </a:rPr>
              <a:t>deur STEVE FARRAR…</a:t>
            </a:r>
            <a:endParaRPr lang="en-US" sz="180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49B59CA-42E0-21FC-6121-2F2F8AC5BE38}"/>
              </a:ext>
            </a:extLst>
          </p:cNvPr>
          <p:cNvSpPr txBox="1">
            <a:spLocks/>
          </p:cNvSpPr>
          <p:nvPr/>
        </p:nvSpPr>
        <p:spPr>
          <a:xfrm>
            <a:off x="1407529" y="1353158"/>
            <a:ext cx="10848814" cy="493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CAPTIVATING deur 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JOHN 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&amp; STASI ELDREDGE…</a:t>
            </a:r>
            <a:endParaRPr lang="en-US" sz="1800" dirty="0">
              <a:solidFill>
                <a:schemeClr val="dk1"/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6CEEEA8-9479-2466-3EC4-41680D9EBA13}"/>
              </a:ext>
            </a:extLst>
          </p:cNvPr>
          <p:cNvSpPr txBox="1">
            <a:spLocks/>
          </p:cNvSpPr>
          <p:nvPr/>
        </p:nvSpPr>
        <p:spPr>
          <a:xfrm>
            <a:off x="1378593" y="1846839"/>
            <a:ext cx="10848814" cy="4794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BRINGING UP BOYS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 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deur JAMES DOBSON…</a:t>
            </a:r>
            <a:endParaRPr lang="en-US" sz="18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DDDDDE80-9C29-008A-7496-0E16B6FE919C}"/>
              </a:ext>
            </a:extLst>
          </p:cNvPr>
          <p:cNvSpPr txBox="1">
            <a:spLocks/>
          </p:cNvSpPr>
          <p:nvPr/>
        </p:nvSpPr>
        <p:spPr>
          <a:xfrm>
            <a:off x="1382488" y="2330101"/>
            <a:ext cx="10848814" cy="493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>
                <a:solidFill>
                  <a:schemeClr val="dk1"/>
                </a:solidFill>
                <a:latin typeface="Century Gothic"/>
                <a:cs typeface="Calibri"/>
              </a:rPr>
              <a:t>MENTORING BOYS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 </a:t>
            </a:r>
            <a:r>
              <a:rPr lang="nl-NL" sz="2800" i="1">
                <a:solidFill>
                  <a:schemeClr val="dk1"/>
                </a:solidFill>
                <a:latin typeface="Century Gothic"/>
                <a:cs typeface="Calibri"/>
              </a:rPr>
              <a:t>deur STEVE FARRAR…</a:t>
            </a:r>
            <a:endParaRPr lang="en-US" sz="1800">
              <a:solidFill>
                <a:schemeClr val="dk1"/>
              </a:solidFill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AA36241-DC44-849B-E52A-FD40C6C09097}"/>
              </a:ext>
            </a:extLst>
          </p:cNvPr>
          <p:cNvSpPr txBox="1">
            <a:spLocks/>
          </p:cNvSpPr>
          <p:nvPr/>
        </p:nvSpPr>
        <p:spPr>
          <a:xfrm>
            <a:off x="1372006" y="3675821"/>
            <a:ext cx="10848814" cy="493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EVERY WOMAN’S BATTLE deur SHANNON ETHRIDGE…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B585848E-EF40-E8E5-63B9-7E17A6272B3B}"/>
              </a:ext>
            </a:extLst>
          </p:cNvPr>
          <p:cNvSpPr txBox="1">
            <a:spLocks/>
          </p:cNvSpPr>
          <p:nvPr/>
        </p:nvSpPr>
        <p:spPr>
          <a:xfrm>
            <a:off x="1366254" y="4657376"/>
            <a:ext cx="10848814" cy="4794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OPPOSITES ATTRACT deur TIM LAHAYE…</a:t>
            </a:r>
            <a:endParaRPr lang="en-US" dirty="0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FDBAC92-3600-523F-A19F-5302908E9BBD}"/>
              </a:ext>
            </a:extLst>
          </p:cNvPr>
          <p:cNvSpPr txBox="1">
            <a:spLocks/>
          </p:cNvSpPr>
          <p:nvPr/>
        </p:nvSpPr>
        <p:spPr>
          <a:xfrm>
            <a:off x="1374699" y="2777472"/>
            <a:ext cx="10848814" cy="8964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EVERY MAN’S BATTLE deur STEPHEN ARTERBURN &amp; FRED STOEKER…</a:t>
            </a:r>
            <a:endParaRPr lang="en-US" sz="1800" dirty="0">
              <a:solidFill>
                <a:schemeClr val="dk1"/>
              </a:solidFill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57CC1426-E50F-DD76-3C21-8C16BF8D7292}"/>
              </a:ext>
            </a:extLst>
          </p:cNvPr>
          <p:cNvSpPr txBox="1">
            <a:spLocks/>
          </p:cNvSpPr>
          <p:nvPr/>
        </p:nvSpPr>
        <p:spPr>
          <a:xfrm>
            <a:off x="1369130" y="4171421"/>
            <a:ext cx="10848814" cy="4794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>
                <a:solidFill>
                  <a:schemeClr val="dk1"/>
                </a:solidFill>
                <a:latin typeface="Century Gothic"/>
                <a:cs typeface="Calibri"/>
              </a:rPr>
              <a:t>FASCINATING WOMANHOOD deur HELEN ANDELIN…</a:t>
            </a:r>
            <a:endParaRPr lang="en-US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6CA0354F-14AF-11F5-5456-92C33264658B}"/>
              </a:ext>
            </a:extLst>
          </p:cNvPr>
          <p:cNvSpPr txBox="1">
            <a:spLocks/>
          </p:cNvSpPr>
          <p:nvPr/>
        </p:nvSpPr>
        <p:spPr>
          <a:xfrm>
            <a:off x="1363197" y="5636893"/>
            <a:ext cx="10848814" cy="493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TO LOVE, HONOR AND VACUUM deur SHEILA GREGOIRE…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964A13B5-30FC-0EDA-0CF2-F79E3D8478F1}"/>
              </a:ext>
            </a:extLst>
          </p:cNvPr>
          <p:cNvSpPr txBox="1">
            <a:spLocks/>
          </p:cNvSpPr>
          <p:nvPr/>
        </p:nvSpPr>
        <p:spPr>
          <a:xfrm>
            <a:off x="1367091" y="5142312"/>
            <a:ext cx="10848814" cy="493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LEADERSHIP IS MALE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ea typeface="+mn-lt"/>
                <a:cs typeface="+mn-lt"/>
              </a:rPr>
              <a:t> </a:t>
            </a:r>
            <a:r>
              <a:rPr lang="nl-NL" sz="2800" i="1" dirty="0">
                <a:solidFill>
                  <a:schemeClr val="dk1"/>
                </a:solidFill>
                <a:latin typeface="Century Gothic"/>
                <a:cs typeface="Calibri"/>
              </a:rPr>
              <a:t>deur DAVID PAWSON…</a:t>
            </a:r>
            <a:endParaRPr lang="en-US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61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/>
      <p:bldP spid="7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0052" y="490728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nl-NL" sz="6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DIVINE DESIGN IV.</a:t>
            </a: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nl-NL" sz="6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nl-NL" sz="6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OORSPRONKLIKE ONTWERP.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61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BCE4FB-E623-51B2-59C7-93624B34D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752" y="0"/>
            <a:ext cx="10064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1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A86F1FD-4DD5-F381-F526-64D6522D3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5829" y="233423"/>
            <a:ext cx="4250696" cy="639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3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669776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’Van die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manne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dan wat saam met ons rondgegaan het al die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tyd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waarin die Here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ons in - en uitgegaan het…van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moet daar een saam met ons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getuie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word van </a:t>
            </a:r>
            <a:r>
              <a:rPr lang="nl-NL" sz="34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opstanding.’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400" b="1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1:21-22)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0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863794" y="2765300"/>
            <a:ext cx="9770513" cy="34267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HUISWERK: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1 Tim 2, 1 Kor 14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&amp;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Titus 2…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92086"/>
            <a:ext cx="10848814" cy="36999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‘Maar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wil hê dat julle moet weet dat Christus die hoof is van elke man, en die man die hoof van die vrou, en God die hoof van Christus.’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1 Kor 11:3-16. 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8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GB" sz="3600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die man is die hoof van die vrou,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soos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Christus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ook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hoof is van die </a:t>
            </a:r>
            <a:r>
              <a:rPr lang="en-GB" sz="3600" i="1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gemeente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…’ </a:t>
            </a:r>
            <a:endParaRPr lang="nl-NL" b="1" dirty="0">
              <a:solidFill>
                <a:schemeClr val="dk1"/>
              </a:solidFill>
              <a:latin typeface="Calibri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(Efe 5:23)</a:t>
            </a:r>
            <a:endParaRPr lang="nl-NL" b="1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3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3196</TotalTime>
  <Words>1437</Words>
  <Application>Microsoft Office PowerPoint</Application>
  <PresentationFormat>Widescreen</PresentationFormat>
  <Paragraphs>90</Paragraphs>
  <Slides>37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lastModifiedBy>Jamandus Lotz</cp:lastModifiedBy>
  <cp:revision>706</cp:revision>
  <dcterms:created xsi:type="dcterms:W3CDTF">2020-05-26T13:44:35Z</dcterms:created>
  <dcterms:modified xsi:type="dcterms:W3CDTF">2023-05-18T17:10:33Z</dcterms:modified>
  <cp:contentStatus/>
</cp:coreProperties>
</file>