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sldIdLst>
    <p:sldId id="1430" r:id="rId2"/>
    <p:sldId id="1469" r:id="rId3"/>
    <p:sldId id="1470" r:id="rId4"/>
    <p:sldId id="1471" r:id="rId5"/>
    <p:sldId id="1473" r:id="rId6"/>
    <p:sldId id="1401" r:id="rId7"/>
    <p:sldId id="1462" r:id="rId8"/>
    <p:sldId id="1431" r:id="rId9"/>
    <p:sldId id="1420" r:id="rId10"/>
    <p:sldId id="1497" r:id="rId11"/>
    <p:sldId id="1456" r:id="rId12"/>
    <p:sldId id="1457" r:id="rId13"/>
    <p:sldId id="1458" r:id="rId14"/>
    <p:sldId id="1461" r:id="rId15"/>
    <p:sldId id="1433" r:id="rId16"/>
    <p:sldId id="1435" r:id="rId17"/>
    <p:sldId id="1463" r:id="rId18"/>
    <p:sldId id="1464" r:id="rId19"/>
    <p:sldId id="1484" r:id="rId20"/>
    <p:sldId id="1485" r:id="rId21"/>
    <p:sldId id="1486" r:id="rId22"/>
    <p:sldId id="1488" r:id="rId23"/>
    <p:sldId id="1489" r:id="rId24"/>
    <p:sldId id="1491" r:id="rId25"/>
    <p:sldId id="1493" r:id="rId26"/>
    <p:sldId id="1495" r:id="rId27"/>
    <p:sldId id="1496" r:id="rId28"/>
    <p:sldId id="1481"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35FAC7-998B-4A49-A5AE-BCCFA535D153}" v="689" dt="2022-08-26T14:59:23.3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87" autoAdjust="0"/>
    <p:restoredTop sz="93969" autoAdjust="0"/>
  </p:normalViewPr>
  <p:slideViewPr>
    <p:cSldViewPr snapToGrid="0" snapToObjects="1">
      <p:cViewPr varScale="1">
        <p:scale>
          <a:sx n="104" d="100"/>
          <a:sy n="104" d="100"/>
        </p:scale>
        <p:origin x="1014" y="102"/>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6/16/2023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32511405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10</a:t>
            </a:fld>
            <a:endParaRPr lang="en-US"/>
          </a:p>
        </p:txBody>
      </p:sp>
    </p:spTree>
    <p:extLst>
      <p:ext uri="{BB962C8B-B14F-4D97-AF65-F5344CB8AC3E}">
        <p14:creationId xmlns:p14="http://schemas.microsoft.com/office/powerpoint/2010/main" val="19201917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11</a:t>
            </a:fld>
            <a:endParaRPr lang="en-US"/>
          </a:p>
        </p:txBody>
      </p:sp>
    </p:spTree>
    <p:extLst>
      <p:ext uri="{BB962C8B-B14F-4D97-AF65-F5344CB8AC3E}">
        <p14:creationId xmlns:p14="http://schemas.microsoft.com/office/powerpoint/2010/main" val="26609456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12</a:t>
            </a:fld>
            <a:endParaRPr lang="en-US"/>
          </a:p>
        </p:txBody>
      </p:sp>
    </p:spTree>
    <p:extLst>
      <p:ext uri="{BB962C8B-B14F-4D97-AF65-F5344CB8AC3E}">
        <p14:creationId xmlns:p14="http://schemas.microsoft.com/office/powerpoint/2010/main" val="32928550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13</a:t>
            </a:fld>
            <a:endParaRPr lang="en-US"/>
          </a:p>
        </p:txBody>
      </p:sp>
    </p:spTree>
    <p:extLst>
      <p:ext uri="{BB962C8B-B14F-4D97-AF65-F5344CB8AC3E}">
        <p14:creationId xmlns:p14="http://schemas.microsoft.com/office/powerpoint/2010/main" val="2018596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14</a:t>
            </a:fld>
            <a:endParaRPr lang="en-US"/>
          </a:p>
        </p:txBody>
      </p:sp>
    </p:spTree>
    <p:extLst>
      <p:ext uri="{BB962C8B-B14F-4D97-AF65-F5344CB8AC3E}">
        <p14:creationId xmlns:p14="http://schemas.microsoft.com/office/powerpoint/2010/main" val="5196665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15</a:t>
            </a:fld>
            <a:endParaRPr lang="en-US"/>
          </a:p>
        </p:txBody>
      </p:sp>
    </p:spTree>
    <p:extLst>
      <p:ext uri="{BB962C8B-B14F-4D97-AF65-F5344CB8AC3E}">
        <p14:creationId xmlns:p14="http://schemas.microsoft.com/office/powerpoint/2010/main" val="37074670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16</a:t>
            </a:fld>
            <a:endParaRPr lang="en-US"/>
          </a:p>
        </p:txBody>
      </p:sp>
    </p:spTree>
    <p:extLst>
      <p:ext uri="{BB962C8B-B14F-4D97-AF65-F5344CB8AC3E}">
        <p14:creationId xmlns:p14="http://schemas.microsoft.com/office/powerpoint/2010/main" val="9353326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17</a:t>
            </a:fld>
            <a:endParaRPr lang="en-US"/>
          </a:p>
        </p:txBody>
      </p:sp>
    </p:spTree>
    <p:extLst>
      <p:ext uri="{BB962C8B-B14F-4D97-AF65-F5344CB8AC3E}">
        <p14:creationId xmlns:p14="http://schemas.microsoft.com/office/powerpoint/2010/main" val="21850825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18</a:t>
            </a:fld>
            <a:endParaRPr lang="en-US"/>
          </a:p>
        </p:txBody>
      </p:sp>
    </p:spTree>
    <p:extLst>
      <p:ext uri="{BB962C8B-B14F-4D97-AF65-F5344CB8AC3E}">
        <p14:creationId xmlns:p14="http://schemas.microsoft.com/office/powerpoint/2010/main" val="12207443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19</a:t>
            </a:fld>
            <a:endParaRPr lang="en-US"/>
          </a:p>
        </p:txBody>
      </p:sp>
    </p:spTree>
    <p:extLst>
      <p:ext uri="{BB962C8B-B14F-4D97-AF65-F5344CB8AC3E}">
        <p14:creationId xmlns:p14="http://schemas.microsoft.com/office/powerpoint/2010/main" val="25922615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7470425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20</a:t>
            </a:fld>
            <a:endParaRPr lang="en-US"/>
          </a:p>
        </p:txBody>
      </p:sp>
    </p:spTree>
    <p:extLst>
      <p:ext uri="{BB962C8B-B14F-4D97-AF65-F5344CB8AC3E}">
        <p14:creationId xmlns:p14="http://schemas.microsoft.com/office/powerpoint/2010/main" val="36351499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21</a:t>
            </a:fld>
            <a:endParaRPr lang="en-US"/>
          </a:p>
        </p:txBody>
      </p:sp>
    </p:spTree>
    <p:extLst>
      <p:ext uri="{BB962C8B-B14F-4D97-AF65-F5344CB8AC3E}">
        <p14:creationId xmlns:p14="http://schemas.microsoft.com/office/powerpoint/2010/main" val="10705562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22</a:t>
            </a:fld>
            <a:endParaRPr lang="en-US"/>
          </a:p>
        </p:txBody>
      </p:sp>
    </p:spTree>
    <p:extLst>
      <p:ext uri="{BB962C8B-B14F-4D97-AF65-F5344CB8AC3E}">
        <p14:creationId xmlns:p14="http://schemas.microsoft.com/office/powerpoint/2010/main" val="20338064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23</a:t>
            </a:fld>
            <a:endParaRPr lang="en-US"/>
          </a:p>
        </p:txBody>
      </p:sp>
    </p:spTree>
    <p:extLst>
      <p:ext uri="{BB962C8B-B14F-4D97-AF65-F5344CB8AC3E}">
        <p14:creationId xmlns:p14="http://schemas.microsoft.com/office/powerpoint/2010/main" val="7955984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24</a:t>
            </a:fld>
            <a:endParaRPr lang="en-US"/>
          </a:p>
        </p:txBody>
      </p:sp>
    </p:spTree>
    <p:extLst>
      <p:ext uri="{BB962C8B-B14F-4D97-AF65-F5344CB8AC3E}">
        <p14:creationId xmlns:p14="http://schemas.microsoft.com/office/powerpoint/2010/main" val="16180744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25</a:t>
            </a:fld>
            <a:endParaRPr lang="en-US"/>
          </a:p>
        </p:txBody>
      </p:sp>
    </p:spTree>
    <p:extLst>
      <p:ext uri="{BB962C8B-B14F-4D97-AF65-F5344CB8AC3E}">
        <p14:creationId xmlns:p14="http://schemas.microsoft.com/office/powerpoint/2010/main" val="35832345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26</a:t>
            </a:fld>
            <a:endParaRPr lang="en-US"/>
          </a:p>
        </p:txBody>
      </p:sp>
    </p:spTree>
    <p:extLst>
      <p:ext uri="{BB962C8B-B14F-4D97-AF65-F5344CB8AC3E}">
        <p14:creationId xmlns:p14="http://schemas.microsoft.com/office/powerpoint/2010/main" val="11909896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27</a:t>
            </a:fld>
            <a:endParaRPr lang="en-US"/>
          </a:p>
        </p:txBody>
      </p:sp>
    </p:spTree>
    <p:extLst>
      <p:ext uri="{BB962C8B-B14F-4D97-AF65-F5344CB8AC3E}">
        <p14:creationId xmlns:p14="http://schemas.microsoft.com/office/powerpoint/2010/main" val="31769319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28</a:t>
            </a:fld>
            <a:endParaRPr lang="en-US"/>
          </a:p>
        </p:txBody>
      </p:sp>
    </p:spTree>
    <p:extLst>
      <p:ext uri="{BB962C8B-B14F-4D97-AF65-F5344CB8AC3E}">
        <p14:creationId xmlns:p14="http://schemas.microsoft.com/office/powerpoint/2010/main" val="31010806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3949021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35387708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24586557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13031502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21152882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18907213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8265507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6/16/2023</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6/16/2023</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6/16/2023</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6/16/2023</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6/16/2023</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6/16/2023</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6/16/2023</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6/16/2023</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6/16/2023</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6/16/2023</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6/16/2023</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6/16/2023</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66977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‘Want die oë van die Here is op die regverdiges en sy ore tot hulle gebed, maar die aangesig van die Here is teen die kwaaddoeners. En wie is dit wat julle kwaad sal aandoen as julle navolgers is van die goeie? Maar as julle ook moet ly ter wille van die geregtigheid, salig is julle. En vrees hulle glad nie, en wees nie ontsteld nie.</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0810914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400" i="1" dirty="0">
                <a:solidFill>
                  <a:schemeClr val="dk1"/>
                </a:solidFill>
                <a:latin typeface="Century Gothic"/>
                <a:ea typeface="+mn-lt"/>
                <a:cs typeface="+mn-lt"/>
                <a:sym typeface="Century Gothic"/>
              </a:rPr>
              <a:t>‘En hulle het hul geroep en hulle bevel gegee om in die geheel nie in die Naam van Jesus te spreek of te leer nie. Toe antwoord Petrus en Johannes en sê vir hulle: Of dit reg is voor God om julle meer gehoorsaam te wees as God, moet julle self beslis; want vir ons is dit onmoontlik om nie te spreek oor wat ons gesien en gehoor het nie.’ </a:t>
            </a:r>
            <a:r>
              <a:rPr lang="nl-NL" sz="3400" b="1" i="1" dirty="0">
                <a:solidFill>
                  <a:schemeClr val="dk1"/>
                </a:solidFill>
                <a:latin typeface="Century Gothic"/>
                <a:ea typeface="+mn-lt"/>
                <a:cs typeface="+mn-lt"/>
                <a:sym typeface="Century Gothic"/>
              </a:rPr>
              <a:t>(Hd 4:18-20)</a:t>
            </a:r>
            <a:endParaRPr lang="nl-NL" sz="34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23942104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‘Het ons julle nie uitdruklik verbied om in dié Naam te leer nie? En kyk, julle het Jerusalem met julle leer vervul; en julle wil die bloed van hierdie Man op ons bring. En Petrus en die apostels antwoord en sê: Ons moet aan God meer gehoorsaam wees as aan die mense.’ </a:t>
            </a:r>
            <a:r>
              <a:rPr lang="nl-NL" sz="3600" b="1" i="1" dirty="0">
                <a:solidFill>
                  <a:schemeClr val="dk1"/>
                </a:solidFill>
                <a:latin typeface="Century Gothic"/>
                <a:ea typeface="+mn-lt"/>
                <a:cs typeface="+mn-lt"/>
                <a:sym typeface="Century Gothic"/>
              </a:rPr>
              <a:t>(Hd 5:28-29)</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52835024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1544580"/>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200" i="1" dirty="0">
                <a:solidFill>
                  <a:schemeClr val="dk1"/>
                </a:solidFill>
                <a:latin typeface="Century Gothic"/>
                <a:ea typeface="+mn-lt"/>
                <a:cs typeface="+mn-lt"/>
                <a:sym typeface="Century Gothic"/>
              </a:rPr>
              <a:t>‘Obey your spiritual leaders and submit to their counsel [continually recognizing their authority over you], for they are constantly alert to your spiritual condition and guarding your welfare, as men who will have to render an account of their trust. Do your part and give them reason to report joyfully about you to the Lord and give them reason to report joyfully about you to the Lord and not with sorrow, for then you will suffer for it too.’ </a:t>
            </a:r>
            <a:r>
              <a:rPr lang="en-GB" sz="3200" b="1" i="1" dirty="0">
                <a:solidFill>
                  <a:schemeClr val="dk1"/>
                </a:solidFill>
                <a:latin typeface="Century Gothic"/>
                <a:ea typeface="+mn-lt"/>
                <a:cs typeface="+mn-lt"/>
                <a:sym typeface="Century Gothic"/>
              </a:rPr>
              <a:t>(</a:t>
            </a:r>
            <a:r>
              <a:rPr lang="en-GB" sz="3200" b="1" i="1" dirty="0" err="1">
                <a:solidFill>
                  <a:schemeClr val="dk1"/>
                </a:solidFill>
                <a:latin typeface="Century Gothic"/>
                <a:ea typeface="+mn-lt"/>
                <a:cs typeface="+mn-lt"/>
                <a:sym typeface="Century Gothic"/>
              </a:rPr>
              <a:t>Heb</a:t>
            </a:r>
            <a:r>
              <a:rPr lang="en-GB" sz="3200" b="1" i="1" dirty="0">
                <a:solidFill>
                  <a:schemeClr val="dk1"/>
                </a:solidFill>
                <a:latin typeface="Century Gothic"/>
                <a:ea typeface="+mn-lt"/>
                <a:cs typeface="+mn-lt"/>
                <a:sym typeface="Century Gothic"/>
              </a:rPr>
              <a:t> 13:17)</a:t>
            </a:r>
            <a:endParaRPr lang="nl-NL" sz="32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13973616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‘As julle beledig word oor die Naam van Christus, is julle gelukkig, omdat die Gees van die heerlikheid en van God op julle rus. Wat hulle betref, word Hy wel gelaster; maar wat julle betref, word Hy verheerlik.</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84731884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Want niemand van julle moet ly as moordenaar of dief of kwaaddoener of as een wat hom met die sake van ‘n ander bemoei nie. Maar wanneer iemand as ‘n Christen ly, moet hy hom nie skaam nie, maar God verheerlik in hierdie opsig.</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89699519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Want die tyd is daar dat die oordeel moet begin by die huis van God. En as dit eers by ons begin, wat sal die einde wees van die wat aan die evangelie van God ongehoorsaam is?</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5643208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as die regverdige nouliks gered word, waar sal die goddelose en die sondaar verskyn? So laat dan ook die wat volgens die wil van God ly, hulle siele aan Hom as die getroue Skepper toevertrou met goeie dade.’ </a:t>
            </a:r>
            <a:r>
              <a:rPr lang="nl-NL" sz="3600" b="1" i="1" dirty="0">
                <a:solidFill>
                  <a:schemeClr val="dk1"/>
                </a:solidFill>
                <a:latin typeface="Century Gothic"/>
                <a:ea typeface="+mn-lt"/>
                <a:cs typeface="+mn-lt"/>
                <a:sym typeface="Century Gothic"/>
              </a:rPr>
              <a:t>(1 Pt 4:14-19)</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44376499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‘Therefore let those who suffer according to the will of God commit their souls to Him in doing good as to a faithful Creator.’ </a:t>
            </a:r>
            <a:r>
              <a:rPr lang="en-GB" sz="3600" b="1" i="1" dirty="0">
                <a:solidFill>
                  <a:schemeClr val="dk1"/>
                </a:solidFill>
                <a:latin typeface="Century Gothic"/>
                <a:ea typeface="+mn-lt"/>
                <a:cs typeface="+mn-lt"/>
                <a:sym typeface="Century Gothic"/>
              </a:rPr>
              <a:t>(1 Pt 4:19)</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09470023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KRUISVERWYSING: MOTIVERINGS GAWES &amp; GEESTELIKE GAWES…</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60500868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KRUISVERWYSING: SAVED AT LAST…</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24907756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66977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400" i="1" dirty="0">
                <a:solidFill>
                  <a:schemeClr val="dk1"/>
                </a:solidFill>
                <a:latin typeface="Century Gothic"/>
                <a:ea typeface="+mn-lt"/>
                <a:cs typeface="+mn-lt"/>
                <a:sym typeface="Century Gothic"/>
              </a:rPr>
              <a:t>Maar heilig die Here God in julle harte en wees altyd bereid om verantwoording te doen aan elkeen wat van julle rekenskap eis omtrent die hoop wat in julle is, met sagmoedigheid en vrees; met behoud van ‘n goeie gewete, sodat in die saak waarin hulle van julle kwaad spreek soos van kwaaddoeners, húlle beskaam mag word wat julle goeie lewenswandel in Christus belaster.</a:t>
            </a:r>
            <a:endParaRPr lang="nl-NL" sz="34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7008040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‘Ek vermaan die ouderlinge onder julle, ek wat ‘n mede-ouderling en getuie van die lyde van Christus is, wat ook ‘n deelgenoot is van die heerlikheid wat geopenbaar sal word:</a:t>
            </a:r>
            <a:endParaRPr lang="nl-NL" sz="3600" b="1" i="1" dirty="0">
              <a:solidFill>
                <a:schemeClr val="dk1"/>
              </a:solidFill>
              <a:latin typeface="Century Gothic"/>
              <a:ea typeface="+mn-lt"/>
              <a:cs typeface="+mn-lt"/>
              <a:sym typeface="Century Gothic"/>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17785821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Hou as herders toesig oor die kudde van God wat onder julle is, nie uit dwang nie, maar gewilliglik; nie om vuil gewin nie, maar met bereidwilligheid; ook nie as heersers oor die erfdeel nie, maar as voorbeelde vir die kudde.</a:t>
            </a:r>
            <a:endParaRPr lang="nl-NL" sz="3600" b="1" i="1" dirty="0">
              <a:solidFill>
                <a:schemeClr val="dk1"/>
              </a:solidFill>
              <a:latin typeface="Century Gothic"/>
              <a:ea typeface="+mn-lt"/>
              <a:cs typeface="+mn-lt"/>
              <a:sym typeface="Century Gothic"/>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07165416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KRUISVERWYSING: LEADERSHIP RELEASE…</a:t>
            </a:r>
            <a:endParaRPr lang="nl-NL" sz="3600" b="1" i="1" dirty="0">
              <a:solidFill>
                <a:schemeClr val="dk1"/>
              </a:solidFill>
              <a:latin typeface="Century Gothic"/>
              <a:ea typeface="+mn-lt"/>
              <a:cs typeface="+mn-lt"/>
              <a:sym typeface="Century Gothic"/>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5682611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wanneer die Opperherder verskyn, sal julle die onverwelklike kroon van heerlikheid ontvang.</a:t>
            </a:r>
            <a:endParaRPr lang="nl-NL" sz="3600" b="1" i="1" dirty="0">
              <a:solidFill>
                <a:schemeClr val="dk1"/>
              </a:solidFill>
              <a:latin typeface="Century Gothic"/>
              <a:ea typeface="+mn-lt"/>
              <a:cs typeface="+mn-lt"/>
              <a:sym typeface="Century Gothic"/>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95482794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Net so moet julle, jongeres, aan die oueres onderdanig wees; en wees almal met ootmoed bekleed in onderdanigheid aan mekaar, want God weerstaan die hoogmoediges, maar aan die nederiges gee Hy genade.</a:t>
            </a:r>
            <a:endParaRPr lang="nl-NL" sz="3600" b="1" i="1" dirty="0">
              <a:solidFill>
                <a:schemeClr val="dk1"/>
              </a:solidFill>
              <a:latin typeface="Century Gothic"/>
              <a:ea typeface="+mn-lt"/>
              <a:cs typeface="+mn-lt"/>
              <a:sym typeface="Century Gothic"/>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62779980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Verneder julle dan onder die kragtige hand van God, sodat Hy julle kan verhoog op die regte tyd. Werp al julle bekommernis op Hom, want Hy sorg vir julle. Wees nugter en waaksaam, want julle teëstander, die duiwel, loop rond soos ‘n brullende leeu, en soek wie hy kan verslind.</a:t>
            </a:r>
            <a:endParaRPr lang="nl-NL" sz="3600" b="1" i="1" dirty="0">
              <a:solidFill>
                <a:schemeClr val="dk1"/>
              </a:solidFill>
              <a:latin typeface="Century Gothic"/>
              <a:ea typeface="+mn-lt"/>
              <a:cs typeface="+mn-lt"/>
              <a:sym typeface="Century Gothic"/>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30050040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Hom moet julle teëstaan, standvastig in die geloof, omdat julle weet dat dieselfde lyding opgelê word aan julle broederskap wat in die wêreld is.</a:t>
            </a:r>
            <a:endParaRPr lang="nl-NL" sz="3600" b="1" i="1" dirty="0">
              <a:solidFill>
                <a:schemeClr val="dk1"/>
              </a:solidFill>
              <a:latin typeface="Century Gothic"/>
              <a:ea typeface="+mn-lt"/>
              <a:cs typeface="+mn-lt"/>
              <a:sym typeface="Century Gothic"/>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23116912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mag die God van alle genade self, wat ons geroep het tot sy ewige heerlikheid in Christus Jesus, nadat ons ‘n kort tyd gely het, julle volmaak, bevestig, versterk en grondves!’ </a:t>
            </a:r>
            <a:r>
              <a:rPr lang="nl-NL" sz="3600" b="1" i="1" dirty="0">
                <a:solidFill>
                  <a:schemeClr val="dk1"/>
                </a:solidFill>
                <a:latin typeface="Century Gothic"/>
                <a:ea typeface="+mn-lt"/>
                <a:cs typeface="+mn-lt"/>
                <a:sym typeface="Century Gothic"/>
              </a:rPr>
              <a:t>(1 Pt 5:1-10)</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0430177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1570019"/>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spcBef>
                <a:spcPts val="0"/>
              </a:spcBef>
              <a:buNone/>
            </a:pPr>
            <a:endParaRPr lang="nl-NL" sz="6600" b="1" i="1" dirty="0">
              <a:solidFill>
                <a:schemeClr val="dk1"/>
              </a:solidFill>
              <a:latin typeface="Century Gothic"/>
              <a:ea typeface="+mn-lt"/>
              <a:cs typeface="+mn-lt"/>
              <a:sym typeface="Century Gothic"/>
            </a:endParaRPr>
          </a:p>
          <a:p>
            <a:pPr marL="0" indent="0" algn="ctr">
              <a:spcBef>
                <a:spcPts val="0"/>
              </a:spcBef>
              <a:buNone/>
            </a:pPr>
            <a:r>
              <a:rPr lang="nl-NL" sz="6600" b="1" i="1" dirty="0">
                <a:solidFill>
                  <a:schemeClr val="dk1"/>
                </a:solidFill>
                <a:latin typeface="Century Gothic"/>
                <a:ea typeface="+mn-lt"/>
                <a:cs typeface="+mn-lt"/>
                <a:sym typeface="Century Gothic"/>
              </a:rPr>
              <a:t>PETROS PETRA III.</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75334834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66977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400" i="1" dirty="0">
                <a:solidFill>
                  <a:schemeClr val="dk1"/>
                </a:solidFill>
                <a:latin typeface="Century Gothic"/>
                <a:ea typeface="+mn-lt"/>
                <a:cs typeface="+mn-lt"/>
                <a:sym typeface="Century Gothic"/>
              </a:rPr>
              <a:t>Want dit is beter, as die wil van God dit eis, dat julle ly wanneer julle goed doen as wanneer julle kwaad doen. Want Christus het ook eenmaal vir die sondes gely, Hy die Regverdige vir die onregverdiges, om ons tot God te bring - Hy wat wel gedood is na die vlees, maar lewend gemaak deur die Gees;</a:t>
            </a:r>
            <a:endParaRPr lang="nl-NL" sz="34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6688494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66977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…in wie Hy ook heengegaan en gepreek het vir die geeste in die gevangenis, wat eertyds ongehoorsaam was toe die lankmoedigheid van God een maal gewag het in die dae van Noag, onderwyl die ark gereed gemaak is, waarin weinig, dit is agt, siele deur water heen gered is;</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08934165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66977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…waarvan die teëbeeld, die doop, ons nou ook red, nie as ‘n aflegging van die vuilheid van die vlees nie, maar as ‘n bede tot God om ‘n goeie gewete – deur die opstanding van Jesus Christus wat heengegaan het na die hemel en aan die regterhand van God is, terwyl engele en magte en kragte aan Hom onderwerp is.’ </a:t>
            </a:r>
            <a:r>
              <a:rPr lang="nl-NL" sz="3600" b="1" i="1" dirty="0">
                <a:solidFill>
                  <a:schemeClr val="dk1"/>
                </a:solidFill>
                <a:latin typeface="Century Gothic"/>
                <a:ea typeface="+mn-lt"/>
                <a:cs typeface="+mn-lt"/>
                <a:sym typeface="Century Gothic"/>
              </a:rPr>
              <a:t>(1 Pt 3:12-22)</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05826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1570019"/>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spcBef>
                <a:spcPts val="0"/>
              </a:spcBef>
              <a:buNone/>
            </a:pPr>
            <a:endParaRPr lang="nl-NL" sz="6600" b="1" i="1" dirty="0">
              <a:solidFill>
                <a:schemeClr val="dk1"/>
              </a:solidFill>
              <a:latin typeface="Century Gothic"/>
              <a:ea typeface="+mn-lt"/>
              <a:cs typeface="+mn-lt"/>
              <a:sym typeface="Century Gothic"/>
            </a:endParaRPr>
          </a:p>
          <a:p>
            <a:pPr marL="0" indent="0" algn="ctr">
              <a:spcBef>
                <a:spcPts val="0"/>
              </a:spcBef>
              <a:buNone/>
            </a:pPr>
            <a:r>
              <a:rPr lang="nl-NL" sz="6600" b="1" i="1" dirty="0">
                <a:solidFill>
                  <a:schemeClr val="dk1"/>
                </a:solidFill>
                <a:latin typeface="Century Gothic"/>
                <a:ea typeface="+mn-lt"/>
                <a:cs typeface="+mn-lt"/>
                <a:sym typeface="Century Gothic"/>
              </a:rPr>
              <a:t>PETROS PETRA III.</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01909745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1354535" y="153790"/>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2800" b="1" i="1" dirty="0">
                <a:solidFill>
                  <a:schemeClr val="dk1"/>
                </a:solidFill>
                <a:latin typeface="Century Gothic"/>
                <a:ea typeface="+mn-lt"/>
                <a:cs typeface="+mn-lt"/>
                <a:sym typeface="Century Gothic"/>
              </a:rPr>
              <a:t>A.	SALIGHEID.</a:t>
            </a:r>
          </a:p>
          <a:p>
            <a:pPr marL="0" indent="0">
              <a:spcBef>
                <a:spcPts val="0"/>
              </a:spcBef>
              <a:buNone/>
            </a:pPr>
            <a:r>
              <a:rPr lang="nl-NL" i="1" dirty="0">
                <a:solidFill>
                  <a:schemeClr val="dk1"/>
                </a:solidFill>
                <a:latin typeface="Century Gothic"/>
                <a:ea typeface="+mn-lt"/>
                <a:cs typeface="+mn-lt"/>
                <a:sym typeface="Century Gothic"/>
              </a:rPr>
              <a:t>1. INDIVIDUEEL – Die woord van God.</a:t>
            </a:r>
          </a:p>
          <a:p>
            <a:pPr marL="0" indent="0">
              <a:spcBef>
                <a:spcPts val="0"/>
              </a:spcBef>
              <a:buNone/>
            </a:pPr>
            <a:r>
              <a:rPr lang="nl-NL" i="1" dirty="0">
                <a:solidFill>
                  <a:schemeClr val="dk1"/>
                </a:solidFill>
                <a:latin typeface="Century Gothic"/>
                <a:ea typeface="+mn-lt"/>
                <a:cs typeface="+mn-lt"/>
                <a:sym typeface="Century Gothic"/>
              </a:rPr>
              <a:t>‘n Lewende hoop – ‘n Beproefde geloof – ‘n Vreugdevolle liefde.</a:t>
            </a:r>
          </a:p>
          <a:p>
            <a:pPr marL="0" indent="0">
              <a:spcBef>
                <a:spcPts val="0"/>
              </a:spcBef>
              <a:buNone/>
            </a:pPr>
            <a:r>
              <a:rPr lang="nl-NL" i="1" dirty="0">
                <a:solidFill>
                  <a:schemeClr val="dk1"/>
                </a:solidFill>
                <a:latin typeface="Century Gothic"/>
                <a:ea typeface="+mn-lt"/>
                <a:cs typeface="+mn-lt"/>
                <a:sym typeface="Century Gothic"/>
              </a:rPr>
              <a:t>2.GEMEENSKAPTELIK – Die mense van God.</a:t>
            </a:r>
          </a:p>
          <a:p>
            <a:pPr marL="0" indent="0">
              <a:spcBef>
                <a:spcPts val="0"/>
              </a:spcBef>
              <a:buNone/>
            </a:pPr>
            <a:r>
              <a:rPr lang="nl-NL" i="1" dirty="0">
                <a:solidFill>
                  <a:schemeClr val="dk1"/>
                </a:solidFill>
                <a:latin typeface="Century Gothic"/>
                <a:ea typeface="+mn-lt"/>
                <a:cs typeface="+mn-lt"/>
                <a:sym typeface="Century Gothic"/>
              </a:rPr>
              <a:t>‘n Geestelike huis – ‘n Koninklike priesterdom – ‘n Heilige volk.</a:t>
            </a:r>
          </a:p>
          <a:p>
            <a:pPr marL="0" indent="0">
              <a:spcBef>
                <a:spcPts val="0"/>
              </a:spcBef>
              <a:buNone/>
            </a:pPr>
            <a:endParaRPr lang="nl-NL" sz="2800" i="1" dirty="0">
              <a:solidFill>
                <a:schemeClr val="dk1"/>
              </a:solidFill>
              <a:latin typeface="Century Gothic"/>
              <a:ea typeface="+mn-lt"/>
              <a:cs typeface="+mn-lt"/>
              <a:sym typeface="Century Gothic"/>
            </a:endParaRPr>
          </a:p>
          <a:p>
            <a:pPr marL="0" indent="0">
              <a:spcBef>
                <a:spcPts val="0"/>
              </a:spcBef>
              <a:buNone/>
            </a:pPr>
            <a:r>
              <a:rPr lang="nl-NL" sz="2800" b="1" i="1" dirty="0">
                <a:solidFill>
                  <a:schemeClr val="dk1"/>
                </a:solidFill>
                <a:latin typeface="Century Gothic"/>
                <a:ea typeface="+mn-lt"/>
                <a:cs typeface="+mn-lt"/>
                <a:sym typeface="Century Gothic"/>
              </a:rPr>
              <a:t> B.	SWAARKRY.</a:t>
            </a:r>
          </a:p>
          <a:p>
            <a:pPr marL="0" indent="0">
              <a:spcBef>
                <a:spcPts val="0"/>
              </a:spcBef>
              <a:buNone/>
            </a:pPr>
            <a:r>
              <a:rPr lang="nl-NL" i="1" dirty="0">
                <a:solidFill>
                  <a:schemeClr val="dk1"/>
                </a:solidFill>
                <a:latin typeface="Century Gothic"/>
                <a:ea typeface="+mn-lt"/>
                <a:cs typeface="+mn-lt"/>
                <a:sym typeface="Century Gothic"/>
              </a:rPr>
              <a:t>1. Nie VERDIEN. (Reg, nie verkeerd)</a:t>
            </a:r>
          </a:p>
          <a:p>
            <a:pPr marL="0" indent="0">
              <a:spcBef>
                <a:spcPts val="0"/>
              </a:spcBef>
              <a:buNone/>
            </a:pPr>
            <a:r>
              <a:rPr lang="nl-NL" i="1" dirty="0">
                <a:solidFill>
                  <a:schemeClr val="dk1"/>
                </a:solidFill>
                <a:latin typeface="Century Gothic"/>
                <a:ea typeface="+mn-lt"/>
                <a:cs typeface="+mn-lt"/>
                <a:sym typeface="Century Gothic"/>
              </a:rPr>
              <a:t>2. Nie WRAAK. (Goed, nie kwaad)</a:t>
            </a:r>
          </a:p>
          <a:p>
            <a:pPr marL="0" indent="0">
              <a:spcBef>
                <a:spcPts val="0"/>
              </a:spcBef>
              <a:buNone/>
            </a:pPr>
            <a:r>
              <a:rPr lang="nl-NL" i="1" dirty="0">
                <a:solidFill>
                  <a:schemeClr val="dk1"/>
                </a:solidFill>
                <a:latin typeface="Century Gothic"/>
                <a:ea typeface="+mn-lt"/>
                <a:cs typeface="+mn-lt"/>
                <a:sym typeface="Century Gothic"/>
              </a:rPr>
              <a:t>3. Nie SUKSESVOL. (Gees, nie liggaam)</a:t>
            </a:r>
          </a:p>
          <a:p>
            <a:pPr marL="0" indent="0">
              <a:spcBef>
                <a:spcPts val="0"/>
              </a:spcBef>
              <a:buNone/>
            </a:pPr>
            <a:endParaRPr lang="nl-NL" i="1" dirty="0">
              <a:solidFill>
                <a:schemeClr val="dk1"/>
              </a:solidFill>
              <a:latin typeface="Century Gothic"/>
              <a:ea typeface="+mn-lt"/>
              <a:cs typeface="+mn-lt"/>
              <a:sym typeface="Century Gothic"/>
            </a:endParaRPr>
          </a:p>
          <a:p>
            <a:pPr marL="0" indent="0">
              <a:spcBef>
                <a:spcPts val="0"/>
              </a:spcBef>
              <a:buNone/>
            </a:pPr>
            <a:r>
              <a:rPr lang="nl-NL" sz="2800" b="1" i="1" dirty="0">
                <a:solidFill>
                  <a:schemeClr val="dk1"/>
                </a:solidFill>
                <a:latin typeface="Century Gothic"/>
                <a:ea typeface="+mn-lt"/>
                <a:cs typeface="+mn-lt"/>
                <a:sym typeface="Century Gothic"/>
              </a:rPr>
              <a:t>C.	SUBMISSIE.</a:t>
            </a:r>
          </a:p>
          <a:p>
            <a:pPr marL="0" indent="0">
              <a:spcBef>
                <a:spcPts val="0"/>
              </a:spcBef>
              <a:buNone/>
            </a:pPr>
            <a:r>
              <a:rPr lang="nl-NL" i="1" dirty="0">
                <a:solidFill>
                  <a:schemeClr val="dk1"/>
                </a:solidFill>
                <a:latin typeface="Century Gothic"/>
                <a:ea typeface="+mn-lt"/>
                <a:cs typeface="+mn-lt"/>
                <a:sym typeface="Century Gothic"/>
              </a:rPr>
              <a:t>1. ONDERDANE. Aan Regeerders (Nasionaal &amp; Lokaal)</a:t>
            </a:r>
          </a:p>
          <a:p>
            <a:pPr marL="0" indent="0">
              <a:spcBef>
                <a:spcPts val="0"/>
              </a:spcBef>
              <a:buNone/>
            </a:pPr>
            <a:r>
              <a:rPr lang="nl-NL" i="1" dirty="0">
                <a:solidFill>
                  <a:schemeClr val="dk1"/>
                </a:solidFill>
                <a:latin typeface="Century Gothic"/>
                <a:ea typeface="+mn-lt"/>
                <a:cs typeface="+mn-lt"/>
                <a:sym typeface="Century Gothic"/>
              </a:rPr>
              <a:t>2. DIENSKNEGTE. Aan Werkgewers (Selfs Hardes)</a:t>
            </a:r>
          </a:p>
          <a:p>
            <a:pPr marL="0" indent="0">
              <a:spcBef>
                <a:spcPts val="0"/>
              </a:spcBef>
              <a:buNone/>
            </a:pPr>
            <a:r>
              <a:rPr lang="nl-NL" i="1" dirty="0">
                <a:solidFill>
                  <a:schemeClr val="dk1"/>
                </a:solidFill>
                <a:latin typeface="Century Gothic"/>
                <a:ea typeface="+mn-lt"/>
                <a:cs typeface="+mn-lt"/>
                <a:sym typeface="Century Gothic"/>
              </a:rPr>
              <a:t>3. VROUE. Aan Mans (Selfs Ongelowiges)</a:t>
            </a:r>
          </a:p>
          <a:p>
            <a:pPr marL="0" indent="0">
              <a:spcBef>
                <a:spcPts val="0"/>
              </a:spcBef>
              <a:buNone/>
            </a:pPr>
            <a:r>
              <a:rPr lang="nl-NL" i="1" dirty="0">
                <a:solidFill>
                  <a:schemeClr val="dk1"/>
                </a:solidFill>
                <a:latin typeface="Century Gothic"/>
                <a:ea typeface="+mn-lt"/>
                <a:cs typeface="+mn-lt"/>
                <a:sym typeface="Century Gothic"/>
              </a:rPr>
              <a:t>4. JONG GELOWIGES. Aan Leiers (Wie dien, nie domineer)</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13297916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KRUISVERWYSING: DIVINE DESIGN…</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0356968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en-GB" sz="3400" i="1" dirty="0">
              <a:solidFill>
                <a:schemeClr val="dk1"/>
              </a:solidFill>
              <a:latin typeface="Century Gothic"/>
              <a:ea typeface="+mn-lt"/>
              <a:cs typeface="+mn-lt"/>
              <a:sym typeface="Century Gothic"/>
            </a:endParaRPr>
          </a:p>
          <a:p>
            <a:pPr marL="0" indent="0">
              <a:spcBef>
                <a:spcPts val="0"/>
              </a:spcBef>
              <a:buNone/>
            </a:pPr>
            <a:endParaRPr lang="en-GB" sz="3400" i="1" dirty="0">
              <a:solidFill>
                <a:schemeClr val="dk1"/>
              </a:solidFill>
              <a:latin typeface="Century Gothic"/>
              <a:ea typeface="+mn-lt"/>
              <a:cs typeface="+mn-lt"/>
              <a:sym typeface="Century Gothic"/>
            </a:endParaRPr>
          </a:p>
          <a:p>
            <a:pPr marL="0" indent="0">
              <a:spcBef>
                <a:spcPts val="0"/>
              </a:spcBef>
              <a:buNone/>
            </a:pPr>
            <a:r>
              <a:rPr lang="en-GB" sz="3400" i="1" dirty="0">
                <a:solidFill>
                  <a:schemeClr val="dk1"/>
                </a:solidFill>
                <a:latin typeface="Century Gothic"/>
                <a:ea typeface="+mn-lt"/>
                <a:cs typeface="+mn-lt"/>
                <a:sym typeface="Century Gothic"/>
              </a:rPr>
              <a:t>KRUISVERWYSING: ALL AUTHORITY &amp; SUBMISSION TO AUTHORITY…</a:t>
            </a:r>
            <a:endParaRPr lang="nl-NL" sz="34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536082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TM03457491[[fn=Metropolitan]]</Template>
  <TotalTime>3257</TotalTime>
  <Words>1268</Words>
  <Application>Microsoft Office PowerPoint</Application>
  <PresentationFormat>Widescreen</PresentationFormat>
  <Paragraphs>83</Paragraphs>
  <Slides>28</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Calibri Light</vt:lpstr>
      <vt:lpstr>Century Gothic</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HEBREWS   GOING ALL THE WAY ON THE WAY I</dc:title>
  <dc:creator>Jamandus Lotz</dc:creator>
  <cp:lastModifiedBy>Jamandus Lotz</cp:lastModifiedBy>
  <cp:revision>536</cp:revision>
  <dcterms:created xsi:type="dcterms:W3CDTF">2020-05-26T13:44:35Z</dcterms:created>
  <dcterms:modified xsi:type="dcterms:W3CDTF">2023-06-16T10:34:50Z</dcterms:modified>
  <cp:contentStatus/>
</cp:coreProperties>
</file>