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1401" r:id="rId2"/>
    <p:sldId id="1519" r:id="rId3"/>
    <p:sldId id="1518" r:id="rId4"/>
    <p:sldId id="1517" r:id="rId5"/>
    <p:sldId id="1431" r:id="rId6"/>
    <p:sldId id="1420" r:id="rId7"/>
    <p:sldId id="1508" r:id="rId8"/>
    <p:sldId id="1509" r:id="rId9"/>
    <p:sldId id="1510" r:id="rId10"/>
    <p:sldId id="1511" r:id="rId11"/>
    <p:sldId id="1512" r:id="rId12"/>
    <p:sldId id="1513" r:id="rId13"/>
    <p:sldId id="1514" r:id="rId14"/>
    <p:sldId id="1515" r:id="rId15"/>
    <p:sldId id="1527" r:id="rId16"/>
    <p:sldId id="1528" r:id="rId17"/>
    <p:sldId id="1529" r:id="rId18"/>
    <p:sldId id="1516" r:id="rId19"/>
    <p:sldId id="1457" r:id="rId20"/>
    <p:sldId id="1458" r:id="rId21"/>
    <p:sldId id="1461" r:id="rId22"/>
    <p:sldId id="1531" r:id="rId23"/>
    <p:sldId id="1532" r:id="rId24"/>
    <p:sldId id="1533" r:id="rId25"/>
    <p:sldId id="1433" r:id="rId26"/>
    <p:sldId id="1463" r:id="rId27"/>
    <p:sldId id="1464" r:id="rId28"/>
    <p:sldId id="1534" r:id="rId29"/>
    <p:sldId id="1535" r:id="rId30"/>
    <p:sldId id="1536" r:id="rId31"/>
    <p:sldId id="1484" r:id="rId32"/>
    <p:sldId id="1485" r:id="rId33"/>
    <p:sldId id="1486" r:id="rId34"/>
    <p:sldId id="1520" r:id="rId35"/>
    <p:sldId id="1521" r:id="rId36"/>
    <p:sldId id="1537" r:id="rId37"/>
    <p:sldId id="1522" r:id="rId38"/>
    <p:sldId id="1523" r:id="rId39"/>
    <p:sldId id="1524" r:id="rId40"/>
    <p:sldId id="1538" r:id="rId41"/>
    <p:sldId id="1539" r:id="rId42"/>
    <p:sldId id="15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64" d="100"/>
          <a:sy n="64" d="100"/>
        </p:scale>
        <p:origin x="1080"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18711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82139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809472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932879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517491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14150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3863329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307560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415641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292855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792582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01859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519666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281319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1023932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197866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707467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21850825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2207443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23724330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94974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3707054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360773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5922615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635149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0705562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3851246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6765921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2504201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1549535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5604492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885510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7490684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39093091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27525177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1402965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89072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452686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760480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508527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8/4/2023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8/4/2023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#4, Vervreem dit verhoudings tussen mense wat vroeër selfs goeie vriende was?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2511402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#5, Is daar hoogmoed &amp; arrogansie teenwoordig?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37187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#6, Is daar ‘n oordrewe fokus op finansies?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59328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#7, Is daar isolasie &amp; eksklusiwiteit teenwoordig?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65716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ek vrees dat, net soos die slang Eva...</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11:3-4.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30318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ek vrees dat, net soos die slang Eva deur sy listigheid bedrieg het,...’</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11:3-4.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94775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‘...julle sinne so miskien bedorwe kan raak, vervreemd...</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11:3-4.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814055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‘Vervreemd van die opregtheid teenoor Christus. Want as iemand kom en ‘n ander Jesus verkondig as wat ons verkondig het, of as julle ‘n ander gees ontvang as wat julle ontvang het, of ‘n ander evangelie as wat julle aangeneem het, laat julle jul dit goed geval.’</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2 Kor 11:3-4.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23809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‘Daar is ‘n weg wat vir ‘n mens reg lyk, maar die einde daarvan is weë van die dood.’ </a:t>
            </a:r>
          </a:p>
          <a:p>
            <a:pPr marL="0" indent="0">
              <a:spcBef>
                <a:spcPts val="0"/>
              </a:spcBef>
              <a:buNone/>
            </a:pPr>
            <a:r>
              <a:rPr lang="nl-NL" sz="3600" b="1" i="1" dirty="0">
                <a:solidFill>
                  <a:schemeClr val="dk1"/>
                </a:solidFill>
                <a:latin typeface="Century Gothic"/>
                <a:ea typeface="+mn-lt"/>
                <a:cs typeface="+mn-lt"/>
                <a:sym typeface="Century Gothic"/>
              </a:rPr>
              <a:t>(Spr 16:25)</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038515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81440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dirty="0" err="1">
                <a:solidFill>
                  <a:schemeClr val="dk1"/>
                </a:solidFill>
                <a:latin typeface="Century Gothic"/>
                <a:ea typeface="+mn-lt"/>
                <a:cs typeface="+mn-lt"/>
                <a:sym typeface="Century Gothic"/>
              </a:rPr>
              <a:t>ons</a:t>
            </a:r>
            <a:r>
              <a:rPr lang="en-GB" sz="3600" i="1" dirty="0">
                <a:solidFill>
                  <a:schemeClr val="dk1"/>
                </a:solidFill>
                <a:latin typeface="Century Gothic"/>
                <a:ea typeface="+mn-lt"/>
                <a:cs typeface="+mn-lt"/>
                <a:sym typeface="Century Gothic"/>
              </a:rPr>
              <a:t> is met </a:t>
            </a:r>
            <a:r>
              <a:rPr lang="en-GB" sz="3600" i="1" dirty="0" err="1">
                <a:solidFill>
                  <a:schemeClr val="dk1"/>
                </a:solidFill>
                <a:latin typeface="Century Gothic"/>
                <a:ea typeface="+mn-lt"/>
                <a:cs typeface="+mn-lt"/>
                <a:sym typeface="Century Gothic"/>
              </a:rPr>
              <a:t>sy</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planne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onbekend</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nie</a:t>
            </a:r>
            <a:r>
              <a:rPr lang="en-GB" sz="3600" i="1" dirty="0">
                <a:solidFill>
                  <a:schemeClr val="dk1"/>
                </a:solidFill>
                <a:latin typeface="Century Gothic"/>
                <a:ea typeface="+mn-lt"/>
                <a:cs typeface="+mn-lt"/>
                <a:sym typeface="Century Gothic"/>
              </a:rPr>
              <a:t>...’ </a:t>
            </a:r>
          </a:p>
          <a:p>
            <a:pPr marL="0" indent="0">
              <a:spcBef>
                <a:spcPts val="0"/>
              </a:spcBef>
              <a:buNone/>
            </a:pPr>
            <a:r>
              <a:rPr lang="en-GB" sz="3600" b="1" i="1" dirty="0">
                <a:solidFill>
                  <a:schemeClr val="dk1"/>
                </a:solidFill>
                <a:latin typeface="Century Gothic"/>
                <a:ea typeface="+mn-lt"/>
                <a:cs typeface="+mn-lt"/>
                <a:sym typeface="Century Gothic"/>
              </a:rPr>
              <a:t>(2 Kor 2:11)</a:t>
            </a:r>
          </a:p>
          <a:p>
            <a:pPr marL="0" indent="0">
              <a:spcBef>
                <a:spcPts val="0"/>
              </a:spcBef>
              <a:buNone/>
            </a:pPr>
            <a:endParaRPr lang="en-GB"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97361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#1, Agter alle desepsie sit ons geestelike vyand die duiwel…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103700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‘...for we are not ignorant of his devices...’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473188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‘This is what the Lord Almighty says: Do not listen to what the prophets are prophesying to you; they fill you with false hopes.’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Jer</a:t>
            </a:r>
            <a:r>
              <a:rPr lang="en-US" sz="4000" b="1" i="1" dirty="0">
                <a:solidFill>
                  <a:schemeClr val="tx1"/>
                </a:solidFill>
                <a:latin typeface="Century Gothic" panose="020B0502020202020204" pitchFamily="34" charset="0"/>
                <a:cs typeface="Arial" pitchFamily="34" charset="0"/>
              </a:rPr>
              <a:t> 23:16-18.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699519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‘They speak visions from their own minds, not from the mouth of the Lord.’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Jer</a:t>
            </a:r>
            <a:r>
              <a:rPr lang="en-US" sz="4000" b="1" i="1" dirty="0">
                <a:solidFill>
                  <a:schemeClr val="tx1"/>
                </a:solidFill>
                <a:latin typeface="Century Gothic" panose="020B0502020202020204" pitchFamily="34" charset="0"/>
                <a:cs typeface="Arial" pitchFamily="34" charset="0"/>
              </a:rPr>
              <a:t> 23:16-18.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13050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‘They keep saying to those who despise me, ‘The Lord says: You will have peace.’ And to all who follow the stubbornness of their hearts they say, ‘No harm will come to you.’</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Jer</a:t>
            </a:r>
            <a:r>
              <a:rPr lang="en-US" sz="4000" b="1" i="1" dirty="0">
                <a:solidFill>
                  <a:schemeClr val="tx1"/>
                </a:solidFill>
                <a:latin typeface="Century Gothic" panose="020B0502020202020204" pitchFamily="34" charset="0"/>
                <a:cs typeface="Arial" pitchFamily="34" charset="0"/>
              </a:rPr>
              <a:t> 23:16-18.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111161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‘But which of them has stood in the council of the Lord to see or to hear his word?’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Jer</a:t>
            </a:r>
            <a:r>
              <a:rPr lang="en-US" sz="4000" b="1" i="1" dirty="0">
                <a:solidFill>
                  <a:schemeClr val="tx1"/>
                </a:solidFill>
                <a:latin typeface="Century Gothic" panose="020B0502020202020204" pitchFamily="34" charset="0"/>
                <a:cs typeface="Arial" pitchFamily="34" charset="0"/>
              </a:rPr>
              <a:t> 23:16-18.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167295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die Gees sê uitdruklik dat in die laaste tye sommige van die geloof afvallig sal word en verleidende geeste en leringe van duiwels sal aanhang.’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Tim 4:1.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6432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‘Now the Spirit clearly says that in latter times some will depart from the faith (abandon the faith) and follow deceiving spirits and doctrines of demons (things taught by demons)’</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947002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almal wat ook godvrugtig wil lewe in Christus Jesus, sal vervolg word.’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Tim 3:12-17.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050086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goddelose mense en bedrieërs sal voortgaan van kwaad tot erger, hulle wat verlei en verlei word.’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Tim 3:12-17.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831436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bly jy in wat jy geleer het en waarvan jy verseker is, omdat jy weet van wie jy dit geleer het, en dat jy van kleins af die heilige Skrifte ken wat jou wys kan maak tot saligheid deur die geloof in Christus Jesus.’</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Tim 3:12-17.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071673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#2, Alle desepsie bevat elemente van waarheid, maar dis ‘n verdraaiing of verbuiging daarvan…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0971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hele Skrif is deur God ingegee en is nuttig tot lering, tot weerlegging, tot teregwysing, tot onderwysing in die geregtigheid, sodat die mens van God volkome kan wees, vir elke goeie werk volkome toegerus.’</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Tim 3:12-17.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65681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a:t>
            </a:r>
            <a:r>
              <a:rPr lang="en-GB" sz="3600" i="1" dirty="0" err="1">
                <a:solidFill>
                  <a:schemeClr val="dk1"/>
                </a:solidFill>
                <a:latin typeface="Century Gothic"/>
                <a:ea typeface="+mn-lt"/>
                <a:cs typeface="+mn-lt"/>
                <a:sym typeface="Century Gothic"/>
              </a:rPr>
              <a:t>Bedrieglik</a:t>
            </a:r>
            <a:r>
              <a:rPr lang="en-GB" sz="3600" i="1" dirty="0">
                <a:solidFill>
                  <a:schemeClr val="dk1"/>
                </a:solidFill>
                <a:latin typeface="Century Gothic"/>
                <a:ea typeface="+mn-lt"/>
                <a:cs typeface="+mn-lt"/>
                <a:sym typeface="Century Gothic"/>
              </a:rPr>
              <a:t> is die hart </a:t>
            </a:r>
            <a:r>
              <a:rPr lang="en-GB" sz="3600" i="1" dirty="0" err="1">
                <a:solidFill>
                  <a:schemeClr val="dk1"/>
                </a:solidFill>
                <a:latin typeface="Century Gothic"/>
                <a:ea typeface="+mn-lt"/>
                <a:cs typeface="+mn-lt"/>
                <a:sym typeface="Century Gothic"/>
              </a:rPr>
              <a:t>bo</a:t>
            </a:r>
            <a:r>
              <a:rPr lang="en-GB" sz="3600" i="1" dirty="0">
                <a:solidFill>
                  <a:schemeClr val="dk1"/>
                </a:solidFill>
                <a:latin typeface="Century Gothic"/>
                <a:ea typeface="+mn-lt"/>
                <a:cs typeface="+mn-lt"/>
                <a:sym typeface="Century Gothic"/>
              </a:rPr>
              <a:t> alle dinge, </a:t>
            </a:r>
            <a:r>
              <a:rPr lang="en-GB" sz="3600" i="1" dirty="0" err="1">
                <a:solidFill>
                  <a:schemeClr val="dk1"/>
                </a:solidFill>
                <a:latin typeface="Century Gothic"/>
                <a:ea typeface="+mn-lt"/>
                <a:cs typeface="+mn-lt"/>
                <a:sym typeface="Century Gothic"/>
              </a:rPr>
              <a:t>ja</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verdorwe</a:t>
            </a:r>
            <a:r>
              <a:rPr lang="en-GB" sz="3600" i="1" dirty="0">
                <a:solidFill>
                  <a:schemeClr val="dk1"/>
                </a:solidFill>
                <a:latin typeface="Century Gothic"/>
                <a:ea typeface="+mn-lt"/>
                <a:cs typeface="+mn-lt"/>
                <a:sym typeface="Century Gothic"/>
              </a:rPr>
              <a:t> is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wie</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kan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dit</a:t>
            </a:r>
            <a:r>
              <a:rPr lang="en-GB" sz="3600" i="1" dirty="0">
                <a:solidFill>
                  <a:schemeClr val="dk1"/>
                </a:solidFill>
                <a:latin typeface="Century Gothic"/>
                <a:ea typeface="+mn-lt"/>
                <a:cs typeface="+mn-lt"/>
                <a:sym typeface="Century Gothic"/>
              </a:rPr>
              <a:t> ken?’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Jer 17:9.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90775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 heart is deceitful above all things, and desperately wicked; Who can understand it?’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78582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‘I the Lord search the heart and examine the mind...’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716541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‘Wie op sy eie hart vertrou, hy is ‘n dwaas; maar hy wat in wysheid wandel, word gered.’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Spr</a:t>
            </a:r>
            <a:r>
              <a:rPr lang="en-US" sz="4000" b="1" i="1" dirty="0">
                <a:solidFill>
                  <a:schemeClr val="tx1"/>
                </a:solidFill>
                <a:latin typeface="Century Gothic" panose="020B0502020202020204" pitchFamily="34" charset="0"/>
                <a:cs typeface="Arial" pitchFamily="34" charset="0"/>
              </a:rPr>
              <a:t> 28:26.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757688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‘Ek verwonder my dat julle so gou afvallig word van hom wat julle deur die genade van Christus geroep het, na ‘n ander evangelie toe, terwyl daar geen ander is nie; behalwe dat daar sommige mense is wat julle in die war bring...’</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Gal 1:6-8.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58874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‘Mense is wat julle in die war bring en die evangelie van Christus wil verdraai.’</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Gal 1:6-8.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478557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 Onverstandige Galásiërs, wie het julle getoor om die waarheid nie gehoorsaam te wees nie,…’ </a:t>
            </a:r>
            <a:r>
              <a:rPr lang="nl-NL" sz="3600" b="1" i="1" dirty="0">
                <a:solidFill>
                  <a:schemeClr val="dk1"/>
                </a:solidFill>
                <a:latin typeface="Century Gothic"/>
                <a:ea typeface="+mn-lt"/>
                <a:cs typeface="+mn-lt"/>
                <a:sym typeface="Century Gothic"/>
              </a:rPr>
              <a:t>(Gal 3:1)</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968437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‘Maar al sou ons of ‘n engel uit die hemel julle ‘n evangelie verkondig in stryd met die wat ons julle verkondig het, laat hom ‘n vervloeking wees!’ </a:t>
            </a:r>
            <a:r>
              <a:rPr lang="nl-NL" sz="3600" b="1" i="1" dirty="0">
                <a:solidFill>
                  <a:schemeClr val="dk1"/>
                </a:solidFill>
                <a:latin typeface="Century Gothic"/>
                <a:ea typeface="+mn-lt"/>
                <a:cs typeface="+mn-lt"/>
                <a:sym typeface="Century Gothic"/>
              </a:rPr>
              <a:t>(Gal 1:8)</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36408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sulke mense is valse apostels, bedrieglike arbeiders wat hulleself verander in apostels van Christus. En geen wonder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11:13-15.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1785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#3, Geestelik het desepsie altyd ten doel om jou te verwyder &amp; vervreem van verhoudings wat God vir jou beskik het…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78934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Want die Satan self verander hom in ‘n engel van die lig.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11:13-15.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810648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Dit is dus niks besonders wanneer sy dienaars hulle ook voordoen as dienaars van geregtigheid nie. Maar hulle einde sal wees volgens hulle werke.’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Kor 11:13-15.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658964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70019"/>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endParaRPr lang="nl-NL" sz="6600" b="1" i="1" dirty="0">
              <a:solidFill>
                <a:schemeClr val="dk1"/>
              </a:solidFill>
              <a:latin typeface="Century Gothic"/>
              <a:ea typeface="+mn-lt"/>
              <a:cs typeface="+mn-lt"/>
              <a:sym typeface="Century Gothic"/>
            </a:endParaRPr>
          </a:p>
          <a:p>
            <a:pPr marL="0" indent="0" algn="ctr">
              <a:spcBef>
                <a:spcPts val="0"/>
              </a:spcBef>
              <a:buNone/>
            </a:pPr>
            <a:r>
              <a:rPr lang="nl-NL" sz="6600" b="1" i="1" dirty="0">
                <a:solidFill>
                  <a:schemeClr val="dk1"/>
                </a:solidFill>
                <a:latin typeface="Century Gothic"/>
                <a:ea typeface="+mn-lt"/>
                <a:cs typeface="+mn-lt"/>
                <a:sym typeface="Century Gothic"/>
              </a:rPr>
              <a:t>DECEPTION DANGER III.</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73843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#4, As ‘n reël teiken die vyand gewoonlik mense swak in die geloof met desepsie…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035696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69372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spcBef>
                <a:spcPts val="0"/>
              </a:spcBef>
              <a:buNone/>
            </a:pPr>
            <a:r>
              <a:rPr lang="en-GB" sz="3600" i="1" dirty="0">
                <a:solidFill>
                  <a:schemeClr val="dk1"/>
                </a:solidFill>
                <a:latin typeface="Century Gothic"/>
                <a:ea typeface="+mn-lt"/>
                <a:cs typeface="+mn-lt"/>
                <a:sym typeface="Century Gothic"/>
              </a:rPr>
              <a:t>First we overlook evil. </a:t>
            </a:r>
          </a:p>
          <a:p>
            <a:pPr marL="0" indent="0" algn="ctr">
              <a:spcBef>
                <a:spcPts val="0"/>
              </a:spcBef>
              <a:buNone/>
            </a:pPr>
            <a:r>
              <a:rPr lang="en-GB" sz="3600" i="1" dirty="0">
                <a:solidFill>
                  <a:schemeClr val="dk1"/>
                </a:solidFill>
                <a:latin typeface="Century Gothic"/>
                <a:ea typeface="+mn-lt"/>
                <a:cs typeface="+mn-lt"/>
                <a:sym typeface="Century Gothic"/>
              </a:rPr>
              <a:t>Then we permit evil. </a:t>
            </a:r>
          </a:p>
          <a:p>
            <a:pPr marL="0" indent="0" algn="ctr">
              <a:spcBef>
                <a:spcPts val="0"/>
              </a:spcBef>
              <a:buNone/>
            </a:pPr>
            <a:r>
              <a:rPr lang="en-GB" sz="3600" i="1" dirty="0">
                <a:solidFill>
                  <a:schemeClr val="dk1"/>
                </a:solidFill>
                <a:latin typeface="Century Gothic"/>
                <a:ea typeface="+mn-lt"/>
                <a:cs typeface="+mn-lt"/>
                <a:sym typeface="Century Gothic"/>
              </a:rPr>
              <a:t>Then we legalize evil. </a:t>
            </a:r>
          </a:p>
          <a:p>
            <a:pPr marL="0" indent="0" algn="ctr">
              <a:spcBef>
                <a:spcPts val="0"/>
              </a:spcBef>
              <a:buNone/>
            </a:pPr>
            <a:r>
              <a:rPr lang="en-GB" sz="3600" i="1" dirty="0">
                <a:solidFill>
                  <a:schemeClr val="dk1"/>
                </a:solidFill>
                <a:latin typeface="Century Gothic"/>
                <a:ea typeface="+mn-lt"/>
                <a:cs typeface="+mn-lt"/>
                <a:sym typeface="Century Gothic"/>
              </a:rPr>
              <a:t>Then we promote evil. </a:t>
            </a:r>
          </a:p>
          <a:p>
            <a:pPr marL="0" indent="0" algn="ctr">
              <a:spcBef>
                <a:spcPts val="0"/>
              </a:spcBef>
              <a:buNone/>
            </a:pPr>
            <a:r>
              <a:rPr lang="en-GB" sz="3600" i="1" dirty="0">
                <a:solidFill>
                  <a:schemeClr val="dk1"/>
                </a:solidFill>
                <a:latin typeface="Century Gothic"/>
                <a:ea typeface="+mn-lt"/>
                <a:cs typeface="+mn-lt"/>
                <a:sym typeface="Century Gothic"/>
              </a:rPr>
              <a:t>Then we celebrate evil. </a:t>
            </a:r>
          </a:p>
          <a:p>
            <a:pPr marL="0" indent="0" algn="ctr">
              <a:spcBef>
                <a:spcPts val="0"/>
              </a:spcBef>
              <a:buNone/>
            </a:pPr>
            <a:r>
              <a:rPr lang="en-GB" sz="3600" i="1" dirty="0">
                <a:solidFill>
                  <a:schemeClr val="dk1"/>
                </a:solidFill>
                <a:latin typeface="Century Gothic"/>
                <a:ea typeface="+mn-lt"/>
                <a:cs typeface="+mn-lt"/>
                <a:sym typeface="Century Gothic"/>
              </a:rPr>
              <a:t>And then we persecute those who still call it evil.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#1, Weerspreek die praktyke, maw dit wat gebeur, gedoen of beoefen word of die lering wat gegee word die geskrewe Woord?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550236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#2, Is daar ‘n fokus op bekering &amp; ‘n konstante oproep tot heiligmaking?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#3, Staan Jesus sentraal tot alles?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05893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3330</TotalTime>
  <Words>1043</Words>
  <Application>Microsoft Office PowerPoint</Application>
  <PresentationFormat>Widescreen</PresentationFormat>
  <Paragraphs>121</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543</cp:revision>
  <dcterms:created xsi:type="dcterms:W3CDTF">2020-05-26T13:44:35Z</dcterms:created>
  <dcterms:modified xsi:type="dcterms:W3CDTF">2023-08-04T06:52:03Z</dcterms:modified>
  <cp:contentStatus/>
</cp:coreProperties>
</file>