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1580" r:id="rId2"/>
    <p:sldId id="1579" r:id="rId3"/>
    <p:sldId id="1581" r:id="rId4"/>
    <p:sldId id="1591" r:id="rId5"/>
    <p:sldId id="1518" r:id="rId6"/>
    <p:sldId id="1582" r:id="rId7"/>
    <p:sldId id="1420" r:id="rId8"/>
    <p:sldId id="1508" r:id="rId9"/>
    <p:sldId id="1509" r:id="rId10"/>
    <p:sldId id="1510" r:id="rId11"/>
    <p:sldId id="1512" r:id="rId12"/>
    <p:sldId id="1513" r:id="rId13"/>
    <p:sldId id="1514" r:id="rId14"/>
    <p:sldId id="1584" r:id="rId15"/>
    <p:sldId id="1589" r:id="rId16"/>
    <p:sldId id="1590" r:id="rId17"/>
    <p:sldId id="1507" r:id="rId18"/>
    <p:sldId id="1585" r:id="rId19"/>
    <p:sldId id="1586" r:id="rId20"/>
    <p:sldId id="1587" r:id="rId21"/>
    <p:sldId id="1588" r:id="rId22"/>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813D83-53B3-45F8-8CE0-B079E62EDD82}" v="3" dt="2023-09-03T05:03:33.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93969" autoAdjust="0"/>
  </p:normalViewPr>
  <p:slideViewPr>
    <p:cSldViewPr snapToGrid="0" snapToObjects="1">
      <p:cViewPr varScale="1">
        <p:scale>
          <a:sx n="77" d="100"/>
          <a:sy n="77" d="100"/>
        </p:scale>
        <p:origin x="902" y="72"/>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ie Kohn" userId="9b3cf84a-cc10-46bc-961b-09aa07e371de" providerId="ADAL" clId="{4A813D83-53B3-45F8-8CE0-B079E62EDD82}"/>
    <pc:docChg chg="modNotesMaster">
      <pc:chgData name="Manie Kohn" userId="9b3cf84a-cc10-46bc-961b-09aa07e371de" providerId="ADAL" clId="{4A813D83-53B3-45F8-8CE0-B079E62EDD82}" dt="2023-09-03T05:03:33.311" v="2"/>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36285994-54C3-6341-A23C-CB5D47131F8A}" type="datetimeFigureOut">
              <a:rPr lang="en-US" smtClean="0"/>
              <a:t>9/3/2023</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853625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508527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282139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809472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29328797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400902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6163564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8529828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4029650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933905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873976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388942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765366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007902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22174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671412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707054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13275542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8265507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4526861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760480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9/3/2023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9/3/2023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43360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l">
              <a:buNone/>
            </a:pPr>
            <a:r>
              <a:rPr lang="nl-NL" sz="3600" i="1" dirty="0">
                <a:solidFill>
                  <a:schemeClr val="dk1"/>
                </a:solidFill>
                <a:latin typeface="Century Gothic"/>
                <a:ea typeface="+mn-lt"/>
                <a:cs typeface="+mn-lt"/>
                <a:sym typeface="Century Gothic"/>
              </a:rPr>
              <a:t>‘</a:t>
            </a:r>
            <a:r>
              <a:rPr lang="en-US" sz="3600" b="0" i="0" dirty="0">
                <a:solidFill>
                  <a:srgbClr val="000000"/>
                </a:solidFill>
                <a:effectLst/>
                <a:latin typeface="Century Gothic" panose="020B0502020202020204" pitchFamily="34" charset="0"/>
              </a:rPr>
              <a:t>For behold, the day is coming, burning like an oven, when all the arrogant and all evildoers will be stubble. The day that is coming shall set them ablaze, says the </a:t>
            </a:r>
            <a:r>
              <a:rPr lang="en-US" sz="3600" b="0" i="0" cap="small" dirty="0">
                <a:solidFill>
                  <a:srgbClr val="000000"/>
                </a:solidFill>
                <a:effectLst/>
                <a:latin typeface="Century Gothic" panose="020B0502020202020204" pitchFamily="34" charset="0"/>
              </a:rPr>
              <a:t>Lord</a:t>
            </a:r>
            <a:r>
              <a:rPr lang="en-US" sz="3600" b="0" i="0" dirty="0">
                <a:solidFill>
                  <a:srgbClr val="000000"/>
                </a:solidFill>
                <a:effectLst/>
                <a:latin typeface="Century Gothic" panose="020B0502020202020204" pitchFamily="34" charset="0"/>
              </a:rPr>
              <a:t> of hosts, so that it will leave them neither root nor branch. But for you who fear my name, the sun of righteousness shall rise with healing in its wings. You shall go out leaping like calves from the stall.</a:t>
            </a:r>
            <a:r>
              <a:rPr lang="nl-NL" sz="3600" i="1" dirty="0">
                <a:solidFill>
                  <a:schemeClr val="dk1"/>
                </a:solidFill>
                <a:latin typeface="Century Gothic" panose="020B0502020202020204" pitchFamily="34" charset="0"/>
                <a:ea typeface="+mn-lt"/>
                <a:cs typeface="+mn-lt"/>
                <a:sym typeface="Century Gothic"/>
              </a:rPr>
              <a:t>’</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Malachi 4:1-6 (ESV)</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137418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2703142"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 </a:t>
            </a:r>
            <a:r>
              <a:rPr lang="nl-NL" sz="3600" b="1" i="1" dirty="0">
                <a:solidFill>
                  <a:schemeClr val="dk1"/>
                </a:solidFill>
                <a:latin typeface="Century Gothic"/>
                <a:ea typeface="+mn-lt"/>
                <a:cs typeface="+mn-lt"/>
                <a:sym typeface="Century Gothic"/>
              </a:rPr>
              <a:t>Paulus:</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Timoteus</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Titus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
        <p:nvSpPr>
          <p:cNvPr id="2" name="Content Placeholder 1">
            <a:extLst>
              <a:ext uri="{FF2B5EF4-FFF2-40B4-BE49-F238E27FC236}">
                <a16:creationId xmlns:a16="http://schemas.microsoft.com/office/drawing/2014/main" id="{F5F9E323-F58D-86A9-D34C-02CF109D337E}"/>
              </a:ext>
            </a:extLst>
          </p:cNvPr>
          <p:cNvSpPr txBox="1">
            <a:spLocks/>
          </p:cNvSpPr>
          <p:nvPr/>
        </p:nvSpPr>
        <p:spPr>
          <a:xfrm>
            <a:off x="4591157" y="1858616"/>
            <a:ext cx="3644046"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 </a:t>
            </a:r>
            <a:r>
              <a:rPr lang="nl-NL" sz="3600" b="1" i="1" dirty="0">
                <a:solidFill>
                  <a:schemeClr val="dk1"/>
                </a:solidFill>
                <a:latin typeface="Century Gothic"/>
                <a:ea typeface="+mn-lt"/>
                <a:cs typeface="+mn-lt"/>
                <a:sym typeface="Century Gothic"/>
              </a:rPr>
              <a:t>Petrus:</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Johannes – Maruks</a:t>
            </a:r>
            <a:br>
              <a:rPr lang="nl-NL" sz="3600" i="1" dirty="0">
                <a:solidFill>
                  <a:schemeClr val="dk1"/>
                </a:solidFill>
                <a:latin typeface="Century Gothic"/>
                <a:ea typeface="+mn-lt"/>
                <a:cs typeface="+mn-lt"/>
                <a:sym typeface="Century Gothic"/>
              </a:rPr>
            </a:br>
            <a:r>
              <a:rPr lang="nl-NL" sz="3600" i="1" dirty="0">
                <a:solidFill>
                  <a:schemeClr val="dk1"/>
                </a:solidFill>
                <a:latin typeface="Century Gothic"/>
                <a:ea typeface="+mn-lt"/>
                <a:cs typeface="+mn-lt"/>
                <a:sym typeface="Century Gothic"/>
              </a:rPr>
              <a:t>(1 Petrus 5:13)</a:t>
            </a:r>
          </a:p>
        </p:txBody>
      </p:sp>
      <p:sp>
        <p:nvSpPr>
          <p:cNvPr id="3" name="Content Placeholder 1">
            <a:extLst>
              <a:ext uri="{FF2B5EF4-FFF2-40B4-BE49-F238E27FC236}">
                <a16:creationId xmlns:a16="http://schemas.microsoft.com/office/drawing/2014/main" id="{BC2CA34A-4E0E-379C-C864-2A715903C157}"/>
              </a:ext>
            </a:extLst>
          </p:cNvPr>
          <p:cNvSpPr txBox="1">
            <a:spLocks/>
          </p:cNvSpPr>
          <p:nvPr/>
        </p:nvSpPr>
        <p:spPr>
          <a:xfrm>
            <a:off x="8703367" y="1858617"/>
            <a:ext cx="3079957"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 </a:t>
            </a:r>
            <a:r>
              <a:rPr lang="nl-NL" sz="3600" b="1" i="1" dirty="0">
                <a:solidFill>
                  <a:schemeClr val="dk1"/>
                </a:solidFill>
                <a:latin typeface="Century Gothic"/>
                <a:ea typeface="+mn-lt"/>
                <a:cs typeface="+mn-lt"/>
                <a:sym typeface="Century Gothic"/>
              </a:rPr>
              <a:t>Johannes:</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Polycarpus</a:t>
            </a:r>
          </a:p>
        </p:txBody>
      </p:sp>
    </p:spTree>
    <p:extLst>
      <p:ext uri="{BB962C8B-B14F-4D97-AF65-F5344CB8AC3E}">
        <p14:creationId xmlns:p14="http://schemas.microsoft.com/office/powerpoint/2010/main" val="224058931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2464904"/>
            <a:ext cx="8229600" cy="192819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So </a:t>
            </a:r>
            <a:r>
              <a:rPr lang="nl-NL" sz="3600" b="1" i="1" dirty="0">
                <a:solidFill>
                  <a:schemeClr val="dk1"/>
                </a:solidFill>
                <a:latin typeface="Century Gothic"/>
                <a:ea typeface="+mn-lt"/>
                <a:cs typeface="+mn-lt"/>
                <a:sym typeface="Century Gothic"/>
              </a:rPr>
              <a:t>hoe</a:t>
            </a:r>
            <a:r>
              <a:rPr lang="nl-NL" sz="3600" i="1" dirty="0">
                <a:solidFill>
                  <a:schemeClr val="dk1"/>
                </a:solidFill>
                <a:latin typeface="Century Gothic"/>
                <a:ea typeface="+mn-lt"/>
                <a:cs typeface="+mn-lt"/>
                <a:sym typeface="Century Gothic"/>
              </a:rPr>
              <a:t> lyk dit? </a:t>
            </a:r>
            <a:r>
              <a:rPr lang="nl-NL" sz="3600" b="1" i="1" dirty="0">
                <a:solidFill>
                  <a:schemeClr val="dk1"/>
                </a:solidFill>
                <a:latin typeface="Century Gothic"/>
                <a:ea typeface="+mn-lt"/>
                <a:cs typeface="+mn-lt"/>
                <a:sym typeface="Century Gothic"/>
              </a:rPr>
              <a:t>Wat </a:t>
            </a:r>
            <a:r>
              <a:rPr lang="nl-NL" sz="3600" i="1" dirty="0">
                <a:solidFill>
                  <a:schemeClr val="dk1"/>
                </a:solidFill>
                <a:latin typeface="Century Gothic"/>
                <a:ea typeface="+mn-lt"/>
                <a:cs typeface="+mn-lt"/>
                <a:sym typeface="Century Gothic"/>
              </a:rPr>
              <a:t>moet ons doen?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37187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‘Imitate me as I imitate Christ’ </a:t>
            </a:r>
            <a:r>
              <a:rPr lang="nl-NL" sz="3600" b="1" i="1" dirty="0">
                <a:solidFill>
                  <a:schemeClr val="dk1"/>
                </a:solidFill>
                <a:latin typeface="Century Gothic"/>
                <a:ea typeface="+mn-lt"/>
                <a:cs typeface="+mn-lt"/>
                <a:sym typeface="Century Gothic"/>
              </a:rPr>
              <a:t>(1 Cor 11:1-2)</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59328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92985"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So wat het </a:t>
            </a:r>
            <a:r>
              <a:rPr lang="en-GB" sz="3600" b="1" i="1" dirty="0">
                <a:solidFill>
                  <a:schemeClr val="dk1"/>
                </a:solidFill>
                <a:latin typeface="Century Gothic"/>
                <a:ea typeface="+mn-lt"/>
                <a:cs typeface="+mn-lt"/>
                <a:sym typeface="Century Gothic"/>
              </a:rPr>
              <a:t>Jesus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en</a:t>
            </a:r>
            <a:r>
              <a:rPr lang="en-GB" sz="3600" i="1" dirty="0">
                <a:solidFill>
                  <a:schemeClr val="dk1"/>
                </a:solidFill>
                <a:latin typeface="Century Gothic"/>
                <a:ea typeface="+mn-lt"/>
                <a:cs typeface="+mn-lt"/>
                <a:sym typeface="Century Gothic"/>
              </a:rPr>
              <a:t> wat het Sy </a:t>
            </a:r>
            <a:r>
              <a:rPr lang="en-GB" sz="3600" b="1" i="1" dirty="0" err="1">
                <a:solidFill>
                  <a:schemeClr val="dk1"/>
                </a:solidFill>
                <a:latin typeface="Century Gothic"/>
                <a:ea typeface="+mn-lt"/>
                <a:cs typeface="+mn-lt"/>
                <a:sym typeface="Century Gothic"/>
              </a:rPr>
              <a:t>dissipels</a:t>
            </a:r>
            <a:r>
              <a:rPr lang="en-GB" sz="3600" i="1" dirty="0">
                <a:solidFill>
                  <a:schemeClr val="dk1"/>
                </a:solidFill>
                <a:latin typeface="Century Gothic"/>
                <a:ea typeface="+mn-lt"/>
                <a:cs typeface="+mn-lt"/>
                <a:sym typeface="Century Gothic"/>
              </a:rPr>
              <a:t> </a:t>
            </a:r>
            <a:r>
              <a:rPr lang="en-GB" sz="3600" i="1" dirty="0" err="1">
                <a:solidFill>
                  <a:schemeClr val="dk1"/>
                </a:solidFill>
                <a:latin typeface="Century Gothic"/>
                <a:ea typeface="+mn-lt"/>
                <a:cs typeface="+mn-lt"/>
                <a:sym typeface="Century Gothic"/>
              </a:rPr>
              <a:t>gedoen</a:t>
            </a:r>
            <a:r>
              <a:rPr lang="en-GB" sz="3600" i="1" dirty="0">
                <a:solidFill>
                  <a:schemeClr val="dk1"/>
                </a:solidFill>
                <a:latin typeface="Century Gothic"/>
                <a:ea typeface="+mn-lt"/>
                <a:cs typeface="+mn-lt"/>
                <a:sym typeface="Century Gothic"/>
              </a:rPr>
              <a:t>?</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657160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5111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Vaders</a:t>
            </a:r>
            <a:r>
              <a:rPr lang="nl-NL" sz="3600" i="1" dirty="0">
                <a:solidFill>
                  <a:schemeClr val="dk1"/>
                </a:solidFill>
                <a:latin typeface="Century Gothic"/>
                <a:ea typeface="+mn-lt"/>
                <a:cs typeface="+mn-lt"/>
                <a:sym typeface="Century Gothic"/>
              </a:rPr>
              <a:t> – Iemand wat 1 of 2 seisoene voor jou is (5 - 10 jaar). </a:t>
            </a:r>
            <a:br>
              <a:rPr lang="nl-NL" sz="3600" i="1" dirty="0">
                <a:solidFill>
                  <a:schemeClr val="dk1"/>
                </a:solidFill>
                <a:latin typeface="Century Gothic"/>
                <a:ea typeface="+mn-lt"/>
                <a:cs typeface="+mn-lt"/>
                <a:sym typeface="Century Gothic"/>
              </a:rPr>
            </a:br>
            <a:endParaRPr lang="nl-NL" sz="3600" i="1" dirty="0">
              <a:solidFill>
                <a:schemeClr val="dk1"/>
              </a:solidFill>
              <a:latin typeface="Century Gothic"/>
              <a:ea typeface="+mn-lt"/>
              <a:cs typeface="+mn-lt"/>
              <a:sym typeface="Century Gothic"/>
            </a:endParaRP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Raad </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Leiding</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Wysheid</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Voorbeeld</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967945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5111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Broer</a:t>
            </a:r>
            <a:r>
              <a:rPr lang="nl-NL" sz="3600" i="1" dirty="0">
                <a:solidFill>
                  <a:schemeClr val="dk1"/>
                </a:solidFill>
                <a:latin typeface="Century Gothic"/>
                <a:ea typeface="+mn-lt"/>
                <a:cs typeface="+mn-lt"/>
                <a:sym typeface="Century Gothic"/>
              </a:rPr>
              <a:t> – Iemand wat jou gelyke is in ouderdom of volwassenheid of in dieselfde lewens-seisoen is.</a:t>
            </a:r>
            <a:br>
              <a:rPr lang="nl-NL" sz="3600" i="1" dirty="0">
                <a:solidFill>
                  <a:schemeClr val="dk1"/>
                </a:solidFill>
                <a:latin typeface="Century Gothic"/>
                <a:ea typeface="+mn-lt"/>
                <a:cs typeface="+mn-lt"/>
                <a:sym typeface="Century Gothic"/>
              </a:rPr>
            </a:br>
            <a:endParaRPr lang="nl-NL" sz="3600" i="1" dirty="0">
              <a:solidFill>
                <a:schemeClr val="dk1"/>
              </a:solidFill>
              <a:latin typeface="Century Gothic"/>
              <a:ea typeface="+mn-lt"/>
              <a:cs typeface="+mn-lt"/>
              <a:sym typeface="Century Gothic"/>
            </a:endParaRP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Aanspoor tot goeie werke</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Verantwoordbaarheid</a:t>
            </a:r>
          </a:p>
          <a:p>
            <a:pPr>
              <a:spcBef>
                <a:spcPts val="0"/>
              </a:spcBef>
              <a:buFont typeface="Arial" panose="020B0604020202020204" pitchFamily="34" charset="0"/>
              <a:buChar char="•"/>
            </a:pPr>
            <a:r>
              <a:rPr lang="nl-NL" sz="3600" i="1" dirty="0">
                <a:solidFill>
                  <a:schemeClr val="dk1"/>
                </a:solidFill>
                <a:latin typeface="Century Gothic"/>
                <a:ea typeface="+mn-lt"/>
                <a:cs typeface="+mn-lt"/>
                <a:sym typeface="Century Gothic"/>
              </a:rPr>
              <a:t>Samewerking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778348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5111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Seun</a:t>
            </a:r>
            <a:r>
              <a:rPr lang="nl-NL" sz="3600" i="1" dirty="0">
                <a:solidFill>
                  <a:schemeClr val="dk1"/>
                </a:solidFill>
                <a:latin typeface="Century Gothic"/>
                <a:ea typeface="+mn-lt"/>
                <a:cs typeface="+mn-lt"/>
                <a:sym typeface="Century Gothic"/>
              </a:rPr>
              <a:t> – Iemand vir wat onder jou is in ouderdom en lewenservaring of wat jou vra vir mentorskap.</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b="1"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					*Liefde</a:t>
            </a:r>
          </a:p>
          <a:p>
            <a:pPr marL="0" indent="0">
              <a:spcBef>
                <a:spcPts val="0"/>
              </a:spcBef>
              <a:buNone/>
            </a:pP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0714202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18209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300000"/>
              </a:lnSpc>
              <a:spcBef>
                <a:spcPts val="0"/>
              </a:spcBef>
              <a:buNone/>
            </a:pPr>
            <a:r>
              <a:rPr lang="af-ZA" sz="6600" b="1" i="1">
                <a:solidFill>
                  <a:schemeClr val="dk1"/>
                </a:solidFill>
                <a:latin typeface="Century Gothic"/>
                <a:ea typeface="+mn-lt"/>
                <a:cs typeface="+mn-lt"/>
                <a:sym typeface="Century Gothic"/>
              </a:rPr>
              <a:t>FAITHFUL </a:t>
            </a:r>
            <a:r>
              <a:rPr lang="af-ZA" sz="6600" b="1" i="1" dirty="0">
                <a:solidFill>
                  <a:schemeClr val="dk1"/>
                </a:solidFill>
                <a:latin typeface="Century Gothic"/>
                <a:ea typeface="+mn-lt"/>
                <a:cs typeface="+mn-lt"/>
                <a:sym typeface="Century Gothic"/>
              </a:rPr>
              <a:t>FATHERS</a:t>
            </a:r>
            <a:endParaRPr lang="en-GB" sz="6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73843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E59B2-56C7-D4AE-7209-BA75467F9A07}"/>
              </a:ext>
            </a:extLst>
          </p:cNvPr>
          <p:cNvSpPr>
            <a:spLocks noGrp="1"/>
          </p:cNvSpPr>
          <p:nvPr>
            <p:ph type="title"/>
          </p:nvPr>
        </p:nvSpPr>
        <p:spPr/>
        <p:txBody>
          <a:bodyPr/>
          <a:lstStyle/>
          <a:p>
            <a:r>
              <a:rPr lang="af-ZA" dirty="0"/>
              <a:t>Statistieke:</a:t>
            </a:r>
            <a:endParaRPr lang="en-ZA" dirty="0"/>
          </a:p>
        </p:txBody>
      </p:sp>
      <p:sp>
        <p:nvSpPr>
          <p:cNvPr id="3" name="Content Placeholder 2">
            <a:extLst>
              <a:ext uri="{FF2B5EF4-FFF2-40B4-BE49-F238E27FC236}">
                <a16:creationId xmlns:a16="http://schemas.microsoft.com/office/drawing/2014/main" id="{BC5596F3-2DB6-2FD5-A035-04937F705CB6}"/>
              </a:ext>
            </a:extLst>
          </p:cNvPr>
          <p:cNvSpPr>
            <a:spLocks noGrp="1"/>
          </p:cNvSpPr>
          <p:nvPr>
            <p:ph idx="1"/>
          </p:nvPr>
        </p:nvSpPr>
        <p:spPr>
          <a:xfrm>
            <a:off x="838200" y="1510748"/>
            <a:ext cx="10515600" cy="4666215"/>
          </a:xfrm>
        </p:spPr>
        <p:txBody>
          <a:bodyPr>
            <a:normAutofit fontScale="92500" lnSpcReduction="20000"/>
          </a:bodyPr>
          <a:lstStyle/>
          <a:p>
            <a:r>
              <a:rPr lang="en-US" dirty="0"/>
              <a:t>63% of suicides come from fatherless homes,</a:t>
            </a:r>
          </a:p>
          <a:p>
            <a:r>
              <a:rPr lang="en-US" dirty="0"/>
              <a:t>70% of juveniles in state-operated institutions come from fatherless homes,</a:t>
            </a:r>
          </a:p>
          <a:p>
            <a:r>
              <a:rPr lang="en-US" dirty="0"/>
              <a:t>80% of rapists motivated by displaced anger come from fatherless homes,</a:t>
            </a:r>
          </a:p>
          <a:p>
            <a:r>
              <a:rPr lang="en-US" dirty="0"/>
              <a:t>40% of all children do not live with their biological fathers,</a:t>
            </a:r>
          </a:p>
          <a:p>
            <a:r>
              <a:rPr lang="en-US" dirty="0"/>
              <a:t>85% of children with </a:t>
            </a:r>
            <a:r>
              <a:rPr lang="en-US" dirty="0" err="1"/>
              <a:t>behavioural</a:t>
            </a:r>
            <a:r>
              <a:rPr lang="en-US" dirty="0"/>
              <a:t> problems come from fatherless homes,</a:t>
            </a:r>
          </a:p>
          <a:p>
            <a:r>
              <a:rPr lang="en-US" dirty="0"/>
              <a:t>90% of homeless children come from fatherless homes,</a:t>
            </a:r>
          </a:p>
          <a:p>
            <a:r>
              <a:rPr lang="en-US" dirty="0"/>
              <a:t>71% of children who do not finish school come from fatherless homes</a:t>
            </a:r>
          </a:p>
          <a:p>
            <a:r>
              <a:rPr lang="en-US" dirty="0"/>
              <a:t>93% of all people incarcerated are and 85% of them have no father figure</a:t>
            </a:r>
          </a:p>
          <a:p>
            <a:endParaRPr lang="en-US" dirty="0"/>
          </a:p>
          <a:p>
            <a:pPr marL="0" indent="0">
              <a:buNone/>
            </a:pPr>
            <a:r>
              <a:rPr lang="en-US" dirty="0"/>
              <a:t>(Carsten 2014; Fathers for life 2013; Statistics South Africa 2011; </a:t>
            </a:r>
            <a:r>
              <a:rPr lang="en-US" dirty="0" err="1"/>
              <a:t>Goodsell</a:t>
            </a:r>
            <a:r>
              <a:rPr lang="en-US" dirty="0"/>
              <a:t> &amp; Meldrum 2010)</a:t>
            </a:r>
          </a:p>
          <a:p>
            <a:endParaRPr lang="en-ZA" dirty="0"/>
          </a:p>
        </p:txBody>
      </p:sp>
    </p:spTree>
    <p:extLst>
      <p:ext uri="{BB962C8B-B14F-4D97-AF65-F5344CB8AC3E}">
        <p14:creationId xmlns:p14="http://schemas.microsoft.com/office/powerpoint/2010/main" val="3900162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E9B378-F4EF-6937-7B4A-916AD2E4C7BA}"/>
              </a:ext>
            </a:extLst>
          </p:cNvPr>
          <p:cNvSpPr>
            <a:spLocks noGrp="1"/>
          </p:cNvSpPr>
          <p:nvPr>
            <p:ph idx="1"/>
          </p:nvPr>
        </p:nvSpPr>
        <p:spPr>
          <a:xfrm>
            <a:off x="838200" y="1152939"/>
            <a:ext cx="10515600" cy="5024024"/>
          </a:xfrm>
        </p:spPr>
        <p:txBody>
          <a:bodyPr/>
          <a:lstStyle/>
          <a:p>
            <a:r>
              <a:rPr lang="en-US" dirty="0"/>
              <a:t>4. 21% of children are being raised without their fathers in America</a:t>
            </a:r>
          </a:p>
          <a:p>
            <a:r>
              <a:rPr lang="en-US" dirty="0"/>
              <a:t>5. Children are more likely to experience behavioral issues if parents divorce when the child is between the ages of seven and 14.</a:t>
            </a:r>
          </a:p>
          <a:p>
            <a:r>
              <a:rPr lang="en-US" dirty="0"/>
              <a:t>6. Children with divorced parents are twice as likely to attempt suicide. </a:t>
            </a:r>
          </a:p>
          <a:p>
            <a:r>
              <a:rPr lang="en-US" dirty="0"/>
              <a:t>7. Children with divorced parents are four times as likely to have trouble fitting in.</a:t>
            </a:r>
          </a:p>
          <a:p>
            <a:r>
              <a:rPr lang="en-US" dirty="0"/>
              <a:t>8. Teenagers whose parents divorce are more likely to experience mental health issues.</a:t>
            </a:r>
          </a:p>
          <a:p>
            <a:endParaRPr lang="en-US" dirty="0"/>
          </a:p>
          <a:p>
            <a:endParaRPr lang="en-ZA" dirty="0"/>
          </a:p>
        </p:txBody>
      </p:sp>
    </p:spTree>
    <p:extLst>
      <p:ext uri="{BB962C8B-B14F-4D97-AF65-F5344CB8AC3E}">
        <p14:creationId xmlns:p14="http://schemas.microsoft.com/office/powerpoint/2010/main" val="1501058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2944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l">
              <a:buNone/>
            </a:pPr>
            <a:r>
              <a:rPr lang="nl-NL" sz="3600" i="1" dirty="0">
                <a:solidFill>
                  <a:schemeClr val="dk1"/>
                </a:solidFill>
                <a:latin typeface="Century Gothic" panose="020B0502020202020204" pitchFamily="34" charset="0"/>
                <a:ea typeface="+mn-lt"/>
                <a:cs typeface="+mn-lt"/>
                <a:sym typeface="Century Gothic"/>
              </a:rPr>
              <a:t>‘</a:t>
            </a:r>
            <a:r>
              <a:rPr lang="en-US" sz="3600" b="0" i="0" dirty="0">
                <a:solidFill>
                  <a:srgbClr val="000000"/>
                </a:solidFill>
                <a:effectLst/>
                <a:latin typeface="Century Gothic" panose="020B0502020202020204" pitchFamily="34" charset="0"/>
              </a:rPr>
              <a:t>And you shall tread down the wicked, for they will be ashes under the soles of your feet, on the day when I act, says the </a:t>
            </a:r>
            <a:r>
              <a:rPr lang="en-US" sz="3600" b="0" i="0" cap="small" dirty="0">
                <a:solidFill>
                  <a:srgbClr val="000000"/>
                </a:solidFill>
                <a:effectLst/>
                <a:latin typeface="Century Gothic" panose="020B0502020202020204" pitchFamily="34" charset="0"/>
              </a:rPr>
              <a:t>Lord</a:t>
            </a:r>
            <a:r>
              <a:rPr lang="en-US" sz="3600" b="0" i="0" dirty="0">
                <a:solidFill>
                  <a:srgbClr val="000000"/>
                </a:solidFill>
                <a:effectLst/>
                <a:latin typeface="Century Gothic" panose="020B0502020202020204" pitchFamily="34" charset="0"/>
              </a:rPr>
              <a:t> of hosts. Remember the law of my servant Moses, the statutes and rules that I commanded him at Horeb for all Israel. Behold, I will send you Elijah the prophet before the great and awesome day of the </a:t>
            </a:r>
            <a:r>
              <a:rPr lang="en-US" sz="3600" b="0" i="0" cap="small" dirty="0">
                <a:solidFill>
                  <a:srgbClr val="000000"/>
                </a:solidFill>
                <a:effectLst/>
                <a:latin typeface="Century Gothic" panose="020B0502020202020204" pitchFamily="34" charset="0"/>
              </a:rPr>
              <a:t>Lord</a:t>
            </a:r>
            <a:r>
              <a:rPr lang="en-US" sz="3600" b="0" i="0" dirty="0">
                <a:solidFill>
                  <a:srgbClr val="000000"/>
                </a:solidFill>
                <a:effectLst/>
                <a:latin typeface="Century Gothic" panose="020B0502020202020204" pitchFamily="34" charset="0"/>
              </a:rPr>
              <a:t> comes.’</a:t>
            </a:r>
            <a:endParaRPr lang="nl-NL" sz="3600" i="1" dirty="0">
              <a:solidFill>
                <a:schemeClr val="dk1"/>
              </a:solidFill>
              <a:latin typeface="Century Gothic" panose="020B0502020202020204" pitchFamily="34" charset="0"/>
              <a:ea typeface="+mn-lt"/>
              <a:cs typeface="+mn-lt"/>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9625333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FA5A6D-4391-D107-281E-2E637C4CF64E}"/>
              </a:ext>
            </a:extLst>
          </p:cNvPr>
          <p:cNvSpPr>
            <a:spLocks noGrp="1"/>
          </p:cNvSpPr>
          <p:nvPr>
            <p:ph idx="1"/>
          </p:nvPr>
        </p:nvSpPr>
        <p:spPr>
          <a:xfrm>
            <a:off x="838200" y="1431235"/>
            <a:ext cx="10515600" cy="4745728"/>
          </a:xfrm>
        </p:spPr>
        <p:txBody>
          <a:bodyPr/>
          <a:lstStyle/>
          <a:p>
            <a:r>
              <a:rPr lang="en-US" dirty="0"/>
              <a:t>When a mother comes to Christ, her family will join her at church only 17% of the time; but when a father comes to Christ, his family joins him 93% of the time</a:t>
            </a:r>
          </a:p>
          <a:p>
            <a:endParaRPr lang="en-US" dirty="0"/>
          </a:p>
          <a:p>
            <a:r>
              <a:rPr lang="en-US" dirty="0"/>
              <a:t>95% of men say they don’t have male friends; less than 1/3 of men in church say they have a friend</a:t>
            </a:r>
          </a:p>
          <a:p>
            <a:endParaRPr lang="en-US" dirty="0"/>
          </a:p>
          <a:p>
            <a:endParaRPr lang="en-US" dirty="0"/>
          </a:p>
          <a:p>
            <a:endParaRPr lang="en-ZA" dirty="0"/>
          </a:p>
        </p:txBody>
      </p:sp>
    </p:spTree>
    <p:extLst>
      <p:ext uri="{BB962C8B-B14F-4D97-AF65-F5344CB8AC3E}">
        <p14:creationId xmlns:p14="http://schemas.microsoft.com/office/powerpoint/2010/main" val="3213679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E56BCC-047F-10DD-3FD3-70D30A093B77}"/>
              </a:ext>
            </a:extLst>
          </p:cNvPr>
          <p:cNvSpPr>
            <a:spLocks noGrp="1"/>
          </p:cNvSpPr>
          <p:nvPr>
            <p:ph idx="1"/>
          </p:nvPr>
        </p:nvSpPr>
        <p:spPr>
          <a:xfrm>
            <a:off x="838200" y="1023730"/>
            <a:ext cx="10515600" cy="5153233"/>
          </a:xfrm>
        </p:spPr>
        <p:txBody>
          <a:bodyPr/>
          <a:lstStyle/>
          <a:p>
            <a:r>
              <a:rPr lang="en-US" dirty="0"/>
              <a:t>For every ten men in the church</a:t>
            </a:r>
          </a:p>
          <a:p>
            <a:pPr lvl="1"/>
            <a:r>
              <a:rPr lang="en-US" dirty="0"/>
              <a:t>9 will have kids who leave the church</a:t>
            </a:r>
          </a:p>
          <a:p>
            <a:pPr lvl="1"/>
            <a:r>
              <a:rPr lang="en-US" dirty="0"/>
              <a:t>8 will not find their jobs satisfying</a:t>
            </a:r>
          </a:p>
          <a:p>
            <a:pPr lvl="1"/>
            <a:r>
              <a:rPr lang="en-US" dirty="0"/>
              <a:t>6 will pay the monthly minimum on their credit cards</a:t>
            </a:r>
          </a:p>
          <a:p>
            <a:pPr lvl="1"/>
            <a:r>
              <a:rPr lang="en-US" dirty="0"/>
              <a:t>5 will have a major problem with pornography</a:t>
            </a:r>
          </a:p>
          <a:p>
            <a:pPr lvl="1"/>
            <a:r>
              <a:rPr lang="en-US" dirty="0"/>
              <a:t>4 will get divorced affecting 1,000,000 per year</a:t>
            </a:r>
          </a:p>
          <a:p>
            <a:endParaRPr lang="en-ZA" dirty="0"/>
          </a:p>
        </p:txBody>
      </p:sp>
    </p:spTree>
    <p:extLst>
      <p:ext uri="{BB962C8B-B14F-4D97-AF65-F5344CB8AC3E}">
        <p14:creationId xmlns:p14="http://schemas.microsoft.com/office/powerpoint/2010/main" val="71695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2321973"/>
            <a:ext cx="10848814" cy="2214053"/>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l">
              <a:buNone/>
            </a:pPr>
            <a:r>
              <a:rPr lang="nl-NL" sz="3600" i="1" dirty="0">
                <a:solidFill>
                  <a:schemeClr val="dk1"/>
                </a:solidFill>
                <a:latin typeface="Century Gothic" panose="020B0502020202020204" pitchFamily="34" charset="0"/>
                <a:ea typeface="+mn-lt"/>
                <a:cs typeface="+mn-lt"/>
                <a:sym typeface="Century Gothic"/>
              </a:rPr>
              <a:t>‘</a:t>
            </a:r>
            <a:r>
              <a:rPr lang="en-US" sz="3600" b="0" i="1" dirty="0">
                <a:solidFill>
                  <a:srgbClr val="000000"/>
                </a:solidFill>
                <a:effectLst/>
                <a:latin typeface="Century Gothic" panose="020B0502020202020204" pitchFamily="34" charset="0"/>
              </a:rPr>
              <a:t>And he will turn the hearts of fathers to their children and the hearts of children to their fathers, lest I come and strike the land with a decree of utter destruction.</a:t>
            </a:r>
            <a:r>
              <a:rPr lang="nl-NL" sz="3600" i="1" dirty="0">
                <a:solidFill>
                  <a:schemeClr val="dk1"/>
                </a:solidFill>
                <a:latin typeface="Century Gothic" panose="020B0502020202020204" pitchFamily="34" charset="0"/>
                <a:ea typeface="+mn-lt"/>
                <a:cs typeface="+mn-lt"/>
                <a:sym typeface="Century Gothic"/>
              </a:rPr>
              <a: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4622548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18209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lgn="ctr">
              <a:lnSpc>
                <a:spcPct val="300000"/>
              </a:lnSpc>
              <a:spcBef>
                <a:spcPts val="0"/>
              </a:spcBef>
              <a:buNone/>
            </a:pPr>
            <a:r>
              <a:rPr lang="af-ZA" sz="6600" b="1" i="1" dirty="0">
                <a:solidFill>
                  <a:schemeClr val="dk1"/>
                </a:solidFill>
                <a:latin typeface="Century Gothic"/>
                <a:ea typeface="+mn-lt"/>
                <a:cs typeface="+mn-lt"/>
                <a:sym typeface="Century Gothic"/>
              </a:rPr>
              <a:t>FAITHFUL FATHERS</a:t>
            </a:r>
            <a:endParaRPr lang="en-GB" sz="6600" b="1"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429373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5230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en-US" sz="3600" i="1" dirty="0">
                <a:solidFill>
                  <a:schemeClr val="dk1"/>
                </a:solidFill>
                <a:latin typeface="Century Gothic"/>
                <a:ea typeface="+mn-lt"/>
                <a:cs typeface="+mn-lt"/>
                <a:sym typeface="Century Gothic"/>
              </a:rPr>
              <a:t>And you will have joy and gladness, and many will rejoice at his birth, for he will be great before the Lord. And he must not drink wine or strong drink, and he will be filled with the Holy Spirit, even from his mother's womb. And he will turn many of the children of Israel to the Lord their God, </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1:13-17 (ESV)</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840971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850148" y="1523060"/>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t>
            </a:r>
            <a:r>
              <a:rPr lang="en-US" sz="3600" i="1" dirty="0">
                <a:solidFill>
                  <a:schemeClr val="dk1"/>
                </a:solidFill>
                <a:latin typeface="Century Gothic"/>
                <a:ea typeface="+mn-lt"/>
                <a:cs typeface="+mn-lt"/>
                <a:sym typeface="Century Gothic"/>
              </a:rPr>
              <a:t>and he will go before him in the spirit and power of Elijah, to </a:t>
            </a:r>
            <a:r>
              <a:rPr lang="en-US" sz="3600" b="1" i="1" dirty="0">
                <a:solidFill>
                  <a:schemeClr val="dk1"/>
                </a:solidFill>
                <a:latin typeface="Century Gothic"/>
                <a:ea typeface="+mn-lt"/>
                <a:cs typeface="+mn-lt"/>
                <a:sym typeface="Century Gothic"/>
              </a:rPr>
              <a:t>turn the hearts of the fathers to the children</a:t>
            </a:r>
            <a:r>
              <a:rPr lang="en-US" sz="3600" i="1" dirty="0">
                <a:solidFill>
                  <a:schemeClr val="dk1"/>
                </a:solidFill>
                <a:latin typeface="Century Gothic"/>
                <a:ea typeface="+mn-lt"/>
                <a:cs typeface="+mn-lt"/>
                <a:sym typeface="Century Gothic"/>
              </a:rPr>
              <a:t>, and the disobedient to the wisdom of the just, to make ready for the Lord a people prepared.</a:t>
            </a:r>
            <a:r>
              <a:rPr lang="nl-NL" sz="3600" i="1" dirty="0">
                <a:solidFill>
                  <a:schemeClr val="dk1"/>
                </a:solidFill>
                <a:latin typeface="Century Gothic"/>
                <a:ea typeface="+mn-lt"/>
                <a:cs typeface="+mn-lt"/>
                <a:sym typeface="Century Gothic"/>
              </a:rPr>
              <a:t>’</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3667546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2899294"/>
            <a:ext cx="10848814" cy="1059412"/>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Wie is die vaders en wie is die seuns/kinders?</a:t>
            </a:r>
            <a:endParaRPr lang="en-GB"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53608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4461164" y="3016526"/>
            <a:ext cx="3269672" cy="824948"/>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b="1" i="1" dirty="0">
                <a:solidFill>
                  <a:schemeClr val="dk1"/>
                </a:solidFill>
                <a:latin typeface="Century Gothic"/>
                <a:ea typeface="+mn-lt"/>
                <a:cs typeface="+mn-lt"/>
                <a:sym typeface="Century Gothic"/>
              </a:rPr>
              <a:t>GEESTELIK!</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5502360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51112"/>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Roeping op ons as mans van God is om eerstens GEESTELIKE vaders te wees in ons eie huise(as ons gesinne het),</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maar net so belangrik, om GEESTLIKE vaders te wees in die </a:t>
            </a:r>
            <a:r>
              <a:rPr lang="nl-NL" sz="3600" b="1" i="1" dirty="0">
                <a:solidFill>
                  <a:schemeClr val="dk1"/>
                </a:solidFill>
                <a:latin typeface="Century Gothic"/>
                <a:ea typeface="+mn-lt"/>
                <a:cs typeface="+mn-lt"/>
                <a:sym typeface="Century Gothic"/>
              </a:rPr>
              <a:t>gemeente</a:t>
            </a:r>
            <a:r>
              <a:rPr lang="nl-NL" sz="3600" i="1" dirty="0">
                <a:solidFill>
                  <a:schemeClr val="dk1"/>
                </a:solidFill>
                <a:latin typeface="Century Gothic"/>
                <a:ea typeface="+mn-lt"/>
                <a:cs typeface="+mn-lt"/>
                <a:sym typeface="Century Gothic"/>
              </a:rPr>
              <a:t> en die groter liggaam van Ch</a:t>
            </a:r>
            <a:r>
              <a:rPr lang="af-ZA" sz="3600" i="1" dirty="0">
                <a:solidFill>
                  <a:schemeClr val="dk1"/>
                </a:solidFill>
                <a:latin typeface="Century Gothic"/>
                <a:ea typeface="+mn-lt"/>
                <a:cs typeface="+mn-lt"/>
                <a:sym typeface="Century Gothic"/>
              </a:rPr>
              <a:t>ristus!</a:t>
            </a:r>
            <a:endParaRPr lang="nl-NL" sz="3600" i="1" dirty="0">
              <a:solidFill>
                <a:schemeClr val="dk1"/>
              </a:solidFill>
              <a:latin typeface="Century Gothic"/>
              <a:ea typeface="+mn-lt"/>
              <a:cs typeface="+mn-lt"/>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89994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3459</TotalTime>
  <Words>847</Words>
  <Application>Microsoft Office PowerPoint</Application>
  <PresentationFormat>Widescreen</PresentationFormat>
  <Paragraphs>84</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Century Gothic</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Statistieke: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Manie Kohn</cp:lastModifiedBy>
  <cp:revision>548</cp:revision>
  <dcterms:created xsi:type="dcterms:W3CDTF">2020-05-26T13:44:35Z</dcterms:created>
  <dcterms:modified xsi:type="dcterms:W3CDTF">2023-09-03T05:03:33Z</dcterms:modified>
  <cp:contentStatus/>
</cp:coreProperties>
</file>