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0"/>
  </p:notesMasterIdLst>
  <p:sldIdLst>
    <p:sldId id="1579" r:id="rId2"/>
    <p:sldId id="1540" r:id="rId3"/>
    <p:sldId id="1541" r:id="rId4"/>
    <p:sldId id="1517" r:id="rId5"/>
    <p:sldId id="1593" r:id="rId6"/>
    <p:sldId id="1594" r:id="rId7"/>
    <p:sldId id="1595" r:id="rId8"/>
    <p:sldId id="1596" r:id="rId9"/>
    <p:sldId id="1577" r:id="rId10"/>
    <p:sldId id="1431" r:id="rId11"/>
    <p:sldId id="1420" r:id="rId12"/>
    <p:sldId id="1509" r:id="rId13"/>
    <p:sldId id="1511" r:id="rId14"/>
    <p:sldId id="1527" r:id="rId15"/>
    <p:sldId id="1528" r:id="rId16"/>
    <p:sldId id="1580" r:id="rId17"/>
    <p:sldId id="1581" r:id="rId18"/>
    <p:sldId id="1542" r:id="rId19"/>
    <p:sldId id="1582" r:id="rId20"/>
    <p:sldId id="1583" r:id="rId21"/>
    <p:sldId id="1543" r:id="rId22"/>
    <p:sldId id="1545" r:id="rId23"/>
    <p:sldId id="1546" r:id="rId24"/>
    <p:sldId id="1547" r:id="rId25"/>
    <p:sldId id="1549" r:id="rId26"/>
    <p:sldId id="1550" r:id="rId27"/>
    <p:sldId id="1551" r:id="rId28"/>
    <p:sldId id="1552" r:id="rId29"/>
    <p:sldId id="1553" r:id="rId30"/>
    <p:sldId id="1554" r:id="rId31"/>
    <p:sldId id="1555" r:id="rId32"/>
    <p:sldId id="1557" r:id="rId33"/>
    <p:sldId id="1559" r:id="rId34"/>
    <p:sldId id="1585" r:id="rId35"/>
    <p:sldId id="1589" r:id="rId36"/>
    <p:sldId id="1590" r:id="rId37"/>
    <p:sldId id="1591" r:id="rId38"/>
    <p:sldId id="1592" r:id="rId39"/>
    <p:sldId id="1626" r:id="rId40"/>
    <p:sldId id="1638" r:id="rId41"/>
    <p:sldId id="1637" r:id="rId42"/>
    <p:sldId id="1639" r:id="rId43"/>
    <p:sldId id="1636" r:id="rId44"/>
    <p:sldId id="1640" r:id="rId45"/>
    <p:sldId id="1641" r:id="rId46"/>
    <p:sldId id="1642" r:id="rId47"/>
    <p:sldId id="1643" r:id="rId48"/>
    <p:sldId id="1644" r:id="rId49"/>
    <p:sldId id="1645" r:id="rId50"/>
    <p:sldId id="1646" r:id="rId51"/>
    <p:sldId id="1635" r:id="rId52"/>
    <p:sldId id="1634" r:id="rId53"/>
    <p:sldId id="1647" r:id="rId54"/>
    <p:sldId id="1648" r:id="rId55"/>
    <p:sldId id="1649" r:id="rId56"/>
    <p:sldId id="1650" r:id="rId57"/>
    <p:sldId id="1651" r:id="rId58"/>
    <p:sldId id="1633" r:id="rId59"/>
    <p:sldId id="1632" r:id="rId60"/>
    <p:sldId id="1631" r:id="rId61"/>
    <p:sldId id="1630" r:id="rId62"/>
    <p:sldId id="1629" r:id="rId63"/>
    <p:sldId id="1628" r:id="rId64"/>
    <p:sldId id="1627" r:id="rId65"/>
    <p:sldId id="1602" r:id="rId66"/>
    <p:sldId id="1603" r:id="rId67"/>
    <p:sldId id="1652" r:id="rId68"/>
    <p:sldId id="1653" r:id="rId69"/>
    <p:sldId id="1654" r:id="rId70"/>
    <p:sldId id="1655" r:id="rId71"/>
    <p:sldId id="1656" r:id="rId72"/>
    <p:sldId id="1625" r:id="rId73"/>
    <p:sldId id="1657" r:id="rId74"/>
    <p:sldId id="1624" r:id="rId75"/>
    <p:sldId id="1658" r:id="rId76"/>
    <p:sldId id="1659" r:id="rId77"/>
    <p:sldId id="1660" r:id="rId78"/>
    <p:sldId id="1597"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104" d="100"/>
          <a:sy n="104" d="100"/>
        </p:scale>
        <p:origin x="1014"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2611940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890721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826550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760480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918711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2141500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863329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511860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2700670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002575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2452813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210968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8613708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856944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42292573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40521061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14395957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4030877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834248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0003262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921194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3235800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272290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41489787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18950807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289738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14902002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21489116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1954078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3862881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12340343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29136697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1258372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7490684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24734894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17067359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32873052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32741729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20818599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30252274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22511225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33755551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48</a:t>
            </a:fld>
            <a:endParaRPr lang="en-US"/>
          </a:p>
        </p:txBody>
      </p:sp>
    </p:spTree>
    <p:extLst>
      <p:ext uri="{BB962C8B-B14F-4D97-AF65-F5344CB8AC3E}">
        <p14:creationId xmlns:p14="http://schemas.microsoft.com/office/powerpoint/2010/main" val="3531000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49</a:t>
            </a:fld>
            <a:endParaRPr lang="en-US"/>
          </a:p>
        </p:txBody>
      </p:sp>
    </p:spTree>
    <p:extLst>
      <p:ext uri="{BB962C8B-B14F-4D97-AF65-F5344CB8AC3E}">
        <p14:creationId xmlns:p14="http://schemas.microsoft.com/office/powerpoint/2010/main" val="3704772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4216616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50</a:t>
            </a:fld>
            <a:endParaRPr lang="en-US"/>
          </a:p>
        </p:txBody>
      </p:sp>
    </p:spTree>
    <p:extLst>
      <p:ext uri="{BB962C8B-B14F-4D97-AF65-F5344CB8AC3E}">
        <p14:creationId xmlns:p14="http://schemas.microsoft.com/office/powerpoint/2010/main" val="28107457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51</a:t>
            </a:fld>
            <a:endParaRPr lang="en-US"/>
          </a:p>
        </p:txBody>
      </p:sp>
    </p:spTree>
    <p:extLst>
      <p:ext uri="{BB962C8B-B14F-4D97-AF65-F5344CB8AC3E}">
        <p14:creationId xmlns:p14="http://schemas.microsoft.com/office/powerpoint/2010/main" val="10415896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52</a:t>
            </a:fld>
            <a:endParaRPr lang="en-US"/>
          </a:p>
        </p:txBody>
      </p:sp>
    </p:spTree>
    <p:extLst>
      <p:ext uri="{BB962C8B-B14F-4D97-AF65-F5344CB8AC3E}">
        <p14:creationId xmlns:p14="http://schemas.microsoft.com/office/powerpoint/2010/main" val="19075788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53</a:t>
            </a:fld>
            <a:endParaRPr lang="en-US"/>
          </a:p>
        </p:txBody>
      </p:sp>
    </p:spTree>
    <p:extLst>
      <p:ext uri="{BB962C8B-B14F-4D97-AF65-F5344CB8AC3E}">
        <p14:creationId xmlns:p14="http://schemas.microsoft.com/office/powerpoint/2010/main" val="13998259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54</a:t>
            </a:fld>
            <a:endParaRPr lang="en-US"/>
          </a:p>
        </p:txBody>
      </p:sp>
    </p:spTree>
    <p:extLst>
      <p:ext uri="{BB962C8B-B14F-4D97-AF65-F5344CB8AC3E}">
        <p14:creationId xmlns:p14="http://schemas.microsoft.com/office/powerpoint/2010/main" val="24256541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55</a:t>
            </a:fld>
            <a:endParaRPr lang="en-US"/>
          </a:p>
        </p:txBody>
      </p:sp>
    </p:spTree>
    <p:extLst>
      <p:ext uri="{BB962C8B-B14F-4D97-AF65-F5344CB8AC3E}">
        <p14:creationId xmlns:p14="http://schemas.microsoft.com/office/powerpoint/2010/main" val="1010913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56</a:t>
            </a:fld>
            <a:endParaRPr lang="en-US"/>
          </a:p>
        </p:txBody>
      </p:sp>
    </p:spTree>
    <p:extLst>
      <p:ext uri="{BB962C8B-B14F-4D97-AF65-F5344CB8AC3E}">
        <p14:creationId xmlns:p14="http://schemas.microsoft.com/office/powerpoint/2010/main" val="11397723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57</a:t>
            </a:fld>
            <a:endParaRPr lang="en-US"/>
          </a:p>
        </p:txBody>
      </p:sp>
    </p:spTree>
    <p:extLst>
      <p:ext uri="{BB962C8B-B14F-4D97-AF65-F5344CB8AC3E}">
        <p14:creationId xmlns:p14="http://schemas.microsoft.com/office/powerpoint/2010/main" val="17814764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58</a:t>
            </a:fld>
            <a:endParaRPr lang="en-US"/>
          </a:p>
        </p:txBody>
      </p:sp>
    </p:spTree>
    <p:extLst>
      <p:ext uri="{BB962C8B-B14F-4D97-AF65-F5344CB8AC3E}">
        <p14:creationId xmlns:p14="http://schemas.microsoft.com/office/powerpoint/2010/main" val="28278564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59</a:t>
            </a:fld>
            <a:endParaRPr lang="en-US"/>
          </a:p>
        </p:txBody>
      </p:sp>
    </p:spTree>
    <p:extLst>
      <p:ext uri="{BB962C8B-B14F-4D97-AF65-F5344CB8AC3E}">
        <p14:creationId xmlns:p14="http://schemas.microsoft.com/office/powerpoint/2010/main" val="2185488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40658155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60</a:t>
            </a:fld>
            <a:endParaRPr lang="en-US"/>
          </a:p>
        </p:txBody>
      </p:sp>
    </p:spTree>
    <p:extLst>
      <p:ext uri="{BB962C8B-B14F-4D97-AF65-F5344CB8AC3E}">
        <p14:creationId xmlns:p14="http://schemas.microsoft.com/office/powerpoint/2010/main" val="23383244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61</a:t>
            </a:fld>
            <a:endParaRPr lang="en-US"/>
          </a:p>
        </p:txBody>
      </p:sp>
    </p:spTree>
    <p:extLst>
      <p:ext uri="{BB962C8B-B14F-4D97-AF65-F5344CB8AC3E}">
        <p14:creationId xmlns:p14="http://schemas.microsoft.com/office/powerpoint/2010/main" val="42152827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62</a:t>
            </a:fld>
            <a:endParaRPr lang="en-US"/>
          </a:p>
        </p:txBody>
      </p:sp>
    </p:spTree>
    <p:extLst>
      <p:ext uri="{BB962C8B-B14F-4D97-AF65-F5344CB8AC3E}">
        <p14:creationId xmlns:p14="http://schemas.microsoft.com/office/powerpoint/2010/main" val="2044400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63</a:t>
            </a:fld>
            <a:endParaRPr lang="en-US"/>
          </a:p>
        </p:txBody>
      </p:sp>
    </p:spTree>
    <p:extLst>
      <p:ext uri="{BB962C8B-B14F-4D97-AF65-F5344CB8AC3E}">
        <p14:creationId xmlns:p14="http://schemas.microsoft.com/office/powerpoint/2010/main" val="33690069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64</a:t>
            </a:fld>
            <a:endParaRPr lang="en-US"/>
          </a:p>
        </p:txBody>
      </p:sp>
    </p:spTree>
    <p:extLst>
      <p:ext uri="{BB962C8B-B14F-4D97-AF65-F5344CB8AC3E}">
        <p14:creationId xmlns:p14="http://schemas.microsoft.com/office/powerpoint/2010/main" val="16284294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65</a:t>
            </a:fld>
            <a:endParaRPr lang="en-US"/>
          </a:p>
        </p:txBody>
      </p:sp>
    </p:spTree>
    <p:extLst>
      <p:ext uri="{BB962C8B-B14F-4D97-AF65-F5344CB8AC3E}">
        <p14:creationId xmlns:p14="http://schemas.microsoft.com/office/powerpoint/2010/main" val="36005788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66</a:t>
            </a:fld>
            <a:endParaRPr lang="en-US"/>
          </a:p>
        </p:txBody>
      </p:sp>
    </p:spTree>
    <p:extLst>
      <p:ext uri="{BB962C8B-B14F-4D97-AF65-F5344CB8AC3E}">
        <p14:creationId xmlns:p14="http://schemas.microsoft.com/office/powerpoint/2010/main" val="39372592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67</a:t>
            </a:fld>
            <a:endParaRPr lang="en-US"/>
          </a:p>
        </p:txBody>
      </p:sp>
    </p:spTree>
    <p:extLst>
      <p:ext uri="{BB962C8B-B14F-4D97-AF65-F5344CB8AC3E}">
        <p14:creationId xmlns:p14="http://schemas.microsoft.com/office/powerpoint/2010/main" val="41435877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68</a:t>
            </a:fld>
            <a:endParaRPr lang="en-US"/>
          </a:p>
        </p:txBody>
      </p:sp>
    </p:spTree>
    <p:extLst>
      <p:ext uri="{BB962C8B-B14F-4D97-AF65-F5344CB8AC3E}">
        <p14:creationId xmlns:p14="http://schemas.microsoft.com/office/powerpoint/2010/main" val="18321796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69</a:t>
            </a:fld>
            <a:endParaRPr lang="en-US"/>
          </a:p>
        </p:txBody>
      </p:sp>
    </p:spTree>
    <p:extLst>
      <p:ext uri="{BB962C8B-B14F-4D97-AF65-F5344CB8AC3E}">
        <p14:creationId xmlns:p14="http://schemas.microsoft.com/office/powerpoint/2010/main" val="2794617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9234556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70</a:t>
            </a:fld>
            <a:endParaRPr lang="en-US"/>
          </a:p>
        </p:txBody>
      </p:sp>
    </p:spTree>
    <p:extLst>
      <p:ext uri="{BB962C8B-B14F-4D97-AF65-F5344CB8AC3E}">
        <p14:creationId xmlns:p14="http://schemas.microsoft.com/office/powerpoint/2010/main" val="215413059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71</a:t>
            </a:fld>
            <a:endParaRPr lang="en-US"/>
          </a:p>
        </p:txBody>
      </p:sp>
    </p:spTree>
    <p:extLst>
      <p:ext uri="{BB962C8B-B14F-4D97-AF65-F5344CB8AC3E}">
        <p14:creationId xmlns:p14="http://schemas.microsoft.com/office/powerpoint/2010/main" val="28822596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72</a:t>
            </a:fld>
            <a:endParaRPr lang="en-US"/>
          </a:p>
        </p:txBody>
      </p:sp>
    </p:spTree>
    <p:extLst>
      <p:ext uri="{BB962C8B-B14F-4D97-AF65-F5344CB8AC3E}">
        <p14:creationId xmlns:p14="http://schemas.microsoft.com/office/powerpoint/2010/main" val="135502515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73</a:t>
            </a:fld>
            <a:endParaRPr lang="en-US"/>
          </a:p>
        </p:txBody>
      </p:sp>
    </p:spTree>
    <p:extLst>
      <p:ext uri="{BB962C8B-B14F-4D97-AF65-F5344CB8AC3E}">
        <p14:creationId xmlns:p14="http://schemas.microsoft.com/office/powerpoint/2010/main" val="327998475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74</a:t>
            </a:fld>
            <a:endParaRPr lang="en-US"/>
          </a:p>
        </p:txBody>
      </p:sp>
    </p:spTree>
    <p:extLst>
      <p:ext uri="{BB962C8B-B14F-4D97-AF65-F5344CB8AC3E}">
        <p14:creationId xmlns:p14="http://schemas.microsoft.com/office/powerpoint/2010/main" val="34864270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75</a:t>
            </a:fld>
            <a:endParaRPr lang="en-US"/>
          </a:p>
        </p:txBody>
      </p:sp>
    </p:spTree>
    <p:extLst>
      <p:ext uri="{BB962C8B-B14F-4D97-AF65-F5344CB8AC3E}">
        <p14:creationId xmlns:p14="http://schemas.microsoft.com/office/powerpoint/2010/main" val="4117170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76</a:t>
            </a:fld>
            <a:endParaRPr lang="en-US"/>
          </a:p>
        </p:txBody>
      </p:sp>
    </p:spTree>
    <p:extLst>
      <p:ext uri="{BB962C8B-B14F-4D97-AF65-F5344CB8AC3E}">
        <p14:creationId xmlns:p14="http://schemas.microsoft.com/office/powerpoint/2010/main" val="296822763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77</a:t>
            </a:fld>
            <a:endParaRPr lang="en-US"/>
          </a:p>
        </p:txBody>
      </p:sp>
    </p:spTree>
    <p:extLst>
      <p:ext uri="{BB962C8B-B14F-4D97-AF65-F5344CB8AC3E}">
        <p14:creationId xmlns:p14="http://schemas.microsoft.com/office/powerpoint/2010/main" val="164378892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78</a:t>
            </a:fld>
            <a:endParaRPr lang="en-US"/>
          </a:p>
        </p:txBody>
      </p:sp>
    </p:spTree>
    <p:extLst>
      <p:ext uri="{BB962C8B-B14F-4D97-AF65-F5344CB8AC3E}">
        <p14:creationId xmlns:p14="http://schemas.microsoft.com/office/powerpoint/2010/main" val="1863728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963597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545971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10/13/2023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10/13/2023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0.jpeg"/></Relationships>
</file>

<file path=ppt/slides/_rels/slide6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‘Toe die Allerhoogste aan die nasies ‘n erfdeel gegee het, toe Hy die mensekinders van mekaar geskei het, het Hy die grense van die volke vasgestel volgens die getal van die kinders van Israel.</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963265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72A5522-0EB1-7735-C9DA-A6CA3921426B}"/>
              </a:ext>
            </a:extLst>
          </p:cNvPr>
          <p:cNvPicPr>
            <a:picLocks noChangeAspect="1"/>
          </p:cNvPicPr>
          <p:nvPr/>
        </p:nvPicPr>
        <p:blipFill rotWithShape="1">
          <a:blip r:embed="rId3"/>
          <a:srcRect t="650" b="15080"/>
          <a:stretch/>
        </p:blipFill>
        <p:spPr>
          <a:xfrm>
            <a:off x="20" y="10"/>
            <a:ext cx="12191980" cy="6857990"/>
          </a:xfrm>
          <a:prstGeom prst="rect">
            <a:avLst/>
          </a:prstGeom>
        </p:spPr>
      </p:pic>
      <p:sp>
        <p:nvSpPr>
          <p:cNvPr id="13" name="Rectangle 12">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35696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570C2D1-9103-6B92-76A1-471B127FA0A1}"/>
              </a:ext>
            </a:extLst>
          </p:cNvPr>
          <p:cNvPicPr>
            <a:picLocks noChangeAspect="1"/>
          </p:cNvPicPr>
          <p:nvPr/>
        </p:nvPicPr>
        <p:blipFill>
          <a:blip r:embed="rId3"/>
          <a:stretch>
            <a:fillRect/>
          </a:stretch>
        </p:blipFill>
        <p:spPr>
          <a:xfrm>
            <a:off x="3555111" y="457200"/>
            <a:ext cx="5081778" cy="5943600"/>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53608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CB9E796-972D-67BC-35D8-123D2C0B35BC}"/>
              </a:ext>
            </a:extLst>
          </p:cNvPr>
          <p:cNvPicPr>
            <a:picLocks noChangeAspect="1"/>
          </p:cNvPicPr>
          <p:nvPr/>
        </p:nvPicPr>
        <p:blipFill>
          <a:blip r:embed="rId3"/>
          <a:stretch>
            <a:fillRect/>
          </a:stretch>
        </p:blipFill>
        <p:spPr>
          <a:xfrm>
            <a:off x="3124200" y="457200"/>
            <a:ext cx="5943600" cy="5943600"/>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78999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F1730A60-F35A-2DB1-4C6D-45B134E7EE73}"/>
              </a:ext>
            </a:extLst>
          </p:cNvPr>
          <p:cNvPicPr>
            <a:picLocks noChangeAspect="1"/>
          </p:cNvPicPr>
          <p:nvPr/>
        </p:nvPicPr>
        <p:blipFill rotWithShape="1">
          <a:blip r:embed="rId3"/>
          <a:srcRect t="15746"/>
          <a:stretch/>
        </p:blipFill>
        <p:spPr>
          <a:xfrm>
            <a:off x="20" y="1282"/>
            <a:ext cx="12191980" cy="6856718"/>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511402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‘Dit is die geskiedenis van Noag. Noag was ‘n regverdige, opregte man onder sy tydgenote. Noag het met God gewandel. En Noag het drie seuns gehad: Sem, Gam en Jafet. Maar die aarde was verdorwe voor die aangesig van God, en die aarde was vol geweld.’ </a:t>
            </a:r>
            <a:r>
              <a:rPr lang="nl-NL" sz="3600" b="1" i="1" dirty="0">
                <a:solidFill>
                  <a:schemeClr val="dk1"/>
                </a:solidFill>
                <a:latin typeface="Century Gothic"/>
                <a:ea typeface="+mn-lt"/>
                <a:cs typeface="+mn-lt"/>
                <a:sym typeface="Century Gothic"/>
              </a:rPr>
              <a:t>(Gen 6:9-11)</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194775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‘Now the earth was corrupt in God’s sight and was full of violence.’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814055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Heb: geweld: ‘chamas’ (khaw-mawce) Beteken om verkeerde dinge te doen &amp; ongeregtige voordeel daaruit te trek. Ook om onregverdig te onderdruk.</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564515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‘Godspraak. Die woord van die HERE oor Israel. Die HERE spreek, wat die hemele uitsprei en die aarde grondves en die gees van die mens in sy binneste formeer: Kyk, Ek maak Jerusalem vir al die volke rondom tot ‘n beker van bedwelming, en ook teen Juda sal dit wees tydens die beleëring teen Jerusalem. </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846611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in dié dag maak Ek Jerusalem tot ‘n baie swaar klip vir al die volke: elkeen wat dit optel, sal hom daarmee sekerlik seer maak; en al die nasies van die aarde sal daarteen vergader word. In dié dag, spreek die HERE, sal Ek al die perde met verwarring slaan en hulle ruiters met waansin; maar oor die huis van Juda sal Ek my oë oophou, terwyl Ek al die perde van die volke met blindheid slaan.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270471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Dan sal die stamhoofde van Juda in hulle hart sê: Die inwoners van Jerusalem is vir my ‘n sterkte deur die HERE van die leërskare, hulle God.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464319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Want die HERE se </a:t>
            </a:r>
            <a:r>
              <a:rPr lang="en-GB" sz="3600" i="1" dirty="0" err="1">
                <a:solidFill>
                  <a:schemeClr val="dk1"/>
                </a:solidFill>
                <a:latin typeface="Century Gothic"/>
                <a:ea typeface="+mn-lt"/>
                <a:cs typeface="+mn-lt"/>
                <a:sym typeface="Century Gothic"/>
              </a:rPr>
              <a:t>deel</a:t>
            </a:r>
            <a:r>
              <a:rPr lang="en-GB" sz="3600" i="1" dirty="0">
                <a:solidFill>
                  <a:schemeClr val="dk1"/>
                </a:solidFill>
                <a:latin typeface="Century Gothic"/>
                <a:ea typeface="+mn-lt"/>
                <a:cs typeface="+mn-lt"/>
                <a:sym typeface="Century Gothic"/>
              </a:rPr>
              <a:t> is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volk, Jakob is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afgemete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erfdeel</a:t>
            </a:r>
            <a:r>
              <a:rPr lang="en-GB" sz="3600" i="1" dirty="0">
                <a:solidFill>
                  <a:schemeClr val="dk1"/>
                </a:solidFill>
                <a:latin typeface="Century Gothic"/>
                <a:ea typeface="+mn-lt"/>
                <a:cs typeface="+mn-lt"/>
                <a:sym typeface="Century Gothic"/>
              </a:rPr>
              <a:t>. Hy het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gevind</a:t>
            </a:r>
            <a:r>
              <a:rPr lang="en-GB" sz="3600" i="1" dirty="0">
                <a:solidFill>
                  <a:schemeClr val="dk1"/>
                </a:solidFill>
                <a:latin typeface="Century Gothic"/>
                <a:ea typeface="+mn-lt"/>
                <a:cs typeface="+mn-lt"/>
                <a:sym typeface="Century Gothic"/>
              </a:rPr>
              <a:t> in ‘n </a:t>
            </a:r>
            <a:r>
              <a:rPr lang="en-GB" sz="3600" i="1" dirty="0" err="1">
                <a:solidFill>
                  <a:schemeClr val="dk1"/>
                </a:solidFill>
                <a:latin typeface="Century Gothic"/>
                <a:ea typeface="+mn-lt"/>
                <a:cs typeface="+mn-lt"/>
                <a:sym typeface="Century Gothic"/>
              </a:rPr>
              <a:t>woestynland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in ‘n </a:t>
            </a:r>
            <a:r>
              <a:rPr lang="en-GB" sz="3600" i="1" dirty="0" err="1">
                <a:solidFill>
                  <a:schemeClr val="dk1"/>
                </a:solidFill>
                <a:latin typeface="Century Gothic"/>
                <a:ea typeface="+mn-lt"/>
                <a:cs typeface="+mn-lt"/>
                <a:sym typeface="Century Gothic"/>
              </a:rPr>
              <a:t>woeste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wêreld</a:t>
            </a:r>
            <a:r>
              <a:rPr lang="en-GB" sz="3600" i="1" dirty="0">
                <a:solidFill>
                  <a:schemeClr val="dk1"/>
                </a:solidFill>
                <a:latin typeface="Century Gothic"/>
                <a:ea typeface="+mn-lt"/>
                <a:cs typeface="+mn-lt"/>
                <a:sym typeface="Century Gothic"/>
              </a:rPr>
              <a:t>, vol </a:t>
            </a:r>
            <a:r>
              <a:rPr lang="en-GB" sz="3600" i="1" dirty="0" err="1">
                <a:solidFill>
                  <a:schemeClr val="dk1"/>
                </a:solidFill>
                <a:latin typeface="Century Gothic"/>
                <a:ea typeface="+mn-lt"/>
                <a:cs typeface="+mn-lt"/>
                <a:sym typeface="Century Gothic"/>
              </a:rPr>
              <a:t>gehuil</a:t>
            </a:r>
            <a:r>
              <a:rPr lang="en-GB" sz="3600" i="1" dirty="0">
                <a:solidFill>
                  <a:schemeClr val="dk1"/>
                </a:solidFill>
                <a:latin typeface="Century Gothic"/>
                <a:ea typeface="+mn-lt"/>
                <a:cs typeface="+mn-lt"/>
                <a:sym typeface="Century Gothic"/>
              </a:rPr>
              <a:t> van die </a:t>
            </a:r>
            <a:r>
              <a:rPr lang="en-GB" sz="3600" i="1" dirty="0" err="1">
                <a:solidFill>
                  <a:schemeClr val="dk1"/>
                </a:solidFill>
                <a:latin typeface="Century Gothic"/>
                <a:ea typeface="+mn-lt"/>
                <a:cs typeface="+mn-lt"/>
                <a:sym typeface="Century Gothic"/>
              </a:rPr>
              <a:t>wildernis</a:t>
            </a:r>
            <a:r>
              <a:rPr lang="en-GB" sz="3600" i="1" dirty="0">
                <a:solidFill>
                  <a:schemeClr val="dk1"/>
                </a:solidFill>
                <a:latin typeface="Century Gothic"/>
                <a:ea typeface="+mn-lt"/>
                <a:cs typeface="+mn-lt"/>
                <a:sym typeface="Century Gothic"/>
              </a:rPr>
              <a:t>; Hy het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omring</a:t>
            </a:r>
            <a:r>
              <a:rPr lang="en-GB" sz="3600" i="1" dirty="0">
                <a:solidFill>
                  <a:schemeClr val="dk1"/>
                </a:solidFill>
                <a:latin typeface="Century Gothic"/>
                <a:ea typeface="+mn-lt"/>
                <a:cs typeface="+mn-lt"/>
                <a:sym typeface="Century Gothic"/>
              </a:rPr>
              <a:t>, op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ag </a:t>
            </a:r>
            <a:r>
              <a:rPr lang="en-GB" sz="3600" i="1" dirty="0" err="1">
                <a:solidFill>
                  <a:schemeClr val="dk1"/>
                </a:solidFill>
                <a:latin typeface="Century Gothic"/>
                <a:ea typeface="+mn-lt"/>
                <a:cs typeface="+mn-lt"/>
                <a:sym typeface="Century Gothic"/>
              </a:rPr>
              <a:t>gegee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bewaak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oogappel</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a:t>
            </a:r>
            <a:r>
              <a:rPr lang="en-GB" sz="3600" b="1" i="1" dirty="0" err="1">
                <a:solidFill>
                  <a:schemeClr val="dk1"/>
                </a:solidFill>
                <a:latin typeface="Century Gothic"/>
                <a:ea typeface="+mn-lt"/>
                <a:cs typeface="+mn-lt"/>
                <a:sym typeface="Century Gothic"/>
              </a:rPr>
              <a:t>Deut</a:t>
            </a:r>
            <a:r>
              <a:rPr lang="en-GB" sz="3600" b="1" i="1" dirty="0">
                <a:solidFill>
                  <a:schemeClr val="dk1"/>
                </a:solidFill>
                <a:latin typeface="Century Gothic"/>
                <a:ea typeface="+mn-lt"/>
                <a:cs typeface="+mn-lt"/>
                <a:sym typeface="Century Gothic"/>
              </a:rPr>
              <a:t> 32:8-10)</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177726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In dié dag sal Ek die stamhoofde van Juda maak soos ‘n pan met vuur onder ‘n hoop hout en soos ‘n brandende fakkel onder gerwe - hulle sal regs en links al die volke rondom verteer; maar Jerusalem sal nog bewoond wees op sy plek in Jerusalem.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807322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die HERE sal eers die tente van Juda verlos, sodat die roem van die huis van Dawid en die roem van die inwoners van Jerusalem dié van Juda nie sal oortref nie. In dié dag sal die HERE die inwoners van Jerusalem rondom beskut, en die struikelende onder hulle sal in dié dag wees soos Dawid, en die huis van Dawid soos ‘n hemelse wese, soos die Engel van die HERE voor hulle uit.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834240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Ook sal Ek in dié dag daarna soek om al die nasies wat teen Jerusalem aankom, te verdelg. Maar oor die huis van Dawid en oor die inwoners van Jerusalem sal Ek uitgiet die Gees van genade en smekinge; en hulle sal opsien na My vir wie hulle deurboor het,…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0572767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hulle sal oor Hom rouklaag soos ‘n mens rouklaag oor ‘n enigste seun en bitterlik oor Hom ween soos ‘n mens bitterlik ween oor ‘n eersgebore kind. In dié dag sal die rouklag groot wees in Jerusalem, soos die rouklag van Hadad-Rimmon in die laagte van Megiddo.’ </a:t>
            </a:r>
            <a:r>
              <a:rPr lang="nl-NL" sz="3600" b="1" i="1" dirty="0">
                <a:solidFill>
                  <a:schemeClr val="dk1"/>
                </a:solidFill>
                <a:latin typeface="Century Gothic"/>
                <a:ea typeface="+mn-lt"/>
                <a:cs typeface="+mn-lt"/>
                <a:sym typeface="Century Gothic"/>
              </a:rPr>
              <a:t>(Sag 12:1-11)</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167381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‘Verder het die woord van die HERE tot my gekom en gesê: Mensekind, rig jou aangesig teen Gog, in die land Magog, die vors van Ros, Meseg en Tubal, en profeteer teen hom en sê: So spreek die Here HERE: Kyk, Ek het dit teen jou, o Gog, vors van Ros, Meseg en Tubal!</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318297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Ek sal jou weglok en hake in jou kakebene sit en jou laat uittrek en jou hele leër, perde en ruiters, almal volkome toegerus, ‘n groot menigte met die groot en die klein skild, wat almal die swaard hanteer; Perse, Kusiete en Putéërs saam met hulle, almal met skild en helm; Gomer en al sy leërs, die huis van Togarma, in die uithoeke van die Noorde, en al sy leers - baie volke saam met jou. </a:t>
            </a:r>
            <a:endParaRPr lang="nl-NL" sz="34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434675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8472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Hou jou reg en maak jou klaar, jy en al jou menigtes wat by jou vergader het; en wees vir hulle ‘n leidsman. Ná baie dae sal jy bevel ontvang; aan die einde van die jare sal jy ‘n land intrek wat van die swaard weer reggekom het, wat versamel is uit baie volke, op die berge van Israel wat gedurigdeur as puinhoop daar gelê het - ja, dit is uit die volke uitgebring, en hulle woon almal in veiligheid. </a:t>
            </a:r>
            <a:endParaRPr lang="nl-NL" sz="34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738157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Dan sal jy optrek soos ‘n onweer wat aankom, jy sal wees soos ‘n wolk om die land te oordek, jy en al jou leërs en baie volke saam met jou. So sê die Here HERE: In dié dag sal daar gedagtes in jou hart opkom, en jy sal ‘n listige plan beraam en sê: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6739865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Ek sal optrek teen die land wat ooplê, ek sal kom by rustige mense wat in veiligheid woon; wat almal woon sonder muur en geen grendel of poorte het nie; om buit te maak en roof te rowe, om jou hand uit te steek teen die puinhope wat weer bewoon is, en teen ‘n volk wat uit die nasies versamel is, wat vee en goed verwerf het, wat op die middelpunt van die aarde woon.’ </a:t>
            </a:r>
            <a:r>
              <a:rPr lang="nl-NL" sz="3400" b="1" i="1" dirty="0">
                <a:solidFill>
                  <a:schemeClr val="dk1"/>
                </a:solidFill>
                <a:latin typeface="Century Gothic"/>
                <a:ea typeface="+mn-lt"/>
                <a:cs typeface="+mn-lt"/>
                <a:sym typeface="Century Gothic"/>
              </a:rPr>
              <a:t>(Ese 38:1-12)</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0470212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‘Daarom, profeteer, o mensekind, en sê aan Gog: So spreek die Here HERE: Sal jy dit nie opmerk in dié dag as my volk Israel veilig woon nie? Dan sal jy kom uit jou woonplek, uit die agterhoeke van die Noorde, jy en baie volke saam met jou wat almal op perde ry, ‘n groot menigte en ‘n magtige leër; en jy sal optrek teen my volk Israel soos ‘n wolk om die land te oordek.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2981329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85788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‘Op, o Sion, red jouself, jy wat woon by die dogter van Babel! Want so sê die HERE van die leërskare: Hy het my gestuur agter heerlikheid aan na die nasies wat julle uitgebuit het; want wie julle aanraak, raak sy oogappel aan.’ </a:t>
            </a:r>
            <a:r>
              <a:rPr lang="nl-NL" sz="3600" b="1" i="1" dirty="0">
                <a:solidFill>
                  <a:schemeClr val="dk1"/>
                </a:solidFill>
                <a:latin typeface="Century Gothic"/>
                <a:ea typeface="+mn-lt"/>
                <a:cs typeface="+mn-lt"/>
                <a:sym typeface="Century Gothic"/>
              </a:rPr>
              <a:t>(Sag 2:7-8)</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68790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Aan die einde van die dae sal dit wees - dan sal Ek jou teen my land laat aankom, sodat die nasies My kan ken as Ek My in jou, o Gog, voor hulle oë as die Heilige laat ken.’ </a:t>
            </a:r>
            <a:r>
              <a:rPr lang="nl-NL" sz="3600" b="1" i="1" dirty="0">
                <a:solidFill>
                  <a:schemeClr val="dk1"/>
                </a:solidFill>
                <a:latin typeface="Century Gothic"/>
                <a:ea typeface="+mn-lt"/>
                <a:cs typeface="+mn-lt"/>
                <a:sym typeface="Century Gothic"/>
              </a:rPr>
              <a:t>(Ese 38:14-16)</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323292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Ek sal met hom in die gereg gaan deur pes en deur bloed; en oorstromende stortreën en haelstene, vuur en swawel op hom laat reën en op sy leërs en op baie volke wat saam met hom is. So sal Ek My dan as groot en as heilig laat ken en Myself bekend maak voor die oë van baie nasies; en hulle sal weet dat Ek die HERE is.’ </a:t>
            </a:r>
            <a:r>
              <a:rPr lang="nl-NL" sz="3600" b="1" i="1" dirty="0">
                <a:solidFill>
                  <a:schemeClr val="dk1"/>
                </a:solidFill>
                <a:latin typeface="Century Gothic"/>
                <a:ea typeface="+mn-lt"/>
                <a:cs typeface="+mn-lt"/>
                <a:sym typeface="Century Gothic"/>
              </a:rPr>
              <a:t>(Ese 38:22-23)</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782374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jy, mensekind, profeteer teen Gog en sê: So spreek die Here HERE: Kyk, Ek het dit teen jou, o Gog, vors van Ros, Meseg en Tubal. En Ek sal jou weglok en jou lei en jou laat optrek uit die agterhoeke van die Noorde en jou laat kom op die berge van Israel. </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916388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Ek sal jou boog uit jou linkerhand slaan en jou pyle uit jou regterhand laat val. Op die berge van Israel sal jy val, jy en al jou leërs en die volke wat saam met jou is; aan die roofvoëls van allerhande vere en aan die wilde diere van die veld het Ek jou as voedsel gegee. Op die oop veld sal jy val; want Ek het dit gesê, spreek die Here HERE. </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113060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Ek sal ‘n vuur slinger in Magog en onder hulle wat in die kuslande veilig woon; en hulle sal weet dat Ek die HERE is. En Ek sal my heilige Naam bekend maak onder my volk Israel en sal my heilige Naam nie meer laat ontheilig nie; en die nasies sal weet dat Ek die HERE is, die Heilige in Israel. Kyk, dit kom en gebeur, spreek die Here HERE. Dit is die dag waarvan Ek gespreek het.’ </a:t>
            </a:r>
            <a:r>
              <a:rPr lang="nl-NL" sz="3400" b="1" i="1" dirty="0">
                <a:solidFill>
                  <a:schemeClr val="dk1"/>
                </a:solidFill>
                <a:latin typeface="Century Gothic"/>
                <a:ea typeface="+mn-lt"/>
                <a:cs typeface="+mn-lt"/>
                <a:sym typeface="Century Gothic"/>
              </a:rPr>
              <a:t>(Ese 39:1-8)</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81556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‘As Ek hulle terugbring uit die volke en hulle versamel uit die lande van hulle vyande, sal Ek My in hulle as die Heilige laat ken voor die oë van baie nasies. En hulle sal weet dat Ek, die HERE, hulle God is, daaraan dat Ek hulle in ballingskap laat gaan het na die nasies, maar hulle weer versamel het in hulle land en dáár niemand meer uit hulle agter laat bly het nie.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727316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Ek sal my aangesig nie meer vir hulle verberg nie, omdat Ek my Gees oor die huis van Israel uitgegiet het, spreek die Here HERE.’ </a:t>
            </a:r>
            <a:r>
              <a:rPr lang="nl-NL" sz="3600" b="1" i="1" dirty="0">
                <a:solidFill>
                  <a:schemeClr val="dk1"/>
                </a:solidFill>
                <a:latin typeface="Century Gothic"/>
                <a:ea typeface="+mn-lt"/>
                <a:cs typeface="+mn-lt"/>
                <a:sym typeface="Century Gothic"/>
              </a:rPr>
              <a:t>(Ese 39:27-29)</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570603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‘Sewentig sewetalle is oor jou volk en jou heilige stad bepaal, om die goddeloosheid te voleindig en om die maat van die sondes vol te maak en om die ongeregtigheid te versoen en om ewige geregtigheid aan te bring en om gesig en profeet te beseël en om wat hoogheilig is, te salf.</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555225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Nou moet jy weet en verstaan: van die uitgang van die woord af om Jerusalem te herstel en op te bou tot op ‘n Gesalfde, ‘n Vors, is sewe sewetalle; en twee en sestig sewetalle lank sal dit herstel en opgebou word, met pleine en slote, maar in tye van benoudheid. </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623166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ná die twee en sestig sewetalle sal ‘n Gesalfde uitgeroei word, maar sonder iets vir Hom; en die volk van ‘n vors wat sal kom, sal die stad en die heiligdom verwoes, maar sy einde sal met ‘n oorstroming wees, en tot die einde toe sal dit oorlog wees, vasbeslote verwoestings.</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0542509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‘‘n Lied. ‘n Psalm van Asaf. o God, </a:t>
            </a:r>
            <a:r>
              <a:rPr lang="en-GB" sz="3600" i="1" dirty="0" err="1">
                <a:solidFill>
                  <a:schemeClr val="dk1"/>
                </a:solidFill>
                <a:latin typeface="Century Gothic"/>
                <a:ea typeface="+mn-lt"/>
                <a:cs typeface="+mn-lt"/>
                <a:sym typeface="Century Gothic"/>
              </a:rPr>
              <a:t>hou</a:t>
            </a:r>
            <a:r>
              <a:rPr lang="en-GB" sz="3600" i="1" dirty="0">
                <a:solidFill>
                  <a:schemeClr val="dk1"/>
                </a:solidFill>
                <a:latin typeface="Century Gothic"/>
                <a:ea typeface="+mn-lt"/>
                <a:cs typeface="+mn-lt"/>
                <a:sym typeface="Century Gothic"/>
              </a:rPr>
              <a:t> U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stil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swyg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rus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o God! Want </a:t>
            </a:r>
            <a:r>
              <a:rPr lang="en-GB" sz="3600" i="1" dirty="0" err="1">
                <a:solidFill>
                  <a:schemeClr val="dk1"/>
                </a:solidFill>
                <a:latin typeface="Century Gothic"/>
                <a:ea typeface="+mn-lt"/>
                <a:cs typeface="+mn-lt"/>
                <a:sym typeface="Century Gothic"/>
              </a:rPr>
              <a:t>kyk</a:t>
            </a:r>
            <a:r>
              <a:rPr lang="en-GB" sz="3600" i="1" dirty="0">
                <a:solidFill>
                  <a:schemeClr val="dk1"/>
                </a:solidFill>
                <a:latin typeface="Century Gothic"/>
                <a:ea typeface="+mn-lt"/>
                <a:cs typeface="+mn-lt"/>
                <a:sym typeface="Century Gothic"/>
              </a:rPr>
              <a:t>, u </a:t>
            </a:r>
            <a:r>
              <a:rPr lang="en-GB" sz="3600" i="1" dirty="0" err="1">
                <a:solidFill>
                  <a:schemeClr val="dk1"/>
                </a:solidFill>
                <a:latin typeface="Century Gothic"/>
                <a:ea typeface="+mn-lt"/>
                <a:cs typeface="+mn-lt"/>
                <a:sym typeface="Century Gothic"/>
              </a:rPr>
              <a:t>vyande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rumoer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u haters steek die hoof op. Teen u volk smee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listig</a:t>
            </a:r>
            <a:r>
              <a:rPr lang="en-GB" sz="3600" i="1" dirty="0">
                <a:solidFill>
                  <a:schemeClr val="dk1"/>
                </a:solidFill>
                <a:latin typeface="Century Gothic"/>
                <a:ea typeface="+mn-lt"/>
                <a:cs typeface="+mn-lt"/>
                <a:sym typeface="Century Gothic"/>
              </a:rPr>
              <a:t> ‘n plan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onder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mekaar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raad</a:t>
            </a:r>
            <a:r>
              <a:rPr lang="en-GB" sz="3600" i="1" dirty="0">
                <a:solidFill>
                  <a:schemeClr val="dk1"/>
                </a:solidFill>
                <a:latin typeface="Century Gothic"/>
                <a:ea typeface="+mn-lt"/>
                <a:cs typeface="+mn-lt"/>
                <a:sym typeface="Century Gothic"/>
              </a:rPr>
              <a:t> teen u </a:t>
            </a:r>
            <a:r>
              <a:rPr lang="en-GB" sz="3600" i="1" dirty="0" err="1">
                <a:solidFill>
                  <a:schemeClr val="dk1"/>
                </a:solidFill>
                <a:latin typeface="Century Gothic"/>
                <a:ea typeface="+mn-lt"/>
                <a:cs typeface="+mn-lt"/>
                <a:sym typeface="Century Gothic"/>
              </a:rPr>
              <a:t>verborgenes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laat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vernietig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geen</a:t>
            </a:r>
            <a:r>
              <a:rPr lang="en-GB" sz="3600" i="1" dirty="0">
                <a:solidFill>
                  <a:schemeClr val="dk1"/>
                </a:solidFill>
                <a:latin typeface="Century Gothic"/>
                <a:ea typeface="+mn-lt"/>
                <a:cs typeface="+mn-lt"/>
                <a:sym typeface="Century Gothic"/>
              </a:rPr>
              <a:t> volk </a:t>
            </a:r>
            <a:r>
              <a:rPr lang="en-GB" sz="3600" i="1" dirty="0" err="1">
                <a:solidFill>
                  <a:schemeClr val="dk1"/>
                </a:solidFill>
                <a:latin typeface="Century Gothic"/>
                <a:ea typeface="+mn-lt"/>
                <a:cs typeface="+mn-lt"/>
                <a:sym typeface="Century Gothic"/>
              </a:rPr>
              <a:t>meer</a:t>
            </a:r>
            <a:r>
              <a:rPr lang="en-GB" sz="3600" i="1" dirty="0">
                <a:solidFill>
                  <a:schemeClr val="dk1"/>
                </a:solidFill>
                <a:latin typeface="Century Gothic"/>
                <a:ea typeface="+mn-lt"/>
                <a:cs typeface="+mn-lt"/>
                <a:sym typeface="Century Gothic"/>
              </a:rPr>
              <a:t> is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die naam van Israel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meer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gedink</a:t>
            </a:r>
            <a:r>
              <a:rPr lang="en-GB" sz="3600" i="1" dirty="0">
                <a:solidFill>
                  <a:schemeClr val="dk1"/>
                </a:solidFill>
                <a:latin typeface="Century Gothic"/>
                <a:ea typeface="+mn-lt"/>
                <a:cs typeface="+mn-lt"/>
                <a:sym typeface="Century Gothic"/>
              </a:rPr>
              <a:t> word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878934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hy sal een week lank met baie ‘n sterk verbond sluit, en gedurende die helfte van die week sal hy slagoffer en spysoffer laat ophou; en op die vleuel van gruwels sal daar ‘n verwoester wees, en wel tot aan die einde; en wat vas besluit is, sal oor wat woes is, uitgestort word.’ </a:t>
            </a:r>
            <a:r>
              <a:rPr lang="nl-NL" sz="3600" b="1" i="1" dirty="0">
                <a:solidFill>
                  <a:schemeClr val="dk1"/>
                </a:solidFill>
                <a:latin typeface="Century Gothic"/>
                <a:ea typeface="+mn-lt"/>
                <a:cs typeface="+mn-lt"/>
                <a:sym typeface="Century Gothic"/>
              </a:rPr>
              <a:t>(Dan 9:24-27)</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1443091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‘n mond is aan hom gegee wat groot woorde en godslasteringe uitspreek, en aan hom is mag gegee om dit twee en veertig maande lank te doen. En hy het sy mond oopgemaak om te laster teen God, om sy Naam en sy tabernakel en die wat in die hemel woon, te laster. </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Op 13:5-7.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8035121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Dit is ook aan hom gegee om oorlog te voer teen die heiliges en hulle te oorwin, en aan hom is mag gegee oor elke stam en taal en nasie.’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Op 13:5-7.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3059713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‘‘In die derde jaar van Kores, die koning van die Perse, is ‘n woord geopenbaar aan Daniël wat Béltsasar genoem is, en die woord is waarheid maar groot swarigheid; en hy het die woord verstaan en insig gehad in die gesig. In daardie dae het ek, Daniël, drie volle weke getreur.</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10:1-14.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0103794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Smaaklike spys het ek nie geëet en vleis en wyn het nie in my mond gekom nie; en ek het my glad nie gesalf nie, totdat drie volle weke om was. En op die vier en twintigste dag van die eerste maand, terwyl ek op die wal van die groot rivier was, dit is die Hiddékel, het ek my oë opgeslaan, en daar sien ek ‘n man met linne bekleed, en sy heupe was omgord met goud van Ufas.</a:t>
            </a:r>
            <a:endParaRPr lang="nl-NL" sz="34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10:1-14.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4917545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sy liggaam was soos chrisoliet, en sy aangesig soos die geflikker van bliksem en sy oë soos fakkels van vuur en sy arms en sy voete soos blink geskuurde koper en die geluid van sy woorde soos die gedruis van ‘n menigte.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10:1-14.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9880599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ek, Daniël, alleen het die gesig gesien, maar die manne wat saam met my was, het die gesig nie gesien nie; nogtans het ‘n groot skrik hulle oorval, sodat hulle gevlug het om hulle te verberg. Toe het ék alleen oorgebly en hierdie groot gesig gesien, en geen krag het in my oorgebly nie, en my gesonde kleur het aan my verander en verdwyn, en ek het geen krag oorgehou nie.</a:t>
            </a:r>
            <a:endParaRPr lang="nl-NL" sz="34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10:1-14.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6723272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ek het die geluid van sy woorde gehoor, en toe ek die geluid van sy woorde hoor, het ek bewusteloos op my aangesig, met my aangesig op die aarde, geval. En kyk, ‘n hand het my aangeraak en my op my knieë en op die handpalms waggelend laat opstaan.</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10:1-14.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4286310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hy het vir my gesê: Daniël, geliefde man, gee ag op die woorde wat ek met jou spreek, en gaan staan op jou staanplek, want ek is nou na jou gestuur. En terwyl hy hierdie woord met my spreek, het ek bewende gaan staan.</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10:1-14.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5794558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sê hy vir my: Wees nie bevrees nie, Daniël; want van die eerste dag af dat jy jou hart daarop gerig het om ag te gee en jou voor die aangesig van jou God te verootmoedig, is jou woorde gehoor, en om jou woorde ontwil het ek gekom;…</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10:1-14.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8947912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Want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het van </a:t>
            </a:r>
            <a:r>
              <a:rPr lang="en-GB" sz="3600" i="1" dirty="0" err="1">
                <a:solidFill>
                  <a:schemeClr val="dk1"/>
                </a:solidFill>
                <a:latin typeface="Century Gothic"/>
                <a:ea typeface="+mn-lt"/>
                <a:cs typeface="+mn-lt"/>
                <a:sym typeface="Century Gothic"/>
              </a:rPr>
              <a:t>harte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saam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raad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gehou</a:t>
            </a:r>
            <a:r>
              <a:rPr lang="en-GB" sz="3600" i="1" dirty="0">
                <a:solidFill>
                  <a:schemeClr val="dk1"/>
                </a:solidFill>
                <a:latin typeface="Century Gothic"/>
                <a:ea typeface="+mn-lt"/>
                <a:cs typeface="+mn-lt"/>
                <a:sym typeface="Century Gothic"/>
              </a:rPr>
              <a:t>; teen U sluit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verbond</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tente</a:t>
            </a:r>
            <a:r>
              <a:rPr lang="en-GB" sz="3600" i="1" dirty="0">
                <a:solidFill>
                  <a:schemeClr val="dk1"/>
                </a:solidFill>
                <a:latin typeface="Century Gothic"/>
                <a:ea typeface="+mn-lt"/>
                <a:cs typeface="+mn-lt"/>
                <a:sym typeface="Century Gothic"/>
              </a:rPr>
              <a:t> van Edom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Ismaeliete</a:t>
            </a:r>
            <a:r>
              <a:rPr lang="en-GB" sz="3600" i="1" dirty="0">
                <a:solidFill>
                  <a:schemeClr val="dk1"/>
                </a:solidFill>
                <a:latin typeface="Century Gothic"/>
                <a:ea typeface="+mn-lt"/>
                <a:cs typeface="+mn-lt"/>
                <a:sym typeface="Century Gothic"/>
              </a:rPr>
              <a:t>, Moab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Hagareners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Gebal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Ammon,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Amalek, </a:t>
            </a:r>
            <a:r>
              <a:rPr lang="en-GB" sz="3600" i="1" dirty="0" err="1">
                <a:solidFill>
                  <a:schemeClr val="dk1"/>
                </a:solidFill>
                <a:latin typeface="Century Gothic"/>
                <a:ea typeface="+mn-lt"/>
                <a:cs typeface="+mn-lt"/>
                <a:sym typeface="Century Gothic"/>
              </a:rPr>
              <a:t>Filistéa</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saam</a:t>
            </a:r>
            <a:r>
              <a:rPr lang="en-GB" sz="3600" i="1" dirty="0">
                <a:solidFill>
                  <a:schemeClr val="dk1"/>
                </a:solidFill>
                <a:latin typeface="Century Gothic"/>
                <a:ea typeface="+mn-lt"/>
                <a:cs typeface="+mn-lt"/>
                <a:sym typeface="Century Gothic"/>
              </a:rPr>
              <a:t> met die </a:t>
            </a:r>
            <a:r>
              <a:rPr lang="en-GB" sz="3600" i="1" dirty="0" err="1">
                <a:solidFill>
                  <a:schemeClr val="dk1"/>
                </a:solidFill>
                <a:latin typeface="Century Gothic"/>
                <a:ea typeface="+mn-lt"/>
                <a:cs typeface="+mn-lt"/>
                <a:sym typeface="Century Gothic"/>
              </a:rPr>
              <a:t>inwoners</a:t>
            </a:r>
            <a:r>
              <a:rPr lang="en-GB" sz="3600" i="1" dirty="0">
                <a:solidFill>
                  <a:schemeClr val="dk1"/>
                </a:solidFill>
                <a:latin typeface="Century Gothic"/>
                <a:ea typeface="+mn-lt"/>
                <a:cs typeface="+mn-lt"/>
                <a:sym typeface="Century Gothic"/>
              </a:rPr>
              <a:t> van </a:t>
            </a:r>
            <a:r>
              <a:rPr lang="en-GB" sz="3600" i="1" dirty="0" err="1">
                <a:solidFill>
                  <a:schemeClr val="dk1"/>
                </a:solidFill>
                <a:latin typeface="Century Gothic"/>
                <a:ea typeface="+mn-lt"/>
                <a:cs typeface="+mn-lt"/>
                <a:sym typeface="Century Gothic"/>
              </a:rPr>
              <a:t>Tirus</a:t>
            </a:r>
            <a:r>
              <a:rPr lang="en-GB" sz="3600" i="1" dirty="0">
                <a:solidFill>
                  <a:schemeClr val="dk1"/>
                </a:solidFill>
                <a:latin typeface="Century Gothic"/>
                <a:ea typeface="+mn-lt"/>
                <a:cs typeface="+mn-lt"/>
                <a:sym typeface="Century Gothic"/>
              </a:rPr>
              <a:t>. </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6212289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die vors van die koninkryk van die Perse het een en twintig dae lank teenoor my gestaan, en kyk, Mígael, een van die vernaamste vorste, het gekom om my te help; en ék het daar oorgebly by die konings van Persië.</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Dan 10:1-14.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4944952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Ek het dan gekom om jou inligting te gee oor wat jou volk aan die einde van die dae te beurt sal val, want die gesig sien nog op die verre toekoms.’</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10:1-14.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8835062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‘Dan sal die koning van die Noorde weer ‘n groter menigte op die been bring as die eerste, en ná verloop van tyd, van jare, sal hy sekerlik kom met ‘n groot leër en ‘n groot gevolg. En in dié tye sal baie teen die koning van die Suide opstaan, en die gewelddadige mense van jou volk sal hulle verhef om ‘n gesig in vervulling te laat gaan, maar hulle sal omkom.</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11:13-16.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9907230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So sal dan die koning van die Noorde kom en ‘n wal opwerp en ‘n versterkte stad inneem; en die leërs van die Suide sal nie standhou nie, selfs sy uitgesoekte manskappe nie, sodat daar geen krag sal wees om stand te hou nie.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11:13-16.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5795136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hy wat uit die Noorde teen hom kom, sal maak net soos hy wil, en niemand sal voor hom standhou nie; hy sal ook gaan staan in die Pragtige Land, terwyl daar verdelging in sy hand is.’</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11:13-16.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0414917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deur hom sal leërs op die been gebring word en die heiligdom, die vesting, ontheilig, en hulle sal die voortdurende offer afskaf en die ontsettende gruwel opstel.</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11:13-16.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8692781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wat goddeloos handel teen die verbond, sal hy met vleiery afvallig maak, maar die volk wat hulle God ken, sal vashou en optree. En die verstandiges onder die volk sal baie tot insig bring; maar hulle sal struikel deur swaard en vlam, deur gevangenskap en berowing, dae lank.</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11:13-16.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226101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terwyl hulle struikel, sal hulle met ‘n klein hulp ondersteun word; dan sal baie uit listigheid by hulle aansluit. En van die verstandiges sal sommige struikel, om onder hulle loutering en reiniging en suiwering aan te bring tot die tyd van die einde - want dit sal nog duur tot op die vasgestelde tyd.’ </a:t>
            </a:r>
            <a:r>
              <a:rPr lang="nl-NL" sz="3600" b="1" i="1" dirty="0">
                <a:solidFill>
                  <a:schemeClr val="dk1"/>
                </a:solidFill>
                <a:latin typeface="Century Gothic"/>
                <a:ea typeface="+mn-lt"/>
                <a:cs typeface="+mn-lt"/>
                <a:sym typeface="Century Gothic"/>
              </a:rPr>
              <a:t>(Dan 11:31-35)</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9960102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‘Hy sal ook kom in die Pragtige Land, en baie sal struikel; maar hierdie volke sal uit sy hand vryraak: Edom en Moab en die beste deel van die kinders van Ammon.’ </a:t>
            </a:r>
            <a:r>
              <a:rPr lang="nl-NL" sz="3600" b="1" i="1" dirty="0">
                <a:solidFill>
                  <a:schemeClr val="dk1"/>
                </a:solidFill>
                <a:latin typeface="Century Gothic"/>
                <a:ea typeface="+mn-lt"/>
                <a:cs typeface="+mn-lt"/>
                <a:sym typeface="Century Gothic"/>
              </a:rPr>
              <a:t>(Dan 11:41)</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2206940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gerugte uit die ooste en uit die noorde sal hom verskrik; daarom sal hy met groot woede uittrek om baie mense te verdelg en met die banvloek te tref.</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8765867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Ook het Assur by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aangesluit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is ‘n arm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kinders</a:t>
            </a:r>
            <a:r>
              <a:rPr lang="en-GB" sz="3600" i="1" dirty="0">
                <a:solidFill>
                  <a:schemeClr val="dk1"/>
                </a:solidFill>
                <a:latin typeface="Century Gothic"/>
                <a:ea typeface="+mn-lt"/>
                <a:cs typeface="+mn-lt"/>
                <a:sym typeface="Century Gothic"/>
              </a:rPr>
              <a:t> van Lot. Sela. Maak met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Mídian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Sísera</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Jabin</a:t>
            </a:r>
            <a:r>
              <a:rPr lang="en-GB" sz="3600" i="1" dirty="0">
                <a:solidFill>
                  <a:schemeClr val="dk1"/>
                </a:solidFill>
                <a:latin typeface="Century Gothic"/>
                <a:ea typeface="+mn-lt"/>
                <a:cs typeface="+mn-lt"/>
                <a:sym typeface="Century Gothic"/>
              </a:rPr>
              <a:t> by die spruit </a:t>
            </a:r>
            <a:r>
              <a:rPr lang="en-GB" sz="3600" i="1" dirty="0" err="1">
                <a:solidFill>
                  <a:schemeClr val="dk1"/>
                </a:solidFill>
                <a:latin typeface="Century Gothic"/>
                <a:ea typeface="+mn-lt"/>
                <a:cs typeface="+mn-lt"/>
                <a:sym typeface="Century Gothic"/>
              </a:rPr>
              <a:t>Kison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is </a:t>
            </a:r>
            <a:r>
              <a:rPr lang="en-GB" sz="3600" i="1" dirty="0" err="1">
                <a:solidFill>
                  <a:schemeClr val="dk1"/>
                </a:solidFill>
                <a:latin typeface="Century Gothic"/>
                <a:ea typeface="+mn-lt"/>
                <a:cs typeface="+mn-lt"/>
                <a:sym typeface="Century Gothic"/>
              </a:rPr>
              <a:t>verdelg</a:t>
            </a:r>
            <a:r>
              <a:rPr lang="en-GB" sz="3600" i="1" dirty="0">
                <a:solidFill>
                  <a:schemeClr val="dk1"/>
                </a:solidFill>
                <a:latin typeface="Century Gothic"/>
                <a:ea typeface="+mn-lt"/>
                <a:cs typeface="+mn-lt"/>
                <a:sym typeface="Century Gothic"/>
              </a:rPr>
              <a:t> by Endor,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het mis </a:t>
            </a:r>
            <a:r>
              <a:rPr lang="en-GB" sz="3600" i="1" dirty="0" err="1">
                <a:solidFill>
                  <a:schemeClr val="dk1"/>
                </a:solidFill>
                <a:latin typeface="Century Gothic"/>
                <a:ea typeface="+mn-lt"/>
                <a:cs typeface="+mn-lt"/>
                <a:sym typeface="Century Gothic"/>
              </a:rPr>
              <a:t>geword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grond</a:t>
            </a:r>
            <a:r>
              <a:rPr lang="en-GB" sz="3600" i="1" dirty="0">
                <a:solidFill>
                  <a:schemeClr val="dk1"/>
                </a:solidFill>
                <a:latin typeface="Century Gothic"/>
                <a:ea typeface="+mn-lt"/>
                <a:cs typeface="+mn-lt"/>
                <a:sym typeface="Century Gothic"/>
              </a:rPr>
              <a:t>. </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124972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hy sal sy paleistente opslaan tussen die see en die berg van die heilige Prag; maar hy sal aan sy einde kom, en daar sal vir hom geen helper wees nie.’ </a:t>
            </a:r>
            <a:r>
              <a:rPr lang="nl-NL" sz="3600" b="1" i="1" dirty="0">
                <a:solidFill>
                  <a:schemeClr val="dk1"/>
                </a:solidFill>
                <a:latin typeface="Century Gothic"/>
                <a:ea typeface="+mn-lt"/>
                <a:cs typeface="+mn-lt"/>
                <a:sym typeface="Century Gothic"/>
              </a:rPr>
              <a:t>(Dan 11:44-45)</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1971283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A622E3-B1F8-C8DD-46B7-14C0109745E0}"/>
              </a:ext>
            </a:extLst>
          </p:cNvPr>
          <p:cNvPicPr>
            <a:picLocks noChangeAspect="1"/>
          </p:cNvPicPr>
          <p:nvPr/>
        </p:nvPicPr>
        <p:blipFill rotWithShape="1">
          <a:blip r:embed="rId3"/>
          <a:srcRect/>
          <a:stretch/>
        </p:blipFill>
        <p:spPr>
          <a:xfrm>
            <a:off x="20" y="10"/>
            <a:ext cx="12191980" cy="6857990"/>
          </a:xfrm>
          <a:prstGeom prst="rect">
            <a:avLst/>
          </a:prstGeom>
        </p:spPr>
      </p:pic>
      <p:sp>
        <p:nvSpPr>
          <p:cNvPr id="13" name="Rectangle 12">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072807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B21108-B5F8-125D-1B8E-B9660EBDF719}"/>
              </a:ext>
            </a:extLst>
          </p:cNvPr>
          <p:cNvPicPr>
            <a:picLocks noChangeAspect="1"/>
          </p:cNvPicPr>
          <p:nvPr/>
        </p:nvPicPr>
        <p:blipFill rotWithShape="1">
          <a:blip r:embed="rId3"/>
          <a:srcRect t="9923" r="2" b="7546"/>
          <a:stretch/>
        </p:blipFill>
        <p:spPr>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13" name="Group 12">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4" name="Freeform: Shape 13">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5" name="Group 14">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6" name="Group 15">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20" name="Freeform: Shape 19">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7" name="Group 16">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4">
                  <a:alphaModFix amt="57000"/>
                </a:blip>
                <a:tile tx="0" ty="0" sx="100000" sy="100000" flip="none" algn="tl"/>
              </a:blipFill>
              <a:effectLst/>
            </p:grpSpPr>
            <p:sp>
              <p:nvSpPr>
                <p:cNvPr id="18" name="Freeform: Shape 17">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5"/>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4155446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ea typeface="+mn-lt"/>
                <a:cs typeface="+mn-lt"/>
                <a:sym typeface="Century Gothic"/>
              </a:rPr>
              <a:t>WIT</a:t>
            </a:r>
            <a:r>
              <a:rPr lang="nl-NL" sz="3600" i="1" dirty="0">
                <a:solidFill>
                  <a:schemeClr val="dk1"/>
                </a:solidFill>
                <a:latin typeface="Century Gothic"/>
                <a:ea typeface="+mn-lt"/>
                <a:cs typeface="+mn-lt"/>
                <a:sym typeface="Century Gothic"/>
              </a:rPr>
              <a:t> PERD: AGRESSIE.</a:t>
            </a: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ROOI</a:t>
            </a:r>
            <a:r>
              <a:rPr lang="nl-NL" sz="3600" i="1" dirty="0">
                <a:solidFill>
                  <a:schemeClr val="dk1"/>
                </a:solidFill>
                <a:latin typeface="Century Gothic"/>
                <a:ea typeface="+mn-lt"/>
                <a:cs typeface="+mn-lt"/>
                <a:sym typeface="Century Gothic"/>
              </a:rPr>
              <a:t> PERD: BLOEDVERGIETING.</a:t>
            </a: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SWART</a:t>
            </a:r>
            <a:r>
              <a:rPr lang="nl-NL" sz="3600" i="1" dirty="0">
                <a:solidFill>
                  <a:schemeClr val="dk1"/>
                </a:solidFill>
                <a:latin typeface="Century Gothic"/>
                <a:ea typeface="+mn-lt"/>
                <a:cs typeface="+mn-lt"/>
                <a:sym typeface="Century Gothic"/>
              </a:rPr>
              <a:t> PERD: HONGERSNOOD.</a:t>
            </a: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GROEN</a:t>
            </a:r>
            <a:r>
              <a:rPr lang="nl-NL" sz="3600" i="1" dirty="0">
                <a:solidFill>
                  <a:schemeClr val="dk1"/>
                </a:solidFill>
                <a:latin typeface="Century Gothic"/>
                <a:ea typeface="+mn-lt"/>
                <a:cs typeface="+mn-lt"/>
                <a:sym typeface="Century Gothic"/>
              </a:rPr>
              <a:t> PERD: SIEKTE.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574082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in dié tyd sal Mígael, die groot vors wat oor die kinders van jou volk staan, optree; en dit sal ‘n tyd van benoudheid wees soos daar nie gewees het vandat ‘n volk bestaan het tot op dié tyd nie; maar in dié tyd sal jou volk gered word, elkeen wat in die boek opgeskrywe staan.’ </a:t>
            </a:r>
            <a:r>
              <a:rPr lang="nl-NL" sz="3600" b="1" i="1" dirty="0">
                <a:solidFill>
                  <a:schemeClr val="dk1"/>
                </a:solidFill>
                <a:latin typeface="Century Gothic"/>
                <a:ea typeface="+mn-lt"/>
                <a:cs typeface="+mn-lt"/>
                <a:sym typeface="Century Gothic"/>
              </a:rPr>
              <a:t>(Dan 12:1)</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7194214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ea typeface="+mn-lt"/>
                <a:cs typeface="+mn-lt"/>
                <a:sym typeface="Century Gothic"/>
              </a:rPr>
              <a:t>DISORIENTASIE</a:t>
            </a:r>
            <a:r>
              <a:rPr lang="nl-NL" sz="3600" i="1" dirty="0">
                <a:solidFill>
                  <a:schemeClr val="dk1"/>
                </a:solidFill>
                <a:latin typeface="Century Gothic"/>
                <a:ea typeface="+mn-lt"/>
                <a:cs typeface="+mn-lt"/>
                <a:sym typeface="Century Gothic"/>
              </a:rPr>
              <a:t> in die WêRELD…</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DEKADENSIE</a:t>
            </a:r>
            <a:r>
              <a:rPr lang="nl-NL" sz="3600" i="1" dirty="0">
                <a:solidFill>
                  <a:schemeClr val="dk1"/>
                </a:solidFill>
                <a:latin typeface="Century Gothic"/>
                <a:ea typeface="+mn-lt"/>
                <a:cs typeface="+mn-lt"/>
                <a:sym typeface="Century Gothic"/>
              </a:rPr>
              <a:t> in die KERK…</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DIKTATOR</a:t>
            </a:r>
            <a:r>
              <a:rPr lang="nl-NL" sz="3600" i="1" dirty="0">
                <a:solidFill>
                  <a:schemeClr val="dk1"/>
                </a:solidFill>
                <a:latin typeface="Century Gothic"/>
                <a:ea typeface="+mn-lt"/>
                <a:cs typeface="+mn-lt"/>
                <a:sym typeface="Century Gothic"/>
              </a:rPr>
              <a:t> in die MIDDE OOSTE…</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DUISTERNIS</a:t>
            </a:r>
            <a:r>
              <a:rPr lang="nl-NL" sz="3600" i="1" dirty="0">
                <a:solidFill>
                  <a:schemeClr val="dk1"/>
                </a:solidFill>
                <a:latin typeface="Century Gothic"/>
                <a:ea typeface="+mn-lt"/>
                <a:cs typeface="+mn-lt"/>
                <a:sym typeface="Century Gothic"/>
              </a:rPr>
              <a:t> in die LUG…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9519058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wanneer julle Jerusalem deur leërs omsingeld sien, dan moet julle weet dat sy verwoesting naby is. Dan moet die wat in Judéa is, na die berge vlug; en die wat in die stad is, moet uitgaan; en die wat in die buitewyke is, moet nie daar inkom nie.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Lk 21:20-28.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6337296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dit sal dae van wraak wees, sodat alles wat geskrywe is, vervul kan word. Maar wee die vroue wat swanger is en die wat nog soog in daardie dae; want daar sal ‘n groot nood in die land wees en toorn oor hierdie volk.</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Lk 21:20-28.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4772505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hulle sal deur die skerpte van die swaard val en as krygsgevangenes geneem word na al die nasies, en Jerusalem sal vertrap word deur die nasies totdat die tye van die nasies vervul is.</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Lk 21:20-28.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681832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daar sal tekens wees aan son en maan en sterre, en op die aarde benoudheid van nasies in hulle radeloosheid, wanneer see en branders dreun, en mense se harte beswyk van vrees en verwagting van die dinge wat oor die wêreld kom. Want die kragte van die hemele sal geskud word.</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Lk 21:20-28.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7146973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Maak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edeles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Oreb</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Seëb</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al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vorste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Seba</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Salmúna</a:t>
            </a:r>
            <a:r>
              <a:rPr lang="en-GB" sz="3600" i="1" dirty="0">
                <a:solidFill>
                  <a:schemeClr val="dk1"/>
                </a:solidFill>
                <a:latin typeface="Century Gothic"/>
                <a:ea typeface="+mn-lt"/>
                <a:cs typeface="+mn-lt"/>
                <a:sym typeface="Century Gothic"/>
              </a:rPr>
              <a:t>, wat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Laat </a:t>
            </a:r>
            <a:r>
              <a:rPr lang="en-GB" sz="3600" i="1" dirty="0"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woninge</a:t>
            </a:r>
            <a:r>
              <a:rPr lang="en-GB" sz="3600" i="1" dirty="0">
                <a:solidFill>
                  <a:schemeClr val="dk1"/>
                </a:solidFill>
                <a:latin typeface="Century Gothic"/>
                <a:ea typeface="+mn-lt"/>
                <a:cs typeface="+mn-lt"/>
                <a:sym typeface="Century Gothic"/>
              </a:rPr>
              <a:t> van God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in </a:t>
            </a:r>
            <a:r>
              <a:rPr lang="en-GB" sz="3600" i="1" dirty="0" err="1">
                <a:solidFill>
                  <a:schemeClr val="dk1"/>
                </a:solidFill>
                <a:latin typeface="Century Gothic"/>
                <a:ea typeface="+mn-lt"/>
                <a:cs typeface="+mn-lt"/>
                <a:sym typeface="Century Gothic"/>
              </a:rPr>
              <a:t>besit</a:t>
            </a:r>
            <a:r>
              <a:rPr lang="en-GB" sz="3600" i="1" dirty="0">
                <a:solidFill>
                  <a:schemeClr val="dk1"/>
                </a:solidFill>
                <a:latin typeface="Century Gothic"/>
                <a:ea typeface="+mn-lt"/>
                <a:cs typeface="+mn-lt"/>
                <a:sym typeface="Century Gothic"/>
              </a:rPr>
              <a:t> neem! My God, </a:t>
            </a:r>
            <a:r>
              <a:rPr lang="en-GB" sz="3600" i="1" dirty="0"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strooi</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stoppels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voor</a:t>
            </a:r>
            <a:r>
              <a:rPr lang="en-GB" sz="3600" i="1" dirty="0">
                <a:solidFill>
                  <a:schemeClr val="dk1"/>
                </a:solidFill>
                <a:latin typeface="Century Gothic"/>
                <a:ea typeface="+mn-lt"/>
                <a:cs typeface="+mn-lt"/>
                <a:sym typeface="Century Gothic"/>
              </a:rPr>
              <a:t> die wind.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vuur</a:t>
            </a:r>
            <a:r>
              <a:rPr lang="en-GB" sz="3600" i="1" dirty="0">
                <a:solidFill>
                  <a:schemeClr val="dk1"/>
                </a:solidFill>
                <a:latin typeface="Century Gothic"/>
                <a:ea typeface="+mn-lt"/>
                <a:cs typeface="+mn-lt"/>
                <a:sym typeface="Century Gothic"/>
              </a:rPr>
              <a:t> wat ‘n </a:t>
            </a:r>
            <a:r>
              <a:rPr lang="en-GB" sz="3600" i="1" dirty="0" err="1">
                <a:solidFill>
                  <a:schemeClr val="dk1"/>
                </a:solidFill>
                <a:latin typeface="Century Gothic"/>
                <a:ea typeface="+mn-lt"/>
                <a:cs typeface="+mn-lt"/>
                <a:sym typeface="Century Gothic"/>
              </a:rPr>
              <a:t>bos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verbrand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vlam</a:t>
            </a:r>
            <a:r>
              <a:rPr lang="en-GB" sz="3600" i="1" dirty="0">
                <a:solidFill>
                  <a:schemeClr val="dk1"/>
                </a:solidFill>
                <a:latin typeface="Century Gothic"/>
                <a:ea typeface="+mn-lt"/>
                <a:cs typeface="+mn-lt"/>
                <a:sym typeface="Century Gothic"/>
              </a:rPr>
              <a:t> wat </a:t>
            </a:r>
            <a:r>
              <a:rPr lang="en-GB" sz="3600" i="1" dirty="0" err="1">
                <a:solidFill>
                  <a:schemeClr val="dk1"/>
                </a:solidFill>
                <a:latin typeface="Century Gothic"/>
                <a:ea typeface="+mn-lt"/>
                <a:cs typeface="+mn-lt"/>
                <a:sym typeface="Century Gothic"/>
              </a:rPr>
              <a:t>berge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die brand steek - </a:t>
            </a:r>
            <a:r>
              <a:rPr lang="en-GB" sz="3600" i="1" dirty="0" err="1">
                <a:solidFill>
                  <a:schemeClr val="dk1"/>
                </a:solidFill>
                <a:latin typeface="Century Gothic"/>
                <a:ea typeface="+mn-lt"/>
                <a:cs typeface="+mn-lt"/>
                <a:sym typeface="Century Gothic"/>
              </a:rPr>
              <a:t>vervolg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só</a:t>
            </a:r>
            <a:r>
              <a:rPr lang="en-GB" sz="3600" i="1" dirty="0">
                <a:solidFill>
                  <a:schemeClr val="dk1"/>
                </a:solidFill>
                <a:latin typeface="Century Gothic"/>
                <a:ea typeface="+mn-lt"/>
                <a:cs typeface="+mn-lt"/>
                <a:sym typeface="Century Gothic"/>
              </a:rPr>
              <a:t> met u storm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verskrik</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met u </a:t>
            </a:r>
            <a:r>
              <a:rPr lang="en-GB" sz="3600" i="1" dirty="0" err="1">
                <a:solidFill>
                  <a:schemeClr val="dk1"/>
                </a:solidFill>
                <a:latin typeface="Century Gothic"/>
                <a:ea typeface="+mn-lt"/>
                <a:cs typeface="+mn-lt"/>
                <a:sym typeface="Century Gothic"/>
              </a:rPr>
              <a:t>stormwind</a:t>
            </a:r>
            <a:r>
              <a:rPr lang="en-GB" sz="3600" i="1" dirty="0">
                <a:solidFill>
                  <a:schemeClr val="dk1"/>
                </a:solidFill>
                <a:latin typeface="Century Gothic"/>
                <a:ea typeface="+mn-lt"/>
                <a:cs typeface="+mn-lt"/>
                <a:sym typeface="Century Gothic"/>
              </a:rPr>
              <a:t>.</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9259080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dan sal hulle die Seun van die mens sien kom in ‘n wolk, met groot krag en heerlikheid.</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Lk 21:20-28.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87719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as hierdie dinge begin gebeur, kyk dan na bo en hef julle hoofde op, omdat julle verlossing naby is.’</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Lk 21:20-28.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2571083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die voorhof buitekant die tempel moet jy uitlaat en dit nie meet nie, want dit is aan die heidene gegee; en hulle sal die heilige stad twee en veertig maande lank vertrap.</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Op 11:2-4.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892549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Ek sal aan my twee getuies gee dat hulle, met sakke bekleed, duisend twee honderd en sestig dae lank sal profeteer. Hulle is die twee olyfbome en die twee kandelaars wat voor die God van die aarde staan.’</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Op 11:2-4.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5818961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oor die tye en geleenthede, broeders, het julle nie nodig dat aan julle geskryf word nie; want julle weet self baie goed dat die dag van die Here kom net soos ‘n dief in die nag. </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Thes 5:1-6.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1312915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wanneer hulle sê: Vrede en veiligheid - dan oorval ‘n skielike verderf hulle soos die barensnood ‘n swanger vrou, en hulle sal sekerlik nie ontvlug nie. </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Thes 5:1-6.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7395942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julle, broeders, is nie in duisternis, dat die dag julle soos ‘n dief sou oorval nie. Julle is almal kinders van die lig en kinders van die dag; ons is nie van die nag of die duisternis nie.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Thes 5:1-6.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0975301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Laat ons dan nie slaap soos die ander nie, maar laat ons waak en nugter wees.’</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Thes 5:1-6.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118260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1BB54CF-781F-2BD2-B531-4D5802129E26}"/>
              </a:ext>
            </a:extLst>
          </p:cNvPr>
          <p:cNvPicPr>
            <a:picLocks noChangeAspect="1"/>
          </p:cNvPicPr>
          <p:nvPr/>
        </p:nvPicPr>
        <p:blipFill rotWithShape="1">
          <a:blip r:embed="rId3"/>
          <a:srcRect t="14711" r="9089" b="13366"/>
          <a:stretch/>
        </p:blipFill>
        <p:spPr>
          <a:xfrm>
            <a:off x="3523488" y="10"/>
            <a:ext cx="8668512" cy="6857990"/>
          </a:xfrm>
          <a:prstGeom prst="rect">
            <a:avLst/>
          </a:prstGeom>
        </p:spPr>
      </p:pic>
      <p:sp>
        <p:nvSpPr>
          <p:cNvPr id="15" name="Rectangle 1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1"/>
          <p:cNvSpPr txBox="1">
            <a:spLocks/>
          </p:cNvSpPr>
          <p:nvPr/>
        </p:nvSpPr>
        <p:spPr>
          <a:xfrm>
            <a:off x="477981" y="1122363"/>
            <a:ext cx="4023360" cy="3204134"/>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endParaRPr lang="en-US" sz="4800" b="1" i="1">
              <a:solidFill>
                <a:schemeClr val="bg1"/>
              </a:solidFill>
              <a:latin typeface="+mj-lt"/>
              <a:ea typeface="+mj-ea"/>
              <a:cs typeface="+mj-cs"/>
              <a:sym typeface="Century Gothic"/>
            </a:endParaRPr>
          </a:p>
          <a:p>
            <a:pPr marL="0" indent="0">
              <a:lnSpc>
                <a:spcPct val="90000"/>
              </a:lnSpc>
              <a:spcBef>
                <a:spcPct val="0"/>
              </a:spcBef>
              <a:spcAft>
                <a:spcPts val="600"/>
              </a:spcAft>
              <a:buNone/>
            </a:pPr>
            <a:r>
              <a:rPr lang="en-US" sz="4800" b="1" i="1">
                <a:solidFill>
                  <a:schemeClr val="bg1"/>
                </a:solidFill>
                <a:latin typeface="+mj-lt"/>
                <a:ea typeface="+mj-ea"/>
                <a:cs typeface="+mj-cs"/>
                <a:sym typeface="Century Gothic"/>
              </a:rPr>
              <a:t>SIGNIFICANCE OF ISRAEL.</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7842163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Oordek hulle aangesig met skande, dat hulle u Naam kan soek, o HERE! Laat hulle beskaamd staan en verskrik wees vir ewig, en laat hulle rooi van skaamte word en omkom; sodat hulle kan weet dat U, wie se Naam HERE is, alleen die Allerhoogste is oor die hele aarde.’ </a:t>
            </a:r>
            <a:r>
              <a:rPr lang="nl-NL" sz="3600" b="1" dirty="0">
                <a:solidFill>
                  <a:schemeClr val="dk1"/>
                </a:solidFill>
                <a:latin typeface="Century Gothic"/>
                <a:ea typeface="+mn-lt"/>
                <a:cs typeface="+mn-lt"/>
                <a:sym typeface="Century Gothic"/>
              </a:rPr>
              <a:t>(Ps 83:1-19)</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567447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1BB54CF-781F-2BD2-B531-4D5802129E26}"/>
              </a:ext>
            </a:extLst>
          </p:cNvPr>
          <p:cNvPicPr>
            <a:picLocks noChangeAspect="1"/>
          </p:cNvPicPr>
          <p:nvPr/>
        </p:nvPicPr>
        <p:blipFill rotWithShape="1">
          <a:blip r:embed="rId3"/>
          <a:srcRect t="14711" r="9089" b="13366"/>
          <a:stretch/>
        </p:blipFill>
        <p:spPr>
          <a:xfrm>
            <a:off x="3523488" y="10"/>
            <a:ext cx="8668512" cy="6857990"/>
          </a:xfrm>
          <a:prstGeom prst="rect">
            <a:avLst/>
          </a:prstGeom>
        </p:spPr>
      </p:pic>
      <p:sp>
        <p:nvSpPr>
          <p:cNvPr id="15" name="Rectangle 1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1"/>
          <p:cNvSpPr txBox="1">
            <a:spLocks/>
          </p:cNvSpPr>
          <p:nvPr/>
        </p:nvSpPr>
        <p:spPr>
          <a:xfrm>
            <a:off x="477981" y="1122363"/>
            <a:ext cx="4023360" cy="3204134"/>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endParaRPr lang="en-US" sz="4800" b="1" i="1">
              <a:solidFill>
                <a:schemeClr val="bg1"/>
              </a:solidFill>
              <a:latin typeface="+mj-lt"/>
              <a:ea typeface="+mj-ea"/>
              <a:cs typeface="+mj-cs"/>
              <a:sym typeface="Century Gothic"/>
            </a:endParaRPr>
          </a:p>
          <a:p>
            <a:pPr marL="0" indent="0">
              <a:lnSpc>
                <a:spcPct val="90000"/>
              </a:lnSpc>
              <a:spcBef>
                <a:spcPct val="0"/>
              </a:spcBef>
              <a:spcAft>
                <a:spcPts val="600"/>
              </a:spcAft>
              <a:buNone/>
            </a:pPr>
            <a:r>
              <a:rPr lang="en-US" sz="4800" b="1" i="1">
                <a:solidFill>
                  <a:schemeClr val="bg1"/>
                </a:solidFill>
                <a:latin typeface="+mj-lt"/>
                <a:ea typeface="+mj-ea"/>
                <a:cs typeface="+mj-cs"/>
                <a:sym typeface="Century Gothic"/>
              </a:rPr>
              <a:t>SIGNIFICANCE OF ISRAEL.</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7118651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3541</TotalTime>
  <Words>4062</Words>
  <Application>Microsoft Office PowerPoint</Application>
  <PresentationFormat>Widescreen</PresentationFormat>
  <Paragraphs>200</Paragraphs>
  <Slides>78</Slides>
  <Notes>78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78</vt:i4>
      </vt:variant>
    </vt:vector>
  </HeadingPairs>
  <TitlesOfParts>
    <vt:vector size="84"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556</cp:revision>
  <dcterms:created xsi:type="dcterms:W3CDTF">2020-05-26T13:44:35Z</dcterms:created>
  <dcterms:modified xsi:type="dcterms:W3CDTF">2023-10-13T14:19:31Z</dcterms:modified>
  <cp:contentStatus/>
</cp:coreProperties>
</file>