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9"/>
  </p:notesMasterIdLst>
  <p:sldIdLst>
    <p:sldId id="370" r:id="rId2"/>
    <p:sldId id="449" r:id="rId3"/>
    <p:sldId id="450" r:id="rId4"/>
    <p:sldId id="451" r:id="rId5"/>
    <p:sldId id="256" r:id="rId6"/>
    <p:sldId id="378" r:id="rId7"/>
    <p:sldId id="452" r:id="rId8"/>
    <p:sldId id="385" r:id="rId9"/>
    <p:sldId id="453" r:id="rId10"/>
    <p:sldId id="454" r:id="rId11"/>
    <p:sldId id="455" r:id="rId12"/>
    <p:sldId id="456" r:id="rId13"/>
    <p:sldId id="457" r:id="rId14"/>
    <p:sldId id="458" r:id="rId15"/>
    <p:sldId id="387" r:id="rId16"/>
    <p:sldId id="388" r:id="rId17"/>
    <p:sldId id="390" r:id="rId18"/>
    <p:sldId id="446" r:id="rId19"/>
    <p:sldId id="447" r:id="rId20"/>
    <p:sldId id="448" r:id="rId21"/>
    <p:sldId id="392" r:id="rId22"/>
    <p:sldId id="459" r:id="rId23"/>
    <p:sldId id="460" r:id="rId24"/>
    <p:sldId id="461" r:id="rId25"/>
    <p:sldId id="462" r:id="rId26"/>
    <p:sldId id="463" r:id="rId27"/>
    <p:sldId id="464" r:id="rId28"/>
    <p:sldId id="465" r:id="rId29"/>
    <p:sldId id="395" r:id="rId30"/>
    <p:sldId id="398" r:id="rId31"/>
    <p:sldId id="466" r:id="rId32"/>
    <p:sldId id="467" r:id="rId33"/>
    <p:sldId id="468" r:id="rId34"/>
    <p:sldId id="469" r:id="rId35"/>
    <p:sldId id="470" r:id="rId36"/>
    <p:sldId id="471" r:id="rId37"/>
    <p:sldId id="399" r:id="rId38"/>
    <p:sldId id="472" r:id="rId39"/>
    <p:sldId id="473" r:id="rId40"/>
    <p:sldId id="474" r:id="rId41"/>
    <p:sldId id="408" r:id="rId42"/>
    <p:sldId id="475" r:id="rId43"/>
    <p:sldId id="476" r:id="rId44"/>
    <p:sldId id="440" r:id="rId45"/>
    <p:sldId id="412" r:id="rId46"/>
    <p:sldId id="477" r:id="rId47"/>
    <p:sldId id="478"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01" autoAdjust="0"/>
    <p:restoredTop sz="87345"/>
  </p:normalViewPr>
  <p:slideViewPr>
    <p:cSldViewPr snapToGrid="0" snapToObjects="1">
      <p:cViewPr varScale="1">
        <p:scale>
          <a:sx n="60" d="100"/>
          <a:sy n="60" d="100"/>
        </p:scale>
        <p:origin x="1194" y="66"/>
      </p:cViewPr>
      <p:guideLst>
        <p:guide orient="horz" pos="2160"/>
        <p:guide pos="3840"/>
      </p:guideLst>
    </p:cSldViewPr>
  </p:slid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188408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0512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36554216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4363629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8763635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19753273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783152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85593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0124876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3396774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4047372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5211503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7764329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5626256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28153319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575365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33815756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6885803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6147623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4453217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9265981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666749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0983664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39088903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3701861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26223108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39370702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149080375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25475409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17287305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18323735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9614784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3211179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62401927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42131506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99733552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42</a:t>
            </a:fld>
            <a:endParaRPr lang="en-US"/>
          </a:p>
        </p:txBody>
      </p:sp>
    </p:spTree>
    <p:extLst>
      <p:ext uri="{BB962C8B-B14F-4D97-AF65-F5344CB8AC3E}">
        <p14:creationId xmlns:p14="http://schemas.microsoft.com/office/powerpoint/2010/main" val="317788496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43</a:t>
            </a:fld>
            <a:endParaRPr lang="en-US"/>
          </a:p>
        </p:txBody>
      </p:sp>
    </p:spTree>
    <p:extLst>
      <p:ext uri="{BB962C8B-B14F-4D97-AF65-F5344CB8AC3E}">
        <p14:creationId xmlns:p14="http://schemas.microsoft.com/office/powerpoint/2010/main" val="45120087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44</a:t>
            </a:fld>
            <a:endParaRPr lang="en-US"/>
          </a:p>
        </p:txBody>
      </p:sp>
    </p:spTree>
    <p:extLst>
      <p:ext uri="{BB962C8B-B14F-4D97-AF65-F5344CB8AC3E}">
        <p14:creationId xmlns:p14="http://schemas.microsoft.com/office/powerpoint/2010/main" val="806985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45</a:t>
            </a:fld>
            <a:endParaRPr lang="en-US"/>
          </a:p>
        </p:txBody>
      </p:sp>
    </p:spTree>
    <p:extLst>
      <p:ext uri="{BB962C8B-B14F-4D97-AF65-F5344CB8AC3E}">
        <p14:creationId xmlns:p14="http://schemas.microsoft.com/office/powerpoint/2010/main" val="351852616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46</a:t>
            </a:fld>
            <a:endParaRPr lang="en-US"/>
          </a:p>
        </p:txBody>
      </p:sp>
    </p:spTree>
    <p:extLst>
      <p:ext uri="{BB962C8B-B14F-4D97-AF65-F5344CB8AC3E}">
        <p14:creationId xmlns:p14="http://schemas.microsoft.com/office/powerpoint/2010/main" val="336280960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47</a:t>
            </a:fld>
            <a:endParaRPr lang="en-US"/>
          </a:p>
        </p:txBody>
      </p:sp>
    </p:spTree>
    <p:extLst>
      <p:ext uri="{BB962C8B-B14F-4D97-AF65-F5344CB8AC3E}">
        <p14:creationId xmlns:p14="http://schemas.microsoft.com/office/powerpoint/2010/main" val="2805445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99099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975767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4181264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62144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1/6/2024</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1/6/2024</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‘Daarom, my geliefdes, vlug vir die afgodediens. Ek spreek soos met verstandige mense; oordeel self wat ek sê: die beker van danksegging wat ons met danksegging seën, is dit nie die gemeenskap met die bloed van Christus nie?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58343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 15:1-21.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Daarop lei Hy hom uit na buite met die woorde: Kyk nou op na die hemel en tel die sterre as jy hulle kan tel. En Hy sê vir hom: So sal jou nageslag wees.’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586722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 15:1-21.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het in die HERE geglo; en Hy het hom dit tot geregtigheid gereken.’</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420012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 15:1-21.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Daarop sê Hy vir Abram: Weet verseker dat jou nageslag vreemdelinge sal wees in ‘n land wat aan hulle nie behoort nie; daar sal hulle diensbaar wees en verdruk word vier honderd jaar lank. Maar Ek sal ook die nasie oordeel aan wie hulle diensbaar moet wees, en daarna sal hulle uittrek met baie goed.’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1060243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 15:1-21.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ná sononder, toe dit heeltemal donker was, gaan daar ‘n rokende oond en vurige fakkel tussen dié stukke vleis deur.’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7496654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 15:1-21.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‘Op dié dag het die HERE met Abram ‘n verbond gesluit en gesê: Aan jou nageslag gee Ek hierdie land, van die rivier van Egipte af tot by die groot rivier, die Eufraatrivier:…’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8015303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nl-NL" sz="44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Die 8 aspekte van verbondsluiting…</a:t>
            </a:r>
            <a:endParaRPr kumimoji="0" lang="en-ZA" sz="44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6827697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2269006" y="726300"/>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#1, Offerdier verkry…</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#2, Stap in figuur 8…</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#3, Klere &amp; wapens uitgeruil…</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#4, Snyding in die gewrig van hul hande…</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#5, Terme &amp; voorwaardes van verbond verklaar…</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#6, Name is uitgeruil…</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#7, Ete saam geniet…</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#8, ‘n Boom is geplant…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658278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nou het Hy ‘n voortrefliker bediening verkry vir sover Hy ook Middelaar is van ‘n beter verbond wat op beter beloftes wettelik gegrond is.’ </a:t>
            </a:r>
            <a:r>
              <a:rPr lang="nl-NL" sz="3600" b="1" i="1" dirty="0">
                <a:solidFill>
                  <a:schemeClr val="dk1"/>
                </a:solidFill>
                <a:latin typeface="Century Gothic"/>
                <a:ea typeface="Century Gothic"/>
                <a:cs typeface="Century Gothic"/>
                <a:sym typeface="Century Gothic"/>
              </a:rPr>
              <a:t>(Heb 8:6)</a:t>
            </a:r>
            <a:endParaRPr lang="en-US"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644873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‘dat julle in dié tyd sonder Christus was, vervreemd van die burgerskap van Israel en vreemdelinge ten aansien van die verbonde van die belofte, sonder hoop en sonder God in die wêreld.’ </a:t>
            </a:r>
            <a:r>
              <a:rPr lang="nl-NL" sz="3600" b="1" i="1" dirty="0">
                <a:solidFill>
                  <a:schemeClr val="dk1"/>
                </a:solidFill>
                <a:latin typeface="Century Gothic"/>
                <a:ea typeface="Century Gothic"/>
                <a:cs typeface="Century Gothic"/>
                <a:sym typeface="Century Gothic"/>
              </a:rPr>
              <a:t>(Efe 2:12)</a:t>
            </a:r>
            <a:endParaRPr lang="en-US"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5924421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nou in Christus Jesus het julle wat vroeër ver was, naby gekom deur die bloed van Christus.’ </a:t>
            </a:r>
            <a:r>
              <a:rPr lang="nl-NL" sz="3600" b="1" i="1" dirty="0">
                <a:solidFill>
                  <a:schemeClr val="dk1"/>
                </a:solidFill>
                <a:latin typeface="Century Gothic"/>
                <a:ea typeface="Century Gothic"/>
                <a:cs typeface="Century Gothic"/>
                <a:sym typeface="Century Gothic"/>
              </a:rPr>
              <a:t>(Efe 2:13)</a:t>
            </a:r>
            <a:endParaRPr lang="en-US"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0012058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brood wat ons breek, is dit nie die gemeenskap met die liggaam van Christus nie? Omdat dit een brood is, is ons almal een liggaam, want ons het almal deel aan die een brood.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017786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‘Daarom, as iemand in Christus is, is hy ‘n nuwe skepsel; die ou dinge het verbygegaan, kyk, dit het alles nuut geword.’ </a:t>
            </a:r>
            <a:r>
              <a:rPr lang="nl-NL" sz="3600" b="1" i="1" dirty="0">
                <a:solidFill>
                  <a:schemeClr val="dk1"/>
                </a:solidFill>
                <a:latin typeface="Century Gothic"/>
                <a:ea typeface="Century Gothic"/>
                <a:cs typeface="Century Gothic"/>
                <a:sym typeface="Century Gothic"/>
              </a:rPr>
              <a:t>(2 Kor 5:17)</a:t>
            </a:r>
            <a:endParaRPr lang="en-US"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6903220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julle almal wat in Christus gedoop is, het julle met Christus beklee.’ </a:t>
            </a:r>
            <a:r>
              <a:rPr lang="nl-NL" sz="3600" b="1" i="1" dirty="0">
                <a:solidFill>
                  <a:schemeClr val="dk1"/>
                </a:solidFill>
                <a:latin typeface="Century Gothic"/>
                <a:ea typeface="Century Gothic"/>
                <a:cs typeface="Century Gothic"/>
                <a:sym typeface="Century Gothic"/>
              </a:rPr>
              <a:t>(Gal 3:27)</a:t>
            </a:r>
            <a:endParaRPr lang="en-US"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574503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julle met die nuwe mens moet beklee wat na God geskape is in ware geregtigheid en heiligheid.’ </a:t>
            </a:r>
            <a:r>
              <a:rPr lang="nl-NL" sz="3600" b="1" i="1" dirty="0">
                <a:solidFill>
                  <a:schemeClr val="dk1"/>
                </a:solidFill>
                <a:latin typeface="Century Gothic"/>
                <a:ea typeface="Century Gothic"/>
                <a:cs typeface="Century Gothic"/>
                <a:sym typeface="Century Gothic"/>
              </a:rPr>
              <a:t>(Efe 4:24)</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5148352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‘Trek die volle wapenrusting van God aan, sodat julle staande kan bly teen die liste van die duiwel.’ </a:t>
            </a:r>
            <a:r>
              <a:rPr lang="nl-NL" sz="3600" b="1" i="1" dirty="0">
                <a:solidFill>
                  <a:schemeClr val="dk1"/>
                </a:solidFill>
                <a:latin typeface="Century Gothic"/>
                <a:ea typeface="Century Gothic"/>
                <a:cs typeface="Century Gothic"/>
                <a:sym typeface="Century Gothic"/>
              </a:rPr>
              <a:t>(Efe 6:11)</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9256400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‘deur die wapens van die geregtigheid in die regter - en linkerhand;…’ </a:t>
            </a:r>
            <a:r>
              <a:rPr lang="nl-NL" sz="3600" b="1" i="1" dirty="0">
                <a:solidFill>
                  <a:schemeClr val="dk1"/>
                </a:solidFill>
                <a:latin typeface="Century Gothic"/>
                <a:ea typeface="Century Gothic"/>
                <a:cs typeface="Century Gothic"/>
                <a:sym typeface="Century Gothic"/>
              </a:rPr>
              <a:t>(2 Kor 6:7)</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4779904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hy is ‘n Jood wat dit in die verborgene is, en besnydenis is dié van die hart, in die gees, nie na die letter nie.’ sê </a:t>
            </a:r>
            <a:r>
              <a:rPr lang="nl-NL" sz="3600" b="1" i="1" dirty="0">
                <a:solidFill>
                  <a:schemeClr val="dk1"/>
                </a:solidFill>
                <a:latin typeface="Century Gothic"/>
                <a:ea typeface="Century Gothic"/>
                <a:cs typeface="Century Gothic"/>
                <a:sym typeface="Century Gothic"/>
              </a:rPr>
              <a:t>(Rom 2:29)</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4772348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‘in wie julle ook besny is met ‘n besnydenis wat nie met hande verrig word nie, deur die liggaam van die sondige vlees af te lê in die besnydenis van Christus,…’ </a:t>
            </a:r>
            <a:r>
              <a:rPr lang="nl-NL" sz="3600" b="1" i="1" dirty="0">
                <a:solidFill>
                  <a:schemeClr val="dk1"/>
                </a:solidFill>
                <a:latin typeface="Century Gothic"/>
                <a:ea typeface="Century Gothic"/>
                <a:cs typeface="Century Gothic"/>
                <a:sym typeface="Century Gothic"/>
              </a:rPr>
              <a:t>(Kol 2:11)</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3501526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‘Wie oorwin, Ek sal hom ‘n pilaar in die tempel van my God maak, en hy sal daar nooit weer uitgaan nie; en Ek sal op hom die Naam van my God skrywe en die naam van die stad van my God, van die nuwe Jerusalem, wat uit die hemel van my God neerdaal, en my nuwe Naam.’ </a:t>
            </a:r>
            <a:r>
              <a:rPr lang="nl-NL" sz="3600" b="1" i="1" dirty="0">
                <a:solidFill>
                  <a:schemeClr val="dk1"/>
                </a:solidFill>
                <a:latin typeface="Century Gothic"/>
                <a:ea typeface="Century Gothic"/>
                <a:cs typeface="Century Gothic"/>
                <a:sym typeface="Century Gothic"/>
              </a:rPr>
              <a:t>(Op 3:12)</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8040068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‘Christus het ons losgekoop van die vloek van die wet deur vir ons ‘n vloek te word - want daar is geskrywe: Vervloek is elkeen wat aan ‘n hout hang - sodat die seën van Abraham na die heidene kan kom in Christus Jesus, en dat ons die belofte van die Gees deur die geloof kan ontvang.’ </a:t>
            </a:r>
            <a:r>
              <a:rPr lang="nl-NL" sz="3600" b="1" i="1" dirty="0">
                <a:solidFill>
                  <a:schemeClr val="dk1"/>
                </a:solidFill>
                <a:latin typeface="Century Gothic"/>
                <a:ea typeface="Century Gothic"/>
                <a:cs typeface="Century Gothic"/>
                <a:sym typeface="Century Gothic"/>
              </a:rPr>
              <a:t>(Gal 3:13-14)</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0906916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2285044" y="715391"/>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NAGMAAL…</a:t>
            </a:r>
          </a:p>
          <a:p>
            <a:pPr marL="0" lvl="0" indent="0">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MASS…</a:t>
            </a:r>
          </a:p>
          <a:p>
            <a:pPr marL="0" lvl="0" indent="0">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HOLY COMMUNION…</a:t>
            </a:r>
          </a:p>
          <a:p>
            <a:pPr marL="0" lvl="0" indent="0">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EUCHARIST…</a:t>
            </a:r>
          </a:p>
          <a:p>
            <a:pPr marL="0" lvl="0" indent="0">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VERBONDSMAAL…</a:t>
            </a:r>
          </a:p>
          <a:p>
            <a:pPr marL="0" lvl="0" indent="0">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2948966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 calcmode="lin" valueType="num">
                                      <p:cBhvr additive="base">
                                        <p:cTn id="2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anim calcmode="lin" valueType="num">
                                      <p:cBhvr additive="base">
                                        <p:cTn id="31"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Let op Israel na die vlees: het die wat die offers eet, nie gemeenskap met die altaar nie? Wat sê ek dan? Dat ‘n afgod iets is, of dat ‘n afgodsoffer iets is? Nee, maar dat die heidene wat dit offer, aan duiwels offer en nie aan God nie. En ek wil nie hê dat julle met die duiwels gemeenskap moet hou nie.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1783815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Lk 22:7-20.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dag van die ongesuurde brode het gekom waarop die pasga geslag moes word.’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883189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Lk 22:7-20.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stuur Hy Petrus en Johannes en sê: Gaan berei die pasga vir ons, dat ons dit kan eet. En hulle sê vir Hom: Waar wil U hê moet ons dit berei? En Hy antwoord hulle: Kyk, as julle in die stad ingaan, sal ‘n man julle ontmoet wat ‘n kruik water dra; volg hom na die huis waar hy ingaan.</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9074278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Lk 22:7-20.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julle moet vir die eienaar van die huis sê: Die Meester vra u - waar is die kamer waar Ek die pasga met my dissipels kan eet? En hy sal julle ‘n groot bovertrek wys wat reggemaak is; daar moet julle dit berei. En hulle het gegaan en dit gevind soos Hy vir hulle gesê het, en die pasga berei.’</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6667252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Lk 22:7-20.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die uur kom, het Hy aan tafel gegaan en die twaalf apostels saam met Hom. En Hy sê vir hulle: Ek het baie sterk daarna verlang om hierdie pasga met julle te eet voordat Ek ly. Want Ek sê vir julle: Ek sal sekerlik nie meer daarvan eet voordat dit in die koninkryk van God vervul is nie.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7141475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Lk 22:7-20.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Hy ‘n beker geneem het, dank Hy en sê: Neem dit en deel dit onder julle. Want Ek sê vir julle: Ek sal sekerlik nie drink van die vrug van die wynstok voordat die koninkryk van God gekom het nie.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9397530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Lk 22:7-20.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Daarop neem Hy brood, en nadat Hy gedank het, breek Hy dit en gee dit aan hulle en sê: Dit is my liggaam wat vir julle gegee word; doen dit tot my gedagtenis.’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4401213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Lk 22:7-20.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‘Net so neem Hy ook die beker ná die maaltyd en sê: Hierdie beker is die nuwe testament in my bloed wat vir julle uitgestort word.’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3557525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Kor 11:20-29.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‘As julle dus saamkom, dan wil dit nie sê dat julle die nagmaal van die Here eet nie. Want as julle eet, gebruik elkeen eers sy eie ete; en die een het honger en die ander is dronk.</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5044329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Kor 11:20-29.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Het julle dan geen huise om in te eet en te drink nie? Of verag julle die gemeente van God, en maak julle dié beskaamd wat nie het nie? Wat sal ek vir julle sê? Sal ek julle prys? Hierin prys ek julle nie.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8835842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Kor 11:20-29.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ek het van die Here ontvang wat ek ook aan julle oorgelewer het, dat die Here Jesus in die nag waarin Hy verraai is, brood geneem het; en nadat Hy gedank het, het Hy dit gebreek en gesê: Neem, eet; dit is my liggaam wat vir julle gebreek word; doen dit tot my gedagtenis.’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068930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Julle kan nie die beker van die Here drink en ook die beker van die duiwels nie. Julle kan nie deel hê aan die tafel van die Here en ook aan die tafel van die duiwels nie.’ </a:t>
            </a:r>
            <a:r>
              <a:rPr lang="nl-NL" sz="3600" b="1" i="1" dirty="0">
                <a:solidFill>
                  <a:schemeClr val="dk1"/>
                </a:solidFill>
                <a:latin typeface="Century Gothic"/>
                <a:ea typeface="Century Gothic"/>
                <a:cs typeface="Century Gothic"/>
                <a:sym typeface="Century Gothic"/>
              </a:rPr>
              <a:t>(1 Kor 10:14-21)</a:t>
            </a:r>
            <a:endParaRPr lang="en-US"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3329721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Kor 11:20-29.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‘Net so ook die beker ná die ete, met die woorde: Hierdie beker is die nuwe testament in my bloed; doen dit, so dikwels as julle daaruit drink, tot my gedagtenis.’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1885439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hulle het volhard in die leer van die apostels en in die gemeenskap en in die breking van die brood en in die gebede.’ </a:t>
            </a:r>
            <a:r>
              <a:rPr lang="nl-NL" sz="3600" b="1" i="1" dirty="0">
                <a:solidFill>
                  <a:schemeClr val="dk1"/>
                </a:solidFill>
                <a:latin typeface="Century Gothic"/>
                <a:ea typeface="Century Gothic"/>
                <a:cs typeface="Century Gothic"/>
                <a:sym typeface="Century Gothic"/>
              </a:rPr>
              <a:t>(Hd 2:42)</a:t>
            </a:r>
            <a:endParaRPr lang="en-US"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7642955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Kor 11:20-29.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so dikwels as julle hierdie brood eet en hierdie beker drink, verkondig julle die dood van die Here totdat Hy kom. Wie dan op onwaardige wyse hierdie brood eet of die beker van die Here drink, sal skuldig wees aan die liggaam en bloed van die Here.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3445675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Kor 11:20-29.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die mens moet homself beproef en só van die brood eet en uit die beker drink. Want wie op onwaardige wyse eet en drink, eet en drink ‘n oordeel oor homself, terwyl hy die liggaam van die Here nie onderskei nie.’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0233963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739618" y="1292352"/>
            <a:ext cx="5383078" cy="499996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1. SEëNING.</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2. OORWINNING.</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3. DANKSEGGING.</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4. GELOOF.</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5. GENADE.</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6. GEDULD.</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7. GEBED.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5" name="Content Placeholder 1">
            <a:extLst>
              <a:ext uri="{FF2B5EF4-FFF2-40B4-BE49-F238E27FC236}">
                <a16:creationId xmlns:a16="http://schemas.microsoft.com/office/drawing/2014/main" id="{96113296-D534-3C9F-88F6-0DDB346314BD}"/>
              </a:ext>
            </a:extLst>
          </p:cNvPr>
          <p:cNvSpPr txBox="1">
            <a:spLocks/>
          </p:cNvSpPr>
          <p:nvPr/>
        </p:nvSpPr>
        <p:spPr>
          <a:xfrm>
            <a:off x="6561218" y="1292352"/>
            <a:ext cx="5383078" cy="499996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8. GEDAGTENIS.</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9. GENESING. </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10. VERKONDIGING. </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11. VERGIFNIS. </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12. VREUGDE.</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13. VOORSIENING.</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14. LOF &amp; AANBIDDING.</a:t>
            </a:r>
          </a:p>
        </p:txBody>
      </p:sp>
    </p:spTree>
    <p:extLst>
      <p:ext uri="{BB962C8B-B14F-4D97-AF65-F5344CB8AC3E}">
        <p14:creationId xmlns:p14="http://schemas.microsoft.com/office/powerpoint/2010/main" val="303732668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 calcmode="lin" valueType="num">
                                      <p:cBhvr additive="base">
                                        <p:cTn id="4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 calcmode="lin" valueType="num">
                                      <p:cBhvr additive="base">
                                        <p:cTn id="5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
                                            <p:txEl>
                                              <p:pRg st="2" end="2"/>
                                            </p:txEl>
                                          </p:spTgt>
                                        </p:tgtEl>
                                        <p:attrNameLst>
                                          <p:attrName>style.visibility</p:attrName>
                                        </p:attrNameLst>
                                      </p:cBhvr>
                                      <p:to>
                                        <p:strVal val="visible"/>
                                      </p:to>
                                    </p:set>
                                    <p:anim calcmode="lin" valueType="num">
                                      <p:cBhvr additive="base">
                                        <p:cTn id="6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
                                            <p:txEl>
                                              <p:pRg st="3" end="3"/>
                                            </p:txEl>
                                          </p:spTgt>
                                        </p:tgtEl>
                                        <p:attrNameLst>
                                          <p:attrName>style.visibility</p:attrName>
                                        </p:attrNameLst>
                                      </p:cBhvr>
                                      <p:to>
                                        <p:strVal val="visible"/>
                                      </p:to>
                                    </p:set>
                                    <p:anim calcmode="lin" valueType="num">
                                      <p:cBhvr additive="base">
                                        <p:cTn id="6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
                                            <p:txEl>
                                              <p:pRg st="4" end="4"/>
                                            </p:txEl>
                                          </p:spTgt>
                                        </p:tgtEl>
                                        <p:attrNameLst>
                                          <p:attrName>style.visibility</p:attrName>
                                        </p:attrNameLst>
                                      </p:cBhvr>
                                      <p:to>
                                        <p:strVal val="visible"/>
                                      </p:to>
                                    </p:set>
                                    <p:anim calcmode="lin" valueType="num">
                                      <p:cBhvr additive="base">
                                        <p:cTn id="7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
                                            <p:txEl>
                                              <p:pRg st="5" end="5"/>
                                            </p:txEl>
                                          </p:spTgt>
                                        </p:tgtEl>
                                        <p:attrNameLst>
                                          <p:attrName>style.visibility</p:attrName>
                                        </p:attrNameLst>
                                      </p:cBhvr>
                                      <p:to>
                                        <p:strVal val="visible"/>
                                      </p:to>
                                    </p:set>
                                    <p:anim calcmode="lin" valueType="num">
                                      <p:cBhvr additive="base">
                                        <p:cTn id="7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
                                            <p:txEl>
                                              <p:pRg st="6" end="6"/>
                                            </p:txEl>
                                          </p:spTgt>
                                        </p:tgtEl>
                                        <p:attrNameLst>
                                          <p:attrName>style.visibility</p:attrName>
                                        </p:attrNameLst>
                                      </p:cBhvr>
                                      <p:to>
                                        <p:strVal val="visible"/>
                                      </p:to>
                                    </p:set>
                                    <p:anim calcmode="lin" valueType="num">
                                      <p:cBhvr additive="base">
                                        <p:cTn id="8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80052" y="1470259"/>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Hy met hulle aan tafel was, neem Hy die brood en dank; en Hy breek dit en gee dit aan hulle. Toe is hulle oë geopen en hulle het Hom herken…</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329567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80052" y="1470259"/>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hulle sê vir mekaar: Was ons hart nie brandende in ons toe Hy met ons op die pad gepraat en vir ons die Skrifte uitgelê het nie?’ </a:t>
            </a:r>
            <a:r>
              <a:rPr lang="nl-NL" sz="3600" b="1" i="1" dirty="0">
                <a:solidFill>
                  <a:schemeClr val="dk1"/>
                </a:solidFill>
                <a:latin typeface="Century Gothic"/>
                <a:ea typeface="Century Gothic"/>
                <a:cs typeface="Century Gothic"/>
                <a:sym typeface="Century Gothic"/>
              </a:rPr>
              <a:t>(Lk 24:30-32)</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731217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2A397E7-BF60-45B2-84C7-B074B76C3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A gold chalice with grapes and bread on a wooden surface&#10;&#10;Description automatically generated">
            <a:extLst>
              <a:ext uri="{FF2B5EF4-FFF2-40B4-BE49-F238E27FC236}">
                <a16:creationId xmlns:a16="http://schemas.microsoft.com/office/drawing/2014/main" id="{8A569596-ED1D-F7EC-062E-795DB31EFED6}"/>
              </a:ext>
            </a:extLst>
          </p:cNvPr>
          <p:cNvPicPr>
            <a:picLocks noChangeAspect="1"/>
          </p:cNvPicPr>
          <p:nvPr/>
        </p:nvPicPr>
        <p:blipFill rotWithShape="1">
          <a:blip r:embed="rId3">
            <a:alphaModFix/>
          </a:blip>
          <a:srcRect l="1160" r="21965"/>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890DEF05-784E-4B61-89E4-04C4ECF4E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p:nvPr>
        </p:nvSpPr>
        <p:spPr>
          <a:xfrm>
            <a:off x="728663" y="1115219"/>
            <a:ext cx="5505449" cy="2387600"/>
          </a:xfrm>
          <a:prstGeom prst="rect">
            <a:avLst/>
          </a:prstGeom>
        </p:spPr>
        <p:txBody>
          <a:bodyPr>
            <a:normAutofit/>
          </a:bodyPr>
          <a:lstStyle/>
          <a:p>
            <a:pPr lvl="0" algn="l">
              <a:spcBef>
                <a:spcPts val="0"/>
              </a:spcBef>
            </a:pPr>
            <a:r>
              <a:rPr lang="en-GB" sz="5000" b="1" i="1" kern="0">
                <a:solidFill>
                  <a:schemeClr val="bg1"/>
                </a:solidFill>
                <a:effectLst>
                  <a:outerShdw blurRad="38100" dist="38100" dir="2700000" algn="tl">
                    <a:srgbClr val="000000">
                      <a:alpha val="43137"/>
                    </a:srgbClr>
                  </a:outerShdw>
                </a:effectLst>
                <a:latin typeface="Century Gothic" panose="020B0502020202020204" pitchFamily="34" charset="0"/>
              </a:rPr>
              <a:t>THE TABLE OF THE LORD.</a:t>
            </a:r>
            <a:endParaRPr kumimoji="0" lang="en-ZA" sz="5000" b="1" i="1" u="none" strike="noStrike" kern="0" cap="none" spc="0" normalizeH="0" baseline="0" noProof="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ndParaRPr>
          </a:p>
        </p:txBody>
      </p:sp>
      <p:cxnSp>
        <p:nvCxnSpPr>
          <p:cNvPr id="14" name="Straight Connector 13">
            <a:extLst>
              <a:ext uri="{FF2B5EF4-FFF2-40B4-BE49-F238E27FC236}">
                <a16:creationId xmlns:a16="http://schemas.microsoft.com/office/drawing/2014/main" id="{C41BAEC7-F7B0-4224-8B18-8F74B7D87F0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776620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2A397E7-BF60-45B2-84C7-B074B76C3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A gold chalice with grapes and bread on a wooden surface&#10;&#10;Description automatically generated">
            <a:extLst>
              <a:ext uri="{FF2B5EF4-FFF2-40B4-BE49-F238E27FC236}">
                <a16:creationId xmlns:a16="http://schemas.microsoft.com/office/drawing/2014/main" id="{8A569596-ED1D-F7EC-062E-795DB31EFED6}"/>
              </a:ext>
            </a:extLst>
          </p:cNvPr>
          <p:cNvPicPr>
            <a:picLocks noChangeAspect="1"/>
          </p:cNvPicPr>
          <p:nvPr/>
        </p:nvPicPr>
        <p:blipFill rotWithShape="1">
          <a:blip r:embed="rId3">
            <a:alphaModFix/>
          </a:blip>
          <a:srcRect l="1160" r="21965"/>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890DEF05-784E-4B61-89E4-04C4ECF4E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p:nvPr>
        </p:nvSpPr>
        <p:spPr>
          <a:xfrm>
            <a:off x="728663" y="1115219"/>
            <a:ext cx="5505449" cy="2387600"/>
          </a:xfrm>
          <a:prstGeom prst="rect">
            <a:avLst/>
          </a:prstGeom>
        </p:spPr>
        <p:txBody>
          <a:bodyPr>
            <a:normAutofit/>
          </a:bodyPr>
          <a:lstStyle/>
          <a:p>
            <a:pPr lvl="0" algn="l">
              <a:spcBef>
                <a:spcPts val="0"/>
              </a:spcBef>
            </a:pPr>
            <a:r>
              <a:rPr lang="en-GB" sz="5000" b="1" i="1" kern="0">
                <a:solidFill>
                  <a:schemeClr val="bg1"/>
                </a:solidFill>
                <a:effectLst>
                  <a:outerShdw blurRad="38100" dist="38100" dir="2700000" algn="tl">
                    <a:srgbClr val="000000">
                      <a:alpha val="43137"/>
                    </a:srgbClr>
                  </a:outerShdw>
                </a:effectLst>
                <a:latin typeface="Century Gothic" panose="020B0502020202020204" pitchFamily="34" charset="0"/>
              </a:rPr>
              <a:t>THE TABLE OF THE LORD.</a:t>
            </a:r>
            <a:endParaRPr kumimoji="0" lang="en-ZA" sz="5000" b="1" i="1" u="none" strike="noStrike" kern="0" cap="none" spc="0" normalizeH="0" baseline="0" noProof="0">
              <a:ln>
                <a:noFill/>
              </a:ln>
              <a:solidFill>
                <a:schemeClr val="bg1"/>
              </a:solidFill>
              <a:effectLst>
                <a:outerShdw blurRad="38100" dist="38100" dir="2700000" algn="tl">
                  <a:srgbClr val="000000">
                    <a:alpha val="43137"/>
                  </a:srgbClr>
                </a:outerShdw>
              </a:effectLst>
              <a:uLnTx/>
              <a:uFillTx/>
              <a:latin typeface="Century Gothic" panose="020B0502020202020204" pitchFamily="34" charset="0"/>
            </a:endParaRPr>
          </a:p>
        </p:txBody>
      </p:sp>
      <p:cxnSp>
        <p:nvCxnSpPr>
          <p:cNvPr id="14" name="Straight Connector 13">
            <a:extLst>
              <a:ext uri="{FF2B5EF4-FFF2-40B4-BE49-F238E27FC236}">
                <a16:creationId xmlns:a16="http://schemas.microsoft.com/office/drawing/2014/main" id="{C41BAEC7-F7B0-4224-8B18-8F74B7D87F0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 14:18-20.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Melgisédek die koning van Salem, wat ‘n priester van God, die Allerhoogste, was, het brood en wyn gebring…</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1200194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 14:18-20.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hom geseën en gesê: Geseënd is Abram deur God, die Allerhoogste, die Skepper van hemel en aarde. En geseënd is God, die Allerhoogste, wat u vyande in u hand gegee het. Toe gee hy hom die tiende van alles.</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676182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 15:1-21.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t>
            </a:r>
            <a:r>
              <a:rPr lang="en-GB" sz="3600" i="1" dirty="0" err="1">
                <a:solidFill>
                  <a:schemeClr val="dk1"/>
                </a:solidFill>
                <a:latin typeface="Century Gothic"/>
                <a:ea typeface="Century Gothic"/>
                <a:cs typeface="Century Gothic"/>
                <a:sym typeface="Century Gothic"/>
              </a:rPr>
              <a:t>Ná</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hierdie</a:t>
            </a:r>
            <a:r>
              <a:rPr lang="en-GB" sz="3600" i="1" dirty="0">
                <a:solidFill>
                  <a:schemeClr val="dk1"/>
                </a:solidFill>
                <a:latin typeface="Century Gothic"/>
                <a:ea typeface="Century Gothic"/>
                <a:cs typeface="Century Gothic"/>
                <a:sym typeface="Century Gothic"/>
              </a:rPr>
              <a:t> dinge het die </a:t>
            </a:r>
            <a:r>
              <a:rPr lang="en-GB" sz="3600" i="1" dirty="0" err="1">
                <a:solidFill>
                  <a:schemeClr val="dk1"/>
                </a:solidFill>
                <a:latin typeface="Century Gothic"/>
                <a:ea typeface="Century Gothic"/>
                <a:cs typeface="Century Gothic"/>
                <a:sym typeface="Century Gothic"/>
              </a:rPr>
              <a:t>woord</a:t>
            </a:r>
            <a:r>
              <a:rPr lang="en-GB" sz="3600" i="1" dirty="0">
                <a:solidFill>
                  <a:schemeClr val="dk1"/>
                </a:solidFill>
                <a:latin typeface="Century Gothic"/>
                <a:ea typeface="Century Gothic"/>
                <a:cs typeface="Century Gothic"/>
                <a:sym typeface="Century Gothic"/>
              </a:rPr>
              <a:t> van die HERE tot Abram </a:t>
            </a:r>
            <a:r>
              <a:rPr lang="en-GB" sz="3600" i="1" dirty="0" err="1">
                <a:solidFill>
                  <a:schemeClr val="dk1"/>
                </a:solidFill>
                <a:latin typeface="Century Gothic"/>
                <a:ea typeface="Century Gothic"/>
                <a:cs typeface="Century Gothic"/>
                <a:sym typeface="Century Gothic"/>
              </a:rPr>
              <a:t>gekom</a:t>
            </a:r>
            <a:r>
              <a:rPr lang="en-GB" sz="3600" i="1" dirty="0">
                <a:solidFill>
                  <a:schemeClr val="dk1"/>
                </a:solidFill>
                <a:latin typeface="Century Gothic"/>
                <a:ea typeface="Century Gothic"/>
                <a:cs typeface="Century Gothic"/>
                <a:sym typeface="Century Gothic"/>
              </a:rPr>
              <a:t> in ‘n </a:t>
            </a:r>
            <a:r>
              <a:rPr lang="en-GB" sz="3600" i="1" dirty="0" err="1">
                <a:solidFill>
                  <a:schemeClr val="dk1"/>
                </a:solidFill>
                <a:latin typeface="Century Gothic"/>
                <a:ea typeface="Century Gothic"/>
                <a:cs typeface="Century Gothic"/>
                <a:sym typeface="Century Gothic"/>
              </a:rPr>
              <a:t>gesig</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en</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gesê</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Vrees</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nie</a:t>
            </a:r>
            <a:r>
              <a:rPr lang="en-GB" sz="3600" i="1" dirty="0">
                <a:solidFill>
                  <a:schemeClr val="dk1"/>
                </a:solidFill>
                <a:latin typeface="Century Gothic"/>
                <a:ea typeface="Century Gothic"/>
                <a:cs typeface="Century Gothic"/>
                <a:sym typeface="Century Gothic"/>
              </a:rPr>
              <a:t>, Abram, Ek is </a:t>
            </a:r>
            <a:r>
              <a:rPr lang="en-GB" sz="3600" i="1" dirty="0" err="1">
                <a:solidFill>
                  <a:schemeClr val="dk1"/>
                </a:solidFill>
                <a:latin typeface="Century Gothic"/>
                <a:ea typeface="Century Gothic"/>
                <a:cs typeface="Century Gothic"/>
                <a:sym typeface="Century Gothic"/>
              </a:rPr>
              <a:t>vir</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‘n </a:t>
            </a:r>
            <a:r>
              <a:rPr lang="en-GB" sz="3600" i="1" dirty="0" err="1">
                <a:solidFill>
                  <a:schemeClr val="dk1"/>
                </a:solidFill>
                <a:latin typeface="Century Gothic"/>
                <a:ea typeface="Century Gothic"/>
                <a:cs typeface="Century Gothic"/>
                <a:sym typeface="Century Gothic"/>
              </a:rPr>
              <a:t>skild</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en</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loon is </a:t>
            </a:r>
            <a:r>
              <a:rPr lang="en-GB" sz="3600" i="1" dirty="0" err="1">
                <a:solidFill>
                  <a:schemeClr val="dk1"/>
                </a:solidFill>
                <a:latin typeface="Century Gothic"/>
                <a:ea typeface="Century Gothic"/>
                <a:cs typeface="Century Gothic"/>
                <a:sym typeface="Century Gothic"/>
              </a:rPr>
              <a:t>baie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groot</a:t>
            </a:r>
            <a:r>
              <a:rPr lang="en-GB" sz="3600" i="1" dirty="0">
                <a:solidFill>
                  <a:schemeClr val="dk1"/>
                </a:solidFill>
                <a:latin typeface="Century Gothic"/>
                <a:ea typeface="Century Gothic"/>
                <a:cs typeface="Century Gothic"/>
                <a:sym typeface="Century Gothic"/>
              </a:rPr>
              <a:t>. Toe </a:t>
            </a:r>
            <a:r>
              <a:rPr lang="en-GB" sz="3600" i="1" dirty="0" err="1">
                <a:solidFill>
                  <a:schemeClr val="dk1"/>
                </a:solidFill>
                <a:latin typeface="Century Gothic"/>
                <a:ea typeface="Century Gothic"/>
                <a:cs typeface="Century Gothic"/>
                <a:sym typeface="Century Gothic"/>
              </a:rPr>
              <a:t>vra</a:t>
            </a:r>
            <a:r>
              <a:rPr lang="en-GB" sz="3600" i="1" dirty="0">
                <a:solidFill>
                  <a:schemeClr val="dk1"/>
                </a:solidFill>
                <a:latin typeface="Century Gothic"/>
                <a:ea typeface="Century Gothic"/>
                <a:cs typeface="Century Gothic"/>
                <a:sym typeface="Century Gothic"/>
              </a:rPr>
              <a:t> Abram: Here </a:t>
            </a:r>
            <a:r>
              <a:rPr lang="en-GB" sz="3600" i="1" dirty="0" err="1">
                <a:solidFill>
                  <a:schemeClr val="dk1"/>
                </a:solidFill>
                <a:latin typeface="Century Gothic"/>
                <a:ea typeface="Century Gothic"/>
                <a:cs typeface="Century Gothic"/>
                <a:sym typeface="Century Gothic"/>
              </a:rPr>
              <a:t>HERE</a:t>
            </a:r>
            <a:r>
              <a:rPr lang="en-GB" sz="3600" i="1" dirty="0">
                <a:solidFill>
                  <a:schemeClr val="dk1"/>
                </a:solidFill>
                <a:latin typeface="Century Gothic"/>
                <a:ea typeface="Century Gothic"/>
                <a:cs typeface="Century Gothic"/>
                <a:sym typeface="Century Gothic"/>
              </a:rPr>
              <a:t>, wat </a:t>
            </a:r>
            <a:r>
              <a:rPr lang="en-GB" sz="3600" i="1" dirty="0" err="1">
                <a:solidFill>
                  <a:schemeClr val="dk1"/>
                </a:solidFill>
                <a:latin typeface="Century Gothic"/>
                <a:ea typeface="Century Gothic"/>
                <a:cs typeface="Century Gothic"/>
                <a:sym typeface="Century Gothic"/>
              </a:rPr>
              <a:t>sal</a:t>
            </a:r>
            <a:r>
              <a:rPr lang="en-GB" sz="3600" i="1" dirty="0">
                <a:solidFill>
                  <a:schemeClr val="dk1"/>
                </a:solidFill>
                <a:latin typeface="Century Gothic"/>
                <a:ea typeface="Century Gothic"/>
                <a:cs typeface="Century Gothic"/>
                <a:sym typeface="Century Gothic"/>
              </a:rPr>
              <a:t> U my gee, </a:t>
            </a:r>
            <a:r>
              <a:rPr lang="en-GB" sz="3600" i="1" dirty="0" err="1">
                <a:solidFill>
                  <a:schemeClr val="dk1"/>
                </a:solidFill>
                <a:latin typeface="Century Gothic"/>
                <a:ea typeface="Century Gothic"/>
                <a:cs typeface="Century Gothic"/>
                <a:sym typeface="Century Gothic"/>
              </a:rPr>
              <a:t>aangesien</a:t>
            </a:r>
            <a:r>
              <a:rPr lang="en-GB" sz="3600" i="1" dirty="0">
                <a:solidFill>
                  <a:schemeClr val="dk1"/>
                </a:solidFill>
                <a:latin typeface="Century Gothic"/>
                <a:ea typeface="Century Gothic"/>
                <a:cs typeface="Century Gothic"/>
                <a:sym typeface="Century Gothic"/>
              </a:rPr>
              <a:t> ek sonder </a:t>
            </a:r>
            <a:r>
              <a:rPr lang="en-GB" sz="3600" i="1" dirty="0" err="1">
                <a:solidFill>
                  <a:schemeClr val="dk1"/>
                </a:solidFill>
                <a:latin typeface="Century Gothic"/>
                <a:ea typeface="Century Gothic"/>
                <a:cs typeface="Century Gothic"/>
                <a:sym typeface="Century Gothic"/>
              </a:rPr>
              <a:t>kinders</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heengaan</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en</a:t>
            </a:r>
            <a:r>
              <a:rPr lang="en-GB" sz="3600" i="1" dirty="0">
                <a:solidFill>
                  <a:schemeClr val="dk1"/>
                </a:solidFill>
                <a:latin typeface="Century Gothic"/>
                <a:ea typeface="Century Gothic"/>
                <a:cs typeface="Century Gothic"/>
                <a:sym typeface="Century Gothic"/>
              </a:rPr>
              <a:t> die </a:t>
            </a:r>
            <a:r>
              <a:rPr lang="en-GB" sz="3600" i="1" dirty="0" err="1">
                <a:solidFill>
                  <a:schemeClr val="dk1"/>
                </a:solidFill>
                <a:latin typeface="Century Gothic"/>
                <a:ea typeface="Century Gothic"/>
                <a:cs typeface="Century Gothic"/>
                <a:sym typeface="Century Gothic"/>
              </a:rPr>
              <a:t>erfgenaam</a:t>
            </a:r>
            <a:r>
              <a:rPr lang="en-GB" sz="3600" i="1" dirty="0">
                <a:solidFill>
                  <a:schemeClr val="dk1"/>
                </a:solidFill>
                <a:latin typeface="Century Gothic"/>
                <a:ea typeface="Century Gothic"/>
                <a:cs typeface="Century Gothic"/>
                <a:sym typeface="Century Gothic"/>
              </a:rPr>
              <a:t> van my huis die </a:t>
            </a:r>
            <a:r>
              <a:rPr lang="en-GB" sz="3600" i="1" dirty="0" err="1">
                <a:solidFill>
                  <a:schemeClr val="dk1"/>
                </a:solidFill>
                <a:latin typeface="Century Gothic"/>
                <a:ea typeface="Century Gothic"/>
                <a:cs typeface="Century Gothic"/>
                <a:sym typeface="Century Gothic"/>
              </a:rPr>
              <a:t>Damaskéner</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Eliëser</a:t>
            </a:r>
            <a:r>
              <a:rPr lang="en-GB" sz="3600" i="1" dirty="0">
                <a:solidFill>
                  <a:schemeClr val="dk1"/>
                </a:solidFill>
                <a:latin typeface="Century Gothic"/>
                <a:ea typeface="Century Gothic"/>
                <a:cs typeface="Century Gothic"/>
                <a:sym typeface="Century Gothic"/>
              </a:rPr>
              <a:t> is?’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2805202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 15:1-21.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‘Verder het Abram gesê: Aan my het U geen nageslag gegee nie; so sal dan die bediende van my huis my erfgenaam wees. Toe kom die woord van die HERE tot hom en sê: Hierdie een sal jou erfgenaam nie wees nie, maar die een wat uit jou liggaam sal voortkom, hy sal jou erfgenaam wees.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9390959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338</TotalTime>
  <Words>2155</Words>
  <Application>Microsoft Office PowerPoint</Application>
  <PresentationFormat>Widescreen</PresentationFormat>
  <Paragraphs>186</Paragraphs>
  <Slides>47</Slides>
  <Notes>47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47</vt:i4>
      </vt:variant>
    </vt:vector>
  </HeadingPairs>
  <TitlesOfParts>
    <vt:vector size="53" baseType="lpstr">
      <vt:lpstr>Arial</vt:lpstr>
      <vt:lpstr>Calibri</vt:lpstr>
      <vt:lpstr>Calibri Light</vt:lpstr>
      <vt:lpstr>Century Gothic</vt:lpstr>
      <vt:lpstr>Symbol</vt:lpstr>
      <vt:lpstr>Office Theme</vt:lpstr>
      <vt:lpstr>PowerPoint Presentation</vt:lpstr>
      <vt:lpstr>PowerPoint Presentation</vt:lpstr>
      <vt:lpstr>PowerPoint Presentation</vt:lpstr>
      <vt:lpstr>PowerPoint Presentation</vt:lpstr>
      <vt:lpstr>THE TABLE OF THE LORD.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Die 8 aspekte van verbondsluiting…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TABLE OF THE LORD.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22</cp:revision>
  <dcterms:created xsi:type="dcterms:W3CDTF">2020-05-26T13:44:35Z</dcterms:created>
  <dcterms:modified xsi:type="dcterms:W3CDTF">2024-01-06T05:46:52Z</dcterms:modified>
</cp:coreProperties>
</file>