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1401" r:id="rId2"/>
    <p:sldId id="1769" r:id="rId3"/>
    <p:sldId id="1798" r:id="rId4"/>
    <p:sldId id="1799" r:id="rId5"/>
    <p:sldId id="1800" r:id="rId6"/>
    <p:sldId id="1770" r:id="rId7"/>
    <p:sldId id="1772" r:id="rId8"/>
    <p:sldId id="1773" r:id="rId9"/>
    <p:sldId id="1801" r:id="rId10"/>
    <p:sldId id="1802" r:id="rId11"/>
    <p:sldId id="1774" r:id="rId12"/>
    <p:sldId id="1775" r:id="rId13"/>
    <p:sldId id="1776" r:id="rId14"/>
    <p:sldId id="1778" r:id="rId15"/>
    <p:sldId id="1803" r:id="rId16"/>
    <p:sldId id="1783" r:id="rId17"/>
    <p:sldId id="1784" r:id="rId18"/>
    <p:sldId id="1804" r:id="rId19"/>
    <p:sldId id="1805" r:id="rId20"/>
    <p:sldId id="1785" r:id="rId21"/>
    <p:sldId id="1806" r:id="rId22"/>
    <p:sldId id="1807" r:id="rId23"/>
    <p:sldId id="1742" r:id="rId24"/>
    <p:sldId id="1808" r:id="rId25"/>
    <p:sldId id="1786" r:id="rId26"/>
    <p:sldId id="1788" r:id="rId27"/>
    <p:sldId id="1789" r:id="rId28"/>
    <p:sldId id="1809" r:id="rId29"/>
    <p:sldId id="1746" r:id="rId30"/>
    <p:sldId id="1792" r:id="rId31"/>
    <p:sldId id="1793" r:id="rId32"/>
    <p:sldId id="1795" r:id="rId33"/>
    <p:sldId id="1796" r:id="rId34"/>
    <p:sldId id="1810" r:id="rId35"/>
    <p:sldId id="1811" r:id="rId36"/>
    <p:sldId id="1812" r:id="rId37"/>
    <p:sldId id="1813" r:id="rId38"/>
    <p:sldId id="1814" r:id="rId39"/>
    <p:sldId id="1815" r:id="rId40"/>
    <p:sldId id="1816" r:id="rId41"/>
    <p:sldId id="179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62109-E87B-44C2-B290-E284443A6960}" v="9" dt="2024-04-12T16:24:38.153"/>
    <p1510:client id="{CE4191D1-FBBF-4298-892A-971ACCE76CA6}" v="599" dt="2024-04-12T15:37:31.310"/>
    <p1510:client id="{CE560EC4-9A98-48E2-A7A7-20042D0251F5}" v="104" dt="2024-04-12T14:33:41.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59" d="100"/>
          <a:sy n="59" d="100"/>
        </p:scale>
        <p:origin x="1060" y="5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6/8/2024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955189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033278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302398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311930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488090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995646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1008729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070802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272592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778107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191592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877659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742060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411928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2294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7880211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96344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914216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591300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13515225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680953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5899161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2025553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26153793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952481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2870730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24503124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6521420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9189338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9624910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8566021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1218199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16165814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8934759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1259885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975649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757893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962668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599948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154781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6/8/2024</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6/8/2024</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1"/>
          <p:cNvSpPr txBox="1">
            <a:spLocks/>
          </p:cNvSpPr>
          <p:nvPr/>
        </p:nvSpPr>
        <p:spPr>
          <a:xfrm>
            <a:off x="838199" y="4428000"/>
            <a:ext cx="6143626" cy="1400400"/>
          </a:xfrm>
          <a:prstGeom prst="rect">
            <a:avLst/>
          </a:prstGeom>
        </p:spPr>
        <p:txBody>
          <a:bodyPr vert="horz" wrap="square"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4300" b="1" i="1" dirty="0">
                <a:solidFill>
                  <a:schemeClr val="bg1"/>
                </a:solidFill>
                <a:latin typeface="+mj-lt"/>
                <a:ea typeface="+mj-ea"/>
                <a:cs typeface="+mj-cs"/>
              </a:rPr>
              <a:t>DIVORCE &amp; REMARRIAGE II.</a:t>
            </a:r>
          </a:p>
        </p:txBody>
      </p:sp>
      <p:pic>
        <p:nvPicPr>
          <p:cNvPr id="2" name="Picture 1">
            <a:extLst>
              <a:ext uri="{FF2B5EF4-FFF2-40B4-BE49-F238E27FC236}">
                <a16:creationId xmlns:a16="http://schemas.microsoft.com/office/drawing/2014/main" id="{C9467114-5B2F-BC72-B9BB-E6CF3092423D}"/>
              </a:ext>
            </a:extLst>
          </p:cNvPr>
          <p:cNvPicPr>
            <a:picLocks noChangeAspect="1"/>
          </p:cNvPicPr>
          <p:nvPr/>
        </p:nvPicPr>
        <p:blipFill rotWithShape="1">
          <a:blip r:embed="rId3"/>
          <a:srcRect t="22389" b="19505"/>
          <a:stretch/>
        </p:blipFill>
        <p:spPr>
          <a:xfrm>
            <a:off x="20" y="-1"/>
            <a:ext cx="12191980" cy="3984912"/>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p:spPr>
      </p:pic>
      <p:grpSp>
        <p:nvGrpSpPr>
          <p:cNvPr id="56" name="Group 55">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57" name="Freeform: Shape 56">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Shape 57">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toe Jesus Hom oprig en niemand sien behalwe die vrou nie, sê Hy vir haar: Vrou, waar is daardie beskuldigers van jou? Het niemand jou veroordeel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Joh 8:2-11. </a:t>
            </a:r>
          </a:p>
        </p:txBody>
      </p:sp>
    </p:spTree>
    <p:extLst>
      <p:ext uri="{BB962C8B-B14F-4D97-AF65-F5344CB8AC3E}">
        <p14:creationId xmlns:p14="http://schemas.microsoft.com/office/powerpoint/2010/main" val="361645793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die wet is deur Moses gegee; die genade en die waarheid het deur Jesus Christus gekom.’ </a:t>
            </a:r>
            <a:r>
              <a:rPr lang="nl-NL" sz="3600" b="1" i="1" dirty="0">
                <a:solidFill>
                  <a:schemeClr val="dk1"/>
                </a:solidFill>
                <a:latin typeface="Century Gothic"/>
                <a:ea typeface="+mn-lt"/>
                <a:cs typeface="+mn-lt"/>
              </a:rPr>
              <a:t>(Jh 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847723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…Vrou, waar is daardie beskuldigers van jou? Het niemand jou veroordeel nie? En sy antwoord: Niemand nie, Here. En Jesus sê vir haar: Ek veroordeel jou ook nie. Gaan heen en sondig nie meer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
        <p:nvSpPr>
          <p:cNvPr id="3" name="Title 2">
            <a:extLst>
              <a:ext uri="{FF2B5EF4-FFF2-40B4-BE49-F238E27FC236}">
                <a16:creationId xmlns:a16="http://schemas.microsoft.com/office/drawing/2014/main" id="{B950BE67-D208-30CA-BA77-9ACC7DDD98C7}"/>
              </a:ext>
            </a:extLst>
          </p:cNvPr>
          <p:cNvSpPr txBox="1">
            <a:spLocks/>
          </p:cNvSpPr>
          <p:nvPr/>
        </p:nvSpPr>
        <p:spPr>
          <a:xfrm>
            <a:off x="2242059" y="6431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Joh 8:2-11. </a:t>
            </a:r>
          </a:p>
        </p:txBody>
      </p:sp>
    </p:spTree>
    <p:extLst>
      <p:ext uri="{BB962C8B-B14F-4D97-AF65-F5344CB8AC3E}">
        <p14:creationId xmlns:p14="http://schemas.microsoft.com/office/powerpoint/2010/main" val="31678672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‘Met betrekking tot die dinge waaroor julle aan my geskryf het - dit is goed vir ‘n man om ‘n vrou nie aan te raak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7:1-16.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5942622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‘Now regarding the questions you asked in your letter. Yes, ‘it is good to abstain from sexual relations.’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0030367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vanweë die hoererye moet elke man sy eie vrou hê, en elke vrou moet haar eie man hê.</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7:1-16. </a:t>
            </a:r>
          </a:p>
        </p:txBody>
      </p:sp>
    </p:spTree>
    <p:extLst>
      <p:ext uri="{BB962C8B-B14F-4D97-AF65-F5344CB8AC3E}">
        <p14:creationId xmlns:p14="http://schemas.microsoft.com/office/powerpoint/2010/main" val="291178510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Die man moet aan die vrou die verskuldigde welwillendheid bewys, en net so ook die vrou aan die man. Die vrou het nie mag oor haar eie liggaam nie, maar die man; en net so ook het die man nie mag oor sy eie liggaam nie, maar die vrou.</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7:1-16. </a:t>
            </a:r>
            <a:endParaRPr lang="en-US" sz="4000" b="1" i="1" dirty="0" err="1">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6645381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 husband should fulfil his marital duty to his wife, and likewise the wife to her husband. The wife's body does not belong to her alone but also to her husband.’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2431695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‘Onttrek julle nie aan mekaar nie, behalwe met wedersydse ooreenstemming vir ‘n tyd lank om julle aan vas en gebed te kan wy;…’</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7:1-16. </a:t>
            </a:r>
            <a:endParaRPr lang="en-US" sz="4000" b="1" i="1" dirty="0" err="1">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0628918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kom weer bymekaar, sodat die Satan julle nie in versoeking bring deur julle gebrek aan selfbeheersing nie. Maar dit sê ek by wyse van toelating, nie by wyse van gebod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7:1-16. </a:t>
            </a:r>
            <a:endParaRPr lang="en-US" sz="4000" b="1" i="1" dirty="0" err="1">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10442041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vroeg in die môre het Hy weer in die tempel gegaan, en al die mense het na Hom gekom, en Hy het gaan sit en hulle geleer.</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Joh 8:2-11.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09021396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ek wil hê dat julle onbesorg moet wees. Die ongetroude is besorg oor die dinge van die Here, hoe hy die Here sal behaag, maar die getroude is besorg oor die dinge van die wêreld, hoe hy die vrou sal behaag.’ </a:t>
            </a:r>
            <a:r>
              <a:rPr lang="nl-NL" sz="3600" b="1" i="1" dirty="0">
                <a:solidFill>
                  <a:schemeClr val="dk1"/>
                </a:solidFill>
                <a:latin typeface="Century Gothic"/>
                <a:ea typeface="+mn-lt"/>
                <a:cs typeface="+mn-lt"/>
              </a:rPr>
              <a:t>(1 Kor 7:32-33)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795831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ek wens dat alle mense soos ek was; maar elkeen het sy eie genadegawe van God, die een so en die ander weer anders.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7:1-16. </a:t>
            </a:r>
            <a:endParaRPr lang="en-US" sz="4000" b="1" i="1" dirty="0" err="1">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7485821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vir die ongetroudes en die weduwees sê ek, dit is vir hulle goed as hulle bly soos ek; maar as hulle hul nie kan beheers nie, laat hulle trou; want dit is beter om te trou as om van begeerte te brand.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7:1-16. </a:t>
            </a:r>
            <a:endParaRPr lang="en-US" sz="4000" b="1" i="1" dirty="0" err="1">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31291960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sy wat waarlik weduwee is en alleen gelaat is, hoop op God en bly in smekinge en gebede nag en dag.’ </a:t>
            </a:r>
            <a:r>
              <a:rPr lang="nl-NL" sz="3600" b="1" i="1" dirty="0">
                <a:solidFill>
                  <a:schemeClr val="dk1"/>
                </a:solidFill>
                <a:latin typeface="Century Gothic"/>
                <a:ea typeface="+mn-lt"/>
                <a:cs typeface="+mn-lt"/>
              </a:rPr>
              <a:t>(1 Tim 5:5)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8539032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aan die getroudes beveel ek - nie ek nie, maar die Here - dat die vrou nie van die man moet skei nie; en as sy tog van hom skei, moet sy ongetroud bly, of haar met haar man versoen; en dat die man sy vrou nie moet verstoot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7:1-16. </a:t>
            </a:r>
          </a:p>
        </p:txBody>
      </p:sp>
    </p:spTree>
    <p:extLst>
      <p:ext uri="{BB962C8B-B14F-4D97-AF65-F5344CB8AC3E}">
        <p14:creationId xmlns:p14="http://schemas.microsoft.com/office/powerpoint/2010/main" val="57686355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Gr: </a:t>
            </a:r>
            <a:r>
              <a:rPr lang="en-GB" sz="3600" b="1" i="1" dirty="0" err="1">
                <a:solidFill>
                  <a:schemeClr val="dk1"/>
                </a:solidFill>
                <a:latin typeface="Century Gothic"/>
                <a:ea typeface="+mn-lt"/>
                <a:cs typeface="+mn-lt"/>
              </a:rPr>
              <a:t>skei</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dat</a:t>
            </a:r>
            <a:r>
              <a:rPr lang="en-GB" sz="3600" i="1" dirty="0">
                <a:solidFill>
                  <a:schemeClr val="dk1"/>
                </a:solidFill>
                <a:latin typeface="Century Gothic"/>
                <a:ea typeface="+mn-lt"/>
                <a:cs typeface="+mn-lt"/>
              </a:rPr>
              <a:t> die vrou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van die man </a:t>
            </a:r>
            <a:r>
              <a:rPr lang="en-GB" sz="3600" i="1" dirty="0" err="1">
                <a:solidFill>
                  <a:schemeClr val="dk1"/>
                </a:solidFill>
                <a:latin typeface="Century Gothic"/>
                <a:ea typeface="+mn-lt"/>
                <a:cs typeface="+mn-lt"/>
              </a:rPr>
              <a:t>moet</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skei</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nie</a:t>
            </a:r>
            <a:r>
              <a:rPr lang="en-GB" sz="3600" i="1" dirty="0">
                <a:solidFill>
                  <a:schemeClr val="dk1"/>
                </a:solidFill>
                <a:latin typeface="Century Gothic"/>
                <a:ea typeface="+mn-lt"/>
                <a:cs typeface="+mn-lt"/>
              </a:rPr>
              <a:t>;…) ‘</a:t>
            </a:r>
            <a:r>
              <a:rPr lang="en-GB" sz="3600" b="1" i="1" dirty="0">
                <a:solidFill>
                  <a:schemeClr val="dk1"/>
                </a:solidFill>
                <a:latin typeface="Century Gothic"/>
                <a:ea typeface="+mn-lt"/>
                <a:cs typeface="+mn-lt"/>
              </a:rPr>
              <a:t>chorizo</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kho</a:t>
            </a:r>
            <a:r>
              <a:rPr lang="en-GB" sz="3600" i="1" dirty="0">
                <a:solidFill>
                  <a:schemeClr val="dk1"/>
                </a:solidFill>
                <a:latin typeface="Century Gothic"/>
                <a:ea typeface="+mn-lt"/>
                <a:cs typeface="+mn-lt"/>
              </a:rPr>
              <a:t>-rid-zo) ‘to place room between’. Separate or Depart. </a:t>
            </a:r>
            <a:r>
              <a:rPr lang="en-GB" sz="3600" i="1" dirty="0" err="1">
                <a:solidFill>
                  <a:schemeClr val="dk1"/>
                </a:solidFill>
                <a:latin typeface="Century Gothic"/>
                <a:ea typeface="+mn-lt"/>
                <a:cs typeface="+mn-lt"/>
              </a:rPr>
              <a:t>Verwyder</a:t>
            </a:r>
            <a:r>
              <a:rPr lang="en-GB" sz="3600" i="1" dirty="0">
                <a:solidFill>
                  <a:schemeClr val="dk1"/>
                </a:solidFill>
                <a:latin typeface="Century Gothic"/>
                <a:ea typeface="+mn-lt"/>
                <a:cs typeface="+mn-lt"/>
              </a:rPr>
              <a:t>, </a:t>
            </a:r>
            <a:r>
              <a:rPr lang="en-GB" sz="3600" i="1" dirty="0" err="1">
                <a:solidFill>
                  <a:schemeClr val="dk1"/>
                </a:solidFill>
                <a:latin typeface="Century Gothic"/>
                <a:ea typeface="+mn-lt"/>
                <a:cs typeface="+mn-lt"/>
              </a:rPr>
              <a:t>Vertrek</a:t>
            </a:r>
            <a:r>
              <a:rPr lang="en-GB" sz="3600" i="1" dirty="0">
                <a:solidFill>
                  <a:schemeClr val="dk1"/>
                </a:solidFill>
                <a:latin typeface="Century Gothic"/>
                <a:ea typeface="+mn-lt"/>
                <a:cs typeface="+mn-lt"/>
              </a:rPr>
              <a:t> of </a:t>
            </a:r>
            <a:r>
              <a:rPr lang="en-GB" sz="3600" i="1" dirty="0" err="1">
                <a:solidFill>
                  <a:schemeClr val="dk1"/>
                </a:solidFill>
                <a:latin typeface="Century Gothic"/>
                <a:ea typeface="+mn-lt"/>
                <a:cs typeface="+mn-lt"/>
              </a:rPr>
              <a:t>Verlaat</a:t>
            </a:r>
            <a:r>
              <a:rPr lang="en-GB" sz="3600" i="1" dirty="0">
                <a:solidFill>
                  <a:schemeClr val="dk1"/>
                </a:solidFill>
                <a:latin typeface="Century Gothic"/>
                <a:ea typeface="+mn-lt"/>
                <a:cs typeface="+mn-lt"/>
              </a:rPr>
              <a: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8019120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Gr: </a:t>
            </a:r>
            <a:r>
              <a:rPr lang="nl-NL" sz="3600" b="1" i="1" dirty="0">
                <a:solidFill>
                  <a:schemeClr val="dk1"/>
                </a:solidFill>
                <a:latin typeface="Century Gothic"/>
                <a:ea typeface="+mn-lt"/>
                <a:cs typeface="+mn-lt"/>
              </a:rPr>
              <a:t>verstoot</a:t>
            </a:r>
            <a:r>
              <a:rPr lang="nl-NL" sz="3600" i="1" dirty="0">
                <a:solidFill>
                  <a:schemeClr val="dk1"/>
                </a:solidFill>
                <a:latin typeface="Century Gothic"/>
                <a:ea typeface="+mn-lt"/>
                <a:cs typeface="+mn-lt"/>
              </a:rPr>
              <a:t> (…en dat die man sy vrou nie moet verstoot nie.) ‘</a:t>
            </a:r>
            <a:r>
              <a:rPr lang="nl-NL" sz="3600" b="1" i="1" dirty="0">
                <a:solidFill>
                  <a:schemeClr val="dk1"/>
                </a:solidFill>
                <a:latin typeface="Century Gothic"/>
                <a:ea typeface="+mn-lt"/>
                <a:cs typeface="+mn-lt"/>
              </a:rPr>
              <a:t>aphiemi</a:t>
            </a:r>
            <a:r>
              <a:rPr lang="nl-NL" sz="3600" i="1" dirty="0">
                <a:solidFill>
                  <a:schemeClr val="dk1"/>
                </a:solidFill>
                <a:latin typeface="Century Gothic"/>
                <a:ea typeface="+mn-lt"/>
                <a:cs typeface="+mn-lt"/>
              </a:rPr>
              <a:t>’ (af-ee-ay-mee) ‘put away’ or ‘to send forth’. Wegstoot.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9508810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vir die ander sê ek - nie die Here nie - as enige broeder ‘n ongelowige vrou het en sy dit goedvind om met hom saam te lewe, moet hy haar nie verstoot </a:t>
            </a:r>
            <a:r>
              <a:rPr lang="nl-NL" sz="3600" b="1" i="1" dirty="0">
                <a:solidFill>
                  <a:schemeClr val="dk1"/>
                </a:solidFill>
                <a:latin typeface="Century Gothic"/>
                <a:ea typeface="+mn-lt"/>
                <a:cs typeface="+mn-lt"/>
              </a:rPr>
              <a:t>(aphiemi) </a:t>
            </a:r>
            <a:r>
              <a:rPr lang="nl-NL" sz="3600" i="1" dirty="0">
                <a:solidFill>
                  <a:schemeClr val="dk1"/>
                </a:solidFill>
                <a:latin typeface="Century Gothic"/>
                <a:ea typeface="+mn-lt"/>
                <a:cs typeface="+mn-lt"/>
              </a:rPr>
              <a:t>nie; en as ‘n vrou ‘n ongelowige man het, en hy dit goedvind om met haar saam te lewe, moet sy hom nie verstoot </a:t>
            </a:r>
            <a:r>
              <a:rPr lang="nl-NL" sz="3600" b="1" i="1" dirty="0">
                <a:solidFill>
                  <a:schemeClr val="dk1"/>
                </a:solidFill>
                <a:latin typeface="Century Gothic"/>
                <a:ea typeface="+mn-lt"/>
                <a:cs typeface="+mn-lt"/>
              </a:rPr>
              <a:t>(aphiemi) </a:t>
            </a:r>
            <a:r>
              <a:rPr lang="nl-NL" sz="3600" i="1" dirty="0">
                <a:solidFill>
                  <a:schemeClr val="dk1"/>
                </a:solidFill>
                <a:latin typeface="Century Gothic"/>
                <a:ea typeface="+mn-lt"/>
                <a:cs typeface="+mn-lt"/>
              </a:rPr>
              <a:t>nie.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7:1-16. </a:t>
            </a:r>
          </a:p>
        </p:txBody>
      </p:sp>
    </p:spTree>
    <p:extLst>
      <p:ext uri="{BB962C8B-B14F-4D97-AF65-F5344CB8AC3E}">
        <p14:creationId xmlns:p14="http://schemas.microsoft.com/office/powerpoint/2010/main" val="19384646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die ongelowige man is geheilig deur die vrou, en die ongelowige vrou is geheilig deur die man; want anders sou julle kinders onrein wees, maar nou is hulle heilig.</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7:1-16. </a:t>
            </a:r>
          </a:p>
        </p:txBody>
      </p:sp>
    </p:spTree>
    <p:extLst>
      <p:ext uri="{BB962C8B-B14F-4D97-AF65-F5344CB8AC3E}">
        <p14:creationId xmlns:p14="http://schemas.microsoft.com/office/powerpoint/2010/main" val="423374609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as die ongelowige wil skei, </a:t>
            </a:r>
            <a:r>
              <a:rPr lang="nl-NL" sz="3600" b="1" i="1" dirty="0">
                <a:solidFill>
                  <a:schemeClr val="dk1"/>
                </a:solidFill>
                <a:latin typeface="Century Gothic"/>
                <a:ea typeface="+mn-lt"/>
                <a:cs typeface="+mn-lt"/>
              </a:rPr>
              <a:t>(chorizo) </a:t>
            </a:r>
            <a:r>
              <a:rPr lang="nl-NL" sz="3600" i="1" dirty="0">
                <a:solidFill>
                  <a:schemeClr val="dk1"/>
                </a:solidFill>
                <a:latin typeface="Century Gothic"/>
                <a:ea typeface="+mn-lt"/>
                <a:cs typeface="+mn-lt"/>
              </a:rPr>
              <a:t>laat hom skei. </a:t>
            </a:r>
            <a:r>
              <a:rPr lang="nl-NL" sz="3600" b="1" i="1" dirty="0">
                <a:solidFill>
                  <a:schemeClr val="dk1"/>
                </a:solidFill>
                <a:latin typeface="Century Gothic"/>
                <a:ea typeface="+mn-lt"/>
                <a:cs typeface="+mn-lt"/>
              </a:rPr>
              <a:t>(chorizo)</a:t>
            </a:r>
            <a:r>
              <a:rPr lang="nl-NL" sz="3600" i="1" dirty="0">
                <a:solidFill>
                  <a:schemeClr val="dk1"/>
                </a:solidFill>
                <a:latin typeface="Century Gothic"/>
                <a:ea typeface="+mn-lt"/>
                <a:cs typeface="+mn-lt"/>
              </a:rPr>
              <a:t> In sulke gevalle is die broeder of suster nie gebonde nie.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7:1-16.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2076139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die skrifgeleerdes en die Fariseërs het ‘n vrou wat in egbreuk betrap was, na Hom gebring.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Joh 8:2-11.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9301317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God het ons tot vrede geroep.</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7:1-16. </a:t>
            </a:r>
          </a:p>
        </p:txBody>
      </p:sp>
    </p:spTree>
    <p:extLst>
      <p:ext uri="{BB962C8B-B14F-4D97-AF65-F5344CB8AC3E}">
        <p14:creationId xmlns:p14="http://schemas.microsoft.com/office/powerpoint/2010/main" val="25369952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hoe weet jy, vrou, of jy die man sal red; of hoe weet jy, man, of jy die vrou sal red?</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7:1-16.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19344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For all of God’s people: If a man, or a woman, determines to discard their spouse, considering their conscience &amp; contrary to God’s absolute intent for marriage, they are obliged before God (by law and by grace) to provide a legal decree of divorcement, making it possible for the other to move on in life, including the possibility of remarriage.</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7185704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 dissolution of a marriage relationship in a legal divorce is not to be viewed in a legalistic or religious context that regards divorce to be an unforgivable sin with no recourse to remarry or church involvement.</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6873412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In the same breath and on the other hand it is not to say that the dissolution of a marriage is never to be regarded as sinful for we know fully well that </a:t>
            </a:r>
            <a:r>
              <a:rPr lang="en-GB" sz="3600" i="1" dirty="0" err="1">
                <a:solidFill>
                  <a:schemeClr val="dk1"/>
                </a:solidFill>
                <a:latin typeface="Century Gothic"/>
                <a:ea typeface="+mn-lt"/>
                <a:cs typeface="+mn-lt"/>
              </a:rPr>
              <a:t>satan’s</a:t>
            </a:r>
            <a:r>
              <a:rPr lang="en-GB" sz="3600" i="1" dirty="0">
                <a:solidFill>
                  <a:schemeClr val="dk1"/>
                </a:solidFill>
                <a:latin typeface="Century Gothic"/>
                <a:ea typeface="+mn-lt"/>
                <a:cs typeface="+mn-lt"/>
              </a:rPr>
              <a:t> deceptive, selfish and destructive divisive character so often influences married persons – especially believers in Christ – to divorce for their own selfish purposes.</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065152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All humans are derivative beings who have the freedom of choice to determine and to act in response to the influence of spiritual sources. The spirit origin of both God and the devil are to solicit, prompt, lead or direct people to make decisions that rely on their respective characters being either godly or sinful.</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84961048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No doubt that the devil will tempt both Christian and non-Christian alike to selfish concerns that will lead to the divisive dissolution of marriage in which case the divorce action will be sin expressive of the Evil one’s evil character.</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71328173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On the other hand Christ as Lord within the Christian can and may prompt a believer to manifest His character of interactive love in the dissolution of marriage to avoid further sinful destruction within that marriage in which case the divorce can be regarded as righteous.</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93850692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In other words it all depends on where an individual derives their character from in the midst of their behaviour or action. The sin or righteousness are not in the superficial external action but in the derived character manifest in that action derived from either God or the enemy.</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7935236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God’s eternal intent is always to manifest His trinitarian interactive character of love in all of the interactions &amp; intimacies of the marital relationship between a husband &amp; wife until death should part them.</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5094561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toe hulle haar tussen hulle in laat staan het, sê hulle vir Hom: Meester, hierdie vrou is op ‘n daad van egbreuk betrap; en Moses het ons in die wet bevel gegee om sulke vroue te stenig; maar U, wat sê U?</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Joh 8:2-11.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871414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That is God’s deliberate purpose for human marriage although it will not be carried over into eternal life and Christian teaching should always seek to reinforce this divine intent and not to encourage or recommend divorce.</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01781736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1"/>
          <p:cNvSpPr txBox="1">
            <a:spLocks/>
          </p:cNvSpPr>
          <p:nvPr/>
        </p:nvSpPr>
        <p:spPr>
          <a:xfrm>
            <a:off x="838199" y="4428000"/>
            <a:ext cx="6143626" cy="1400400"/>
          </a:xfrm>
          <a:prstGeom prst="rect">
            <a:avLst/>
          </a:prstGeom>
        </p:spPr>
        <p:txBody>
          <a:bodyPr vert="horz" wrap="square"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4300" b="1" i="1" dirty="0">
                <a:solidFill>
                  <a:schemeClr val="bg1"/>
                </a:solidFill>
                <a:latin typeface="+mj-lt"/>
                <a:ea typeface="+mj-ea"/>
                <a:cs typeface="+mj-cs"/>
              </a:rPr>
              <a:t>DIVORCE &amp; REMARRIAGE II.</a:t>
            </a:r>
          </a:p>
        </p:txBody>
      </p:sp>
      <p:pic>
        <p:nvPicPr>
          <p:cNvPr id="2" name="Picture 1">
            <a:extLst>
              <a:ext uri="{FF2B5EF4-FFF2-40B4-BE49-F238E27FC236}">
                <a16:creationId xmlns:a16="http://schemas.microsoft.com/office/drawing/2014/main" id="{C9467114-5B2F-BC72-B9BB-E6CF3092423D}"/>
              </a:ext>
            </a:extLst>
          </p:cNvPr>
          <p:cNvPicPr>
            <a:picLocks noChangeAspect="1"/>
          </p:cNvPicPr>
          <p:nvPr/>
        </p:nvPicPr>
        <p:blipFill rotWithShape="1">
          <a:blip r:embed="rId3"/>
          <a:srcRect t="22389" b="19505"/>
          <a:stretch/>
        </p:blipFill>
        <p:spPr>
          <a:xfrm>
            <a:off x="20" y="-1"/>
            <a:ext cx="12191980" cy="3984912"/>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p:spPr>
      </p:pic>
      <p:grpSp>
        <p:nvGrpSpPr>
          <p:cNvPr id="56" name="Group 55">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57" name="Freeform: Shape 56">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Shape 57">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7046202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dit het hulle gesê om Hom te versoek, sodat hulle iets kon hê om Hom te beskuldig; maar Jesus het neergebuk en met die vinger op die grond geskrywe.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Joh 8:2-11. </a:t>
            </a:r>
          </a:p>
        </p:txBody>
      </p:sp>
    </p:spTree>
    <p:extLst>
      <p:ext uri="{BB962C8B-B14F-4D97-AF65-F5344CB8AC3E}">
        <p14:creationId xmlns:p14="http://schemas.microsoft.com/office/powerpoint/2010/main" val="218275745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as iemand owerspel doen met ‘n man se vrou, owerspel doen met sy naaste se vrou, moet hy en sy wat owerspel doen, sekerlik gedood word.’ </a:t>
            </a:r>
            <a:r>
              <a:rPr lang="nl-NL" sz="3600" b="1" i="1" dirty="0">
                <a:solidFill>
                  <a:schemeClr val="dk1"/>
                </a:solidFill>
                <a:latin typeface="Century Gothic"/>
                <a:ea typeface="+mn-lt"/>
                <a:cs typeface="+mn-lt"/>
              </a:rPr>
              <a:t>(Lev 20:10)</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6501000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D304ADD5-7191-046B-41D7-72D4E6872DF9}"/>
              </a:ext>
            </a:extLst>
          </p:cNvPr>
          <p:cNvPicPr>
            <a:picLocks noChangeAspect="1"/>
          </p:cNvPicPr>
          <p:nvPr/>
        </p:nvPicPr>
        <p:blipFill rotWithShape="1">
          <a:blip r:embed="rId3"/>
          <a:srcRect t="2337" b="2342"/>
          <a:stretch/>
        </p:blipFill>
        <p:spPr>
          <a:xfrm>
            <a:off x="20" y="1282"/>
            <a:ext cx="12191980" cy="6856718"/>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3076205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Maar toe hulle aanhou om Hom te vra, het Hy Hom opgerig en vir hulle gesê: Laat dié een van julle wat sonder sonde is, die eerste ‘n klip op haar gooi. En weer het Hy neergebuk en op die grond geskrywe.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Joh 8:2-11.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454153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En toe hulle dit hoor, het hulle, deur hul gewete bestraf, een vir een weggegaan, van die oudste af tot die laaste toe; en Jesus het alleen agtergebly, en die vrou wat daar tussen hulle in gestaan het.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Joh 8:2-11.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03071225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3538</TotalTime>
  <Words>1620</Words>
  <Application>Microsoft Office PowerPoint</Application>
  <PresentationFormat>Widescreen</PresentationFormat>
  <Paragraphs>102</Paragraphs>
  <Slides>41</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Safety@cathtect.com</cp:lastModifiedBy>
  <cp:revision>1447</cp:revision>
  <dcterms:created xsi:type="dcterms:W3CDTF">2020-05-26T13:44:35Z</dcterms:created>
  <dcterms:modified xsi:type="dcterms:W3CDTF">2024-06-08T08:23:35Z</dcterms:modified>
  <cp:contentStatus/>
</cp:coreProperties>
</file>