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34.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25.xml"/>
  <Override ContentType="application/vnd.openxmlformats-officedocument.presentationml.notesSlide+xml" PartName="/ppt/notesSlides/notesSlide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23.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6858000" cx="12192000"/>
  <p:notesSz cx="6858000" cy="9144000"/>
  <p:defaultTextStyle>
    <a:defPPr lvl="0">
      <a:defRPr lang="en-US"/>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7/5/2024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191592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616581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975649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757893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599948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154781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955189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033278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1302398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311930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488090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589916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995646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008729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3070802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1272592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260945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778107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551665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8776599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733287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208688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2001614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6191081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7420603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4119287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42294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7880211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3963449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9142169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5913006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1351522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571601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969384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625454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088811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705082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195538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1426879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7/5/2024</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7/5/2024</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DAF6974-6B99-B3EE-5C37-09C668BC416F}"/>
              </a:ext>
            </a:extLst>
          </p:cNvPr>
          <p:cNvPicPr>
            <a:picLocks noChangeAspect="1"/>
          </p:cNvPicPr>
          <p:nvPr/>
        </p:nvPicPr>
        <p:blipFill rotWithShape="1">
          <a:blip r:embed="rId3"/>
          <a:srcRect t="16182" r="-2" b="9889"/>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6" name="Content Placeholder 1"/>
          <p:cNvSpPr txBox="1">
            <a:spLocks/>
          </p:cNvSpPr>
          <p:nvPr/>
        </p:nvSpPr>
        <p:spPr>
          <a:xfrm>
            <a:off x="661916" y="2852381"/>
            <a:ext cx="3161940" cy="2640247"/>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5400" i="1" dirty="0">
                <a:solidFill>
                  <a:schemeClr val="tx1">
                    <a:lumMod val="85000"/>
                    <a:lumOff val="15000"/>
                  </a:schemeClr>
                </a:solidFill>
                <a:latin typeface="+mj-lt"/>
                <a:ea typeface="+mj-ea"/>
                <a:cs typeface="+mj-cs"/>
              </a:rPr>
              <a:t>BEWAAR JOU HART</a:t>
            </a:r>
            <a:endParaRPr lang="en-US" sz="5400" b="1" i="1" dirty="0">
              <a:solidFill>
                <a:schemeClr val="tx1">
                  <a:lumMod val="85000"/>
                  <a:lumOff val="15000"/>
                </a:schemeClr>
              </a:solidFill>
              <a:latin typeface="+mj-lt"/>
              <a:ea typeface="+mj-ea"/>
              <a:cs typeface="+mj-cs"/>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0902139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Die Hebreeus in die oue praat van The Inner Man. Dit word ook beskryf as die sitplek van die emosies. As te ware waar jou karakter sy oorsprong het. Dis soos n fontein en al die strome waarmee jy aan jouself uitdrukking gee - vloei uit hierdie fontein. </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87141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Bewaak jou hart meer as alles wat bewaar moet word, want daaruit is die oorspronge van die lewe.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SPREUKE 4:23‬‬</a:t>
            </a:r>
          </a:p>
        </p:txBody>
      </p:sp>
    </p:spTree>
    <p:extLst>
      <p:ext uri="{BB962C8B-B14F-4D97-AF65-F5344CB8AC3E}">
        <p14:creationId xmlns:p14="http://schemas.microsoft.com/office/powerpoint/2010/main" val="21827574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Watch over your heart with all diligence, For from it flow the </a:t>
            </a:r>
            <a:r>
              <a:rPr lang="en-GB" sz="3600" b="1" i="1" dirty="0">
                <a:solidFill>
                  <a:schemeClr val="dk1"/>
                </a:solidFill>
                <a:latin typeface="Century Gothic"/>
                <a:ea typeface="+mn-lt"/>
                <a:cs typeface="+mn-lt"/>
              </a:rPr>
              <a:t>SPRINGS</a:t>
            </a:r>
            <a:r>
              <a:rPr lang="en-GB" sz="3600" i="1" dirty="0">
                <a:solidFill>
                  <a:schemeClr val="dk1"/>
                </a:solidFill>
                <a:latin typeface="Century Gothic"/>
                <a:ea typeface="+mn-lt"/>
                <a:cs typeface="+mn-lt"/>
              </a:rPr>
              <a:t> of life. </a:t>
            </a:r>
            <a:r>
              <a:rPr lang="en-GB" sz="3600" b="1" i="1" dirty="0">
                <a:solidFill>
                  <a:schemeClr val="dk1"/>
                </a:solidFill>
                <a:latin typeface="Century Gothic"/>
                <a:ea typeface="+mn-lt"/>
                <a:cs typeface="+mn-lt"/>
              </a:rPr>
              <a:t>(AMP)</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6501000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God het ‘n Hart</a:t>
            </a:r>
          </a:p>
          <a:p>
            <a:pPr marL="0" indent="0">
              <a:spcBef>
                <a:spcPts val="1400"/>
              </a:spcBef>
              <a:buNone/>
            </a:pPr>
            <a:r>
              <a:rPr lang="nl-NL" sz="3600" i="1" dirty="0">
                <a:solidFill>
                  <a:schemeClr val="dk1"/>
                </a:solidFill>
                <a:latin typeface="Century Gothic"/>
                <a:ea typeface="+mn-lt"/>
                <a:cs typeface="+mn-lt"/>
              </a:rPr>
              <a:t>Die mens het ‘n hart</a:t>
            </a:r>
          </a:p>
          <a:p>
            <a:pPr marL="0" indent="0">
              <a:spcBef>
                <a:spcPts val="1400"/>
              </a:spcBef>
              <a:buNone/>
            </a:pPr>
            <a:r>
              <a:rPr lang="nl-NL" sz="3600" i="1" dirty="0">
                <a:solidFill>
                  <a:schemeClr val="dk1"/>
                </a:solidFill>
                <a:latin typeface="Century Gothic"/>
                <a:ea typeface="+mn-lt"/>
                <a:cs typeface="+mn-lt"/>
              </a:rPr>
              <a:t>Die duiwel het ook n hart. (Jesaja 14:13)</a:t>
            </a:r>
          </a:p>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Dit verteenwoordig in alle gevalle die “inner-man” Die wil.</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454153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dirty="0">
                <a:solidFill>
                  <a:schemeClr val="dk1"/>
                </a:solidFill>
                <a:latin typeface="Century Gothic"/>
                <a:ea typeface="+mn-lt"/>
                <a:cs typeface="+mn-lt"/>
              </a:rPr>
              <a:t>Toe die Here sien dat die boosheid van die mens op die aarde groot was en al die versinsels wat hy in sy </a:t>
            </a:r>
            <a:r>
              <a:rPr lang="nl-NL" sz="3400" b="1" i="1" dirty="0">
                <a:solidFill>
                  <a:schemeClr val="dk1"/>
                </a:solidFill>
                <a:latin typeface="Century Gothic"/>
                <a:ea typeface="+mn-lt"/>
                <a:cs typeface="+mn-lt"/>
              </a:rPr>
              <a:t>HART</a:t>
            </a:r>
            <a:r>
              <a:rPr lang="nl-NL" sz="3400" i="1" dirty="0">
                <a:solidFill>
                  <a:schemeClr val="dk1"/>
                </a:solidFill>
                <a:latin typeface="Century Gothic"/>
                <a:ea typeface="+mn-lt"/>
                <a:cs typeface="+mn-lt"/>
              </a:rPr>
              <a:t> bedink, altyddeur net sleg was, het dit die Here berou dat Hy die mens op die aarde gemaak het, en daar was smart in SY </a:t>
            </a:r>
            <a:r>
              <a:rPr lang="nl-NL" sz="3400" b="1" i="1" dirty="0">
                <a:solidFill>
                  <a:schemeClr val="dk1"/>
                </a:solidFill>
                <a:latin typeface="Century Gothic"/>
                <a:ea typeface="+mn-lt"/>
                <a:cs typeface="+mn-lt"/>
              </a:rPr>
              <a:t>HART</a:t>
            </a:r>
            <a:r>
              <a:rPr lang="nl-NL" sz="3400" i="1" dirty="0">
                <a:solidFill>
                  <a:schemeClr val="dk1"/>
                </a:solidFill>
                <a:latin typeface="Century Gothic"/>
                <a:ea typeface="+mn-lt"/>
                <a:cs typeface="+mn-lt"/>
              </a:rPr>
              <a:t>. En die Here sê: Ek sal die mens wat Ek geskape het, van die aarde verdelg, die mens sowel as die vee en die kruipende diere en die voëls van die hemel; want dit berou My dat Ek hulle gemaak het.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GÉNESIS 6:5-7</a:t>
            </a:r>
          </a:p>
        </p:txBody>
      </p:sp>
    </p:spTree>
    <p:extLst>
      <p:ext uri="{BB962C8B-B14F-4D97-AF65-F5344CB8AC3E}">
        <p14:creationId xmlns:p14="http://schemas.microsoft.com/office/powerpoint/2010/main" val="40307122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Ek, die Here, deursoek die HART, toets die niere, om aan elkeen te gee na sy weë, volgens die vrug van sy handelinge.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JEREMIA 17:10‬‬</a:t>
            </a:r>
          </a:p>
        </p:txBody>
      </p:sp>
    </p:spTree>
    <p:extLst>
      <p:ext uri="{BB962C8B-B14F-4D97-AF65-F5344CB8AC3E}">
        <p14:creationId xmlns:p14="http://schemas.microsoft.com/office/powerpoint/2010/main" val="36164579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Bedrieglik is die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bo alle dinge, ja, </a:t>
            </a:r>
            <a:r>
              <a:rPr lang="nl-NL" sz="3600" b="1" i="1" dirty="0">
                <a:solidFill>
                  <a:schemeClr val="dk1"/>
                </a:solidFill>
                <a:latin typeface="Century Gothic"/>
                <a:ea typeface="+mn-lt"/>
                <a:cs typeface="+mn-lt"/>
              </a:rPr>
              <a:t>verdorwe</a:t>
            </a:r>
            <a:r>
              <a:rPr lang="nl-NL" sz="3600" i="1" dirty="0">
                <a:solidFill>
                  <a:schemeClr val="dk1"/>
                </a:solidFill>
                <a:latin typeface="Century Gothic"/>
                <a:ea typeface="+mn-lt"/>
                <a:cs typeface="+mn-lt"/>
              </a:rPr>
              <a:t> is dit; wie kan dit ken?</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JEREMIA 17:9</a:t>
            </a:r>
          </a:p>
        </p:txBody>
      </p:sp>
    </p:spTree>
    <p:extLst>
      <p:ext uri="{BB962C8B-B14F-4D97-AF65-F5344CB8AC3E}">
        <p14:creationId xmlns:p14="http://schemas.microsoft.com/office/powerpoint/2010/main" val="1847723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 heart is deceitful above all things </a:t>
            </a:r>
          </a:p>
          <a:p>
            <a:pPr marL="0" indent="0">
              <a:spcBef>
                <a:spcPts val="1400"/>
              </a:spcBef>
              <a:buNone/>
            </a:pPr>
            <a:r>
              <a:rPr lang="en-GB" sz="3600" i="1" dirty="0">
                <a:solidFill>
                  <a:schemeClr val="dk1"/>
                </a:solidFill>
                <a:latin typeface="Century Gothic"/>
                <a:ea typeface="+mn-lt"/>
                <a:cs typeface="+mn-lt"/>
              </a:rPr>
              <a:t>And it is </a:t>
            </a:r>
            <a:r>
              <a:rPr lang="en-GB" sz="3600" b="1" i="1" dirty="0">
                <a:solidFill>
                  <a:schemeClr val="dk1"/>
                </a:solidFill>
                <a:latin typeface="Century Gothic"/>
                <a:ea typeface="+mn-lt"/>
                <a:cs typeface="+mn-lt"/>
              </a:rPr>
              <a:t>extremely sick</a:t>
            </a:r>
            <a:r>
              <a:rPr lang="en-GB" sz="3600" i="1" dirty="0">
                <a:solidFill>
                  <a:schemeClr val="dk1"/>
                </a:solidFill>
                <a:latin typeface="Century Gothic"/>
                <a:ea typeface="+mn-lt"/>
                <a:cs typeface="+mn-lt"/>
              </a:rPr>
              <a:t>; Who can understand it fully and know its secret motives? </a:t>
            </a:r>
            <a:r>
              <a:rPr lang="en-GB" sz="3600" b="1" i="1" dirty="0">
                <a:solidFill>
                  <a:schemeClr val="dk1"/>
                </a:solidFill>
                <a:latin typeface="Century Gothic"/>
                <a:ea typeface="+mn-lt"/>
                <a:cs typeface="+mn-lt"/>
              </a:rPr>
              <a:t>(AMP)</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
        <p:nvSpPr>
          <p:cNvPr id="3" name="Title 2">
            <a:extLst>
              <a:ext uri="{FF2B5EF4-FFF2-40B4-BE49-F238E27FC236}">
                <a16:creationId xmlns:a16="http://schemas.microsoft.com/office/drawing/2014/main" id="{B950BE67-D208-30CA-BA77-9ACC7DDD98C7}"/>
              </a:ext>
            </a:extLst>
          </p:cNvPr>
          <p:cNvSpPr txBox="1">
            <a:spLocks/>
          </p:cNvSpPr>
          <p:nvPr/>
        </p:nvSpPr>
        <p:spPr>
          <a:xfrm>
            <a:off x="2242059" y="6431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1678672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Die hart is nie bedriegd nie. (Nie verblind nie)</a:t>
            </a:r>
          </a:p>
          <a:p>
            <a:pPr marL="0" indent="0">
              <a:spcBef>
                <a:spcPts val="1400"/>
              </a:spcBef>
              <a:buNone/>
            </a:pPr>
            <a:endParaRPr lang="nl-NL" sz="3600" b="1"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Die hart is wel ‘n bedrieër en het die potensiaal om jou te bedrieg. Hy kan jou verblind en jou ‘n rat voor die oë draai.</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5942622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elke boom word geken aan sy eie vrugte. Van dorings pluk 'n mens tog nie vye nie, en 'n mens sny ook nie druiwe van 'n doringbos nie. Die </a:t>
            </a:r>
            <a:r>
              <a:rPr lang="nl-NL" sz="3600" b="1" i="1" dirty="0">
                <a:solidFill>
                  <a:schemeClr val="dk1"/>
                </a:solidFill>
                <a:latin typeface="Century Gothic"/>
                <a:ea typeface="+mn-lt"/>
                <a:cs typeface="+mn-lt"/>
              </a:rPr>
              <a:t>goeie mens </a:t>
            </a:r>
            <a:r>
              <a:rPr lang="nl-NL" sz="3600" i="1" dirty="0">
                <a:solidFill>
                  <a:schemeClr val="dk1"/>
                </a:solidFill>
                <a:latin typeface="Century Gothic"/>
                <a:ea typeface="+mn-lt"/>
                <a:cs typeface="+mn-lt"/>
              </a:rPr>
              <a:t>bring uit die </a:t>
            </a:r>
            <a:r>
              <a:rPr lang="nl-NL" sz="3600" b="1" i="1" dirty="0">
                <a:solidFill>
                  <a:schemeClr val="dk1"/>
                </a:solidFill>
                <a:latin typeface="Century Gothic"/>
                <a:ea typeface="+mn-lt"/>
                <a:cs typeface="+mn-lt"/>
              </a:rPr>
              <a:t>goeie skat </a:t>
            </a:r>
            <a:r>
              <a:rPr lang="nl-NL" sz="3600" i="1" dirty="0">
                <a:solidFill>
                  <a:schemeClr val="dk1"/>
                </a:solidFill>
                <a:latin typeface="Century Gothic"/>
                <a:ea typeface="+mn-lt"/>
                <a:cs typeface="+mn-lt"/>
              </a:rPr>
              <a:t>van sy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te voorskyn wat </a:t>
            </a:r>
            <a:r>
              <a:rPr lang="nl-NL" sz="3600" b="1" i="1" dirty="0">
                <a:solidFill>
                  <a:schemeClr val="dk1"/>
                </a:solidFill>
                <a:latin typeface="Century Gothic"/>
                <a:ea typeface="+mn-lt"/>
                <a:cs typeface="+mn-lt"/>
              </a:rPr>
              <a:t>goed</a:t>
            </a:r>
            <a:r>
              <a:rPr lang="nl-NL" sz="3600" i="1" dirty="0">
                <a:solidFill>
                  <a:schemeClr val="dk1"/>
                </a:solidFill>
                <a:latin typeface="Century Gothic"/>
                <a:ea typeface="+mn-lt"/>
                <a:cs typeface="+mn-lt"/>
              </a:rPr>
              <a:t> is; en die </a:t>
            </a:r>
            <a:r>
              <a:rPr lang="nl-NL" sz="3600" b="1" i="1" dirty="0">
                <a:solidFill>
                  <a:schemeClr val="dk1"/>
                </a:solidFill>
                <a:latin typeface="Century Gothic"/>
                <a:ea typeface="+mn-lt"/>
                <a:cs typeface="+mn-lt"/>
              </a:rPr>
              <a:t>slegte mens </a:t>
            </a:r>
            <a:r>
              <a:rPr lang="nl-NL" sz="3600" i="1" dirty="0">
                <a:solidFill>
                  <a:schemeClr val="dk1"/>
                </a:solidFill>
                <a:latin typeface="Century Gothic"/>
                <a:ea typeface="+mn-lt"/>
                <a:cs typeface="+mn-lt"/>
              </a:rPr>
              <a:t>bring uit die </a:t>
            </a:r>
            <a:r>
              <a:rPr lang="nl-NL" sz="3600" b="1" i="1" dirty="0">
                <a:solidFill>
                  <a:schemeClr val="dk1"/>
                </a:solidFill>
                <a:latin typeface="Century Gothic"/>
                <a:ea typeface="+mn-lt"/>
                <a:cs typeface="+mn-lt"/>
              </a:rPr>
              <a:t>slegte skat </a:t>
            </a:r>
            <a:r>
              <a:rPr lang="nl-NL" sz="3600" i="1" dirty="0">
                <a:solidFill>
                  <a:schemeClr val="dk1"/>
                </a:solidFill>
                <a:latin typeface="Century Gothic"/>
                <a:ea typeface="+mn-lt"/>
                <a:cs typeface="+mn-lt"/>
              </a:rPr>
              <a:t>van sy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te voorskyn wat </a:t>
            </a:r>
            <a:r>
              <a:rPr lang="nl-NL" sz="3600" b="1" i="1" dirty="0">
                <a:solidFill>
                  <a:schemeClr val="dk1"/>
                </a:solidFill>
                <a:latin typeface="Century Gothic"/>
                <a:ea typeface="+mn-lt"/>
                <a:cs typeface="+mn-lt"/>
              </a:rPr>
              <a:t>sleg</a:t>
            </a:r>
            <a:r>
              <a:rPr lang="nl-NL" sz="3600" i="1" dirty="0">
                <a:solidFill>
                  <a:schemeClr val="dk1"/>
                </a:solidFill>
                <a:latin typeface="Century Gothic"/>
                <a:ea typeface="+mn-lt"/>
                <a:cs typeface="+mn-lt"/>
              </a:rPr>
              <a:t> is; want uit die oorvloed van die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spreek sy mond.</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6:44-45‬‬</a:t>
            </a:r>
          </a:p>
        </p:txBody>
      </p:sp>
    </p:spTree>
    <p:extLst>
      <p:ext uri="{BB962C8B-B14F-4D97-AF65-F5344CB8AC3E}">
        <p14:creationId xmlns:p14="http://schemas.microsoft.com/office/powerpoint/2010/main" val="30030367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Hierdie volk nader My met hulle mond en eer My met die lippe, maar hulle HART is ver van My af. Maar tevergeefs vereer hulle My deur leringe te leer wat gebooie van mense is. </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MATTHÉÜS 15:8-19 </a:t>
            </a:r>
          </a:p>
        </p:txBody>
      </p:sp>
    </p:spTree>
    <p:extLst>
      <p:ext uri="{BB962C8B-B14F-4D97-AF65-F5344CB8AC3E}">
        <p14:creationId xmlns:p14="http://schemas.microsoft.com/office/powerpoint/2010/main" val="1930131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“Wat die hart van vol is, loop die mond van oor." lui die bekende Afrikaanse gesegde.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9117851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'n </a:t>
            </a:r>
            <a:r>
              <a:rPr lang="nl-NL" sz="3600" b="1" i="1" dirty="0">
                <a:solidFill>
                  <a:schemeClr val="dk1"/>
                </a:solidFill>
                <a:latin typeface="Century Gothic"/>
                <a:ea typeface="+mn-lt"/>
                <a:cs typeface="+mn-lt"/>
              </a:rPr>
              <a:t>FONTEIN</a:t>
            </a:r>
            <a:r>
              <a:rPr lang="nl-NL" sz="3600" i="1" dirty="0">
                <a:solidFill>
                  <a:schemeClr val="dk1"/>
                </a:solidFill>
                <a:latin typeface="Century Gothic"/>
                <a:ea typeface="+mn-lt"/>
                <a:cs typeface="+mn-lt"/>
              </a:rPr>
              <a:t> laat tog nie uit dieselfde oog vars en bitter water opborrel nie? 'n Vyeboom, my broeders, kan tog nie olywe voortbring, of 'n wingerdstok vye nie? So kan geen </a:t>
            </a:r>
            <a:r>
              <a:rPr lang="nl-NL" sz="3600" b="1" i="1" dirty="0">
                <a:solidFill>
                  <a:schemeClr val="dk1"/>
                </a:solidFill>
                <a:latin typeface="Century Gothic"/>
                <a:ea typeface="+mn-lt"/>
                <a:cs typeface="+mn-lt"/>
              </a:rPr>
              <a:t>FONTEIN</a:t>
            </a:r>
            <a:r>
              <a:rPr lang="nl-NL" sz="3600" i="1" dirty="0">
                <a:solidFill>
                  <a:schemeClr val="dk1"/>
                </a:solidFill>
                <a:latin typeface="Century Gothic"/>
                <a:ea typeface="+mn-lt"/>
                <a:cs typeface="+mn-lt"/>
              </a:rPr>
              <a:t> brak en vars water voortbring nie.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JAKOBUS 3:11-12</a:t>
            </a:r>
          </a:p>
        </p:txBody>
      </p:sp>
    </p:spTree>
    <p:extLst>
      <p:ext uri="{BB962C8B-B14F-4D97-AF65-F5344CB8AC3E}">
        <p14:creationId xmlns:p14="http://schemas.microsoft.com/office/powerpoint/2010/main" val="6645381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[11]Nie wat in die mond ingaan, maak die mens onrein nie; maar wat uit die mond uitgaan, dit maak die mens onrein.</a:t>
            </a:r>
          </a:p>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[18] Maar die dinge wat uit die mond uitgaan, kom uit die HART, en dit is dié wat die mens onrein maak.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MATTHÉÜS 15:11, 18‬‬</a:t>
            </a:r>
          </a:p>
        </p:txBody>
      </p:sp>
    </p:spTree>
    <p:extLst>
      <p:ext uri="{BB962C8B-B14F-4D97-AF65-F5344CB8AC3E}">
        <p14:creationId xmlns:p14="http://schemas.microsoft.com/office/powerpoint/2010/main" val="12431695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Toe sê Petrus: Ananías, </a:t>
            </a:r>
            <a:r>
              <a:rPr lang="nl-NL" sz="3600" b="1" i="1" dirty="0">
                <a:solidFill>
                  <a:schemeClr val="dk1"/>
                </a:solidFill>
                <a:latin typeface="Century Gothic"/>
                <a:ea typeface="+mn-lt"/>
                <a:cs typeface="+mn-lt"/>
              </a:rPr>
              <a:t>waarom het die Satan jou HART vervul</a:t>
            </a:r>
            <a:r>
              <a:rPr lang="nl-NL" sz="3600" i="1" dirty="0">
                <a:solidFill>
                  <a:schemeClr val="dk1"/>
                </a:solidFill>
                <a:latin typeface="Century Gothic"/>
                <a:ea typeface="+mn-lt"/>
                <a:cs typeface="+mn-lt"/>
              </a:rPr>
              <a:t> om vir die Heilige Gees te lieg en van die prys van die grond agter te hou? As dit nie verkoop was nie, het dit nie joue gebly nie? En toe dit verkoop is, was dit nie in jou mag nie?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HANDELINGE 5:3-5‬‬</a:t>
            </a:r>
          </a:p>
        </p:txBody>
      </p:sp>
    </p:spTree>
    <p:extLst>
      <p:ext uri="{BB962C8B-B14F-4D97-AF65-F5344CB8AC3E}">
        <p14:creationId xmlns:p14="http://schemas.microsoft.com/office/powerpoint/2010/main" val="5062891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Waarom is dit dat jy hierdie saak in jou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voorgeneem het? Jy het nie vir mense gelieg nie, maar vir God. En toe Ananías hierdie woorde hoor, het hy neergeval en gesterwe; en 'n groot vrees het gekom oor almal wat dit gehoor het.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HANDELINGE 5:3-5‬‬</a:t>
            </a:r>
          </a:p>
        </p:txBody>
      </p:sp>
    </p:spTree>
    <p:extLst>
      <p:ext uri="{BB962C8B-B14F-4D97-AF65-F5344CB8AC3E}">
        <p14:creationId xmlns:p14="http://schemas.microsoft.com/office/powerpoint/2010/main" val="202658033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Dit wat ons sien, hoor, voel, ruik en proe.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POORTE NA DIE HART</a:t>
            </a:r>
          </a:p>
        </p:txBody>
      </p:sp>
    </p:spTree>
    <p:extLst>
      <p:ext uri="{BB962C8B-B14F-4D97-AF65-F5344CB8AC3E}">
        <p14:creationId xmlns:p14="http://schemas.microsoft.com/office/powerpoint/2010/main" val="31044204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3978331" y="861387"/>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tx1"/>
                </a:solidFill>
                <a:latin typeface="Century Gothic"/>
                <a:ea typeface="+mn-lt"/>
                <a:cs typeface="+mn-lt"/>
              </a:rPr>
              <a:t>Bitterheid</a:t>
            </a:r>
          </a:p>
          <a:p>
            <a:pPr marL="0" indent="0">
              <a:spcBef>
                <a:spcPts val="1400"/>
              </a:spcBef>
              <a:buNone/>
            </a:pPr>
            <a:r>
              <a:rPr lang="nl-NL" sz="3600" i="1" dirty="0">
                <a:solidFill>
                  <a:schemeClr val="tx1"/>
                </a:solidFill>
                <a:latin typeface="Century Gothic"/>
                <a:ea typeface="+mn-lt"/>
                <a:cs typeface="+mn-lt"/>
              </a:rPr>
              <a:t>Haat</a:t>
            </a:r>
          </a:p>
          <a:p>
            <a:pPr marL="0" indent="0">
              <a:spcBef>
                <a:spcPts val="1400"/>
              </a:spcBef>
              <a:buNone/>
            </a:pPr>
            <a:r>
              <a:rPr lang="nl-NL" sz="3600" i="1" dirty="0">
                <a:solidFill>
                  <a:schemeClr val="tx1"/>
                </a:solidFill>
                <a:latin typeface="Century Gothic"/>
                <a:ea typeface="+mn-lt"/>
                <a:cs typeface="+mn-lt"/>
              </a:rPr>
              <a:t>Afguns</a:t>
            </a:r>
          </a:p>
          <a:p>
            <a:pPr marL="0" indent="0">
              <a:spcBef>
                <a:spcPts val="1400"/>
              </a:spcBef>
              <a:buNone/>
            </a:pPr>
            <a:r>
              <a:rPr lang="nl-NL" sz="3600" i="1" dirty="0">
                <a:solidFill>
                  <a:schemeClr val="tx1"/>
                </a:solidFill>
                <a:latin typeface="Century Gothic"/>
                <a:ea typeface="+mn-lt"/>
                <a:cs typeface="+mn-lt"/>
              </a:rPr>
              <a:t>Hardheid van die hart</a:t>
            </a:r>
          </a:p>
          <a:p>
            <a:pPr marL="0" indent="0">
              <a:spcBef>
                <a:spcPts val="1400"/>
              </a:spcBef>
              <a:buNone/>
            </a:pPr>
            <a:r>
              <a:rPr lang="nl-NL" sz="3600" i="1" dirty="0">
                <a:solidFill>
                  <a:schemeClr val="tx1"/>
                </a:solidFill>
                <a:latin typeface="Century Gothic"/>
                <a:ea typeface="+mn-lt"/>
                <a:cs typeface="+mn-lt"/>
              </a:rPr>
              <a:t>Vrees</a:t>
            </a:r>
          </a:p>
          <a:p>
            <a:pPr marL="0" indent="0">
              <a:spcBef>
                <a:spcPts val="1400"/>
              </a:spcBef>
              <a:buNone/>
            </a:pPr>
            <a:r>
              <a:rPr lang="nl-NL" sz="3600" i="1" dirty="0">
                <a:solidFill>
                  <a:schemeClr val="tx1"/>
                </a:solidFill>
                <a:latin typeface="Century Gothic"/>
                <a:ea typeface="+mn-lt"/>
                <a:cs typeface="+mn-lt"/>
              </a:rPr>
              <a:t>Begeerlikheid</a:t>
            </a:r>
          </a:p>
          <a:p>
            <a:pPr marL="0" indent="0">
              <a:spcBef>
                <a:spcPts val="1400"/>
              </a:spcBef>
              <a:buNone/>
            </a:pPr>
            <a:r>
              <a:rPr lang="nl-NL" sz="3600" i="1" dirty="0">
                <a:solidFill>
                  <a:schemeClr val="tx1"/>
                </a:solidFill>
                <a:latin typeface="Century Gothic"/>
                <a:ea typeface="+mn-lt"/>
                <a:cs typeface="+mn-lt"/>
              </a:rPr>
              <a:t>Hoogmoed</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7563437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Dit is dan die gelykenis: Die saad is die woord van God. Dié langs die pad is die hoorders. Daarna kom die duiwel en neem die woord uit hul </a:t>
            </a:r>
            <a:r>
              <a:rPr lang="nl-NL" sz="3600" b="1" i="1" dirty="0">
                <a:solidFill>
                  <a:schemeClr val="dk1"/>
                </a:solidFill>
                <a:latin typeface="Century Gothic"/>
                <a:ea typeface="+mn-lt"/>
                <a:cs typeface="+mn-lt"/>
              </a:rPr>
              <a:t>HARTE</a:t>
            </a:r>
            <a:r>
              <a:rPr lang="nl-NL" sz="3600" i="1" dirty="0">
                <a:solidFill>
                  <a:schemeClr val="dk1"/>
                </a:solidFill>
                <a:latin typeface="Century Gothic"/>
                <a:ea typeface="+mn-lt"/>
                <a:cs typeface="+mn-lt"/>
              </a:rPr>
              <a:t> weg, sodat hulle nie sou glo en gered word nie. </a:t>
            </a:r>
          </a:p>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(Maklik – die duiwel kom vat dit net uit die hart weg – skop die deur oop, vat en gaan.)</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8:11-15</a:t>
            </a:r>
          </a:p>
        </p:txBody>
      </p:sp>
    </p:spTree>
    <p:extLst>
      <p:ext uri="{BB962C8B-B14F-4D97-AF65-F5344CB8AC3E}">
        <p14:creationId xmlns:p14="http://schemas.microsoft.com/office/powerpoint/2010/main" val="795831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dié op die rots is hulle wat die woord met blydskap ontvang wanneer hulle dit hoor; en hulle het geen wortel nie, aangesien hulle net vir 'n tyd glo, en in die tyd van </a:t>
            </a:r>
            <a:r>
              <a:rPr lang="nl-NL" sz="3600" b="1" i="1" dirty="0">
                <a:solidFill>
                  <a:schemeClr val="dk1"/>
                </a:solidFill>
                <a:latin typeface="Century Gothic"/>
                <a:ea typeface="+mn-lt"/>
                <a:cs typeface="+mn-lt"/>
              </a:rPr>
              <a:t>versoeking</a:t>
            </a:r>
            <a:r>
              <a:rPr lang="nl-NL" sz="3600" i="1" dirty="0">
                <a:solidFill>
                  <a:schemeClr val="dk1"/>
                </a:solidFill>
                <a:latin typeface="Century Gothic"/>
                <a:ea typeface="+mn-lt"/>
                <a:cs typeface="+mn-lt"/>
              </a:rPr>
              <a:t> val hulle af. </a:t>
            </a:r>
          </a:p>
          <a:p>
            <a:pPr marL="0" indent="0">
              <a:spcBef>
                <a:spcPts val="1400"/>
              </a:spcBef>
              <a:buNone/>
            </a:pPr>
            <a:r>
              <a:rPr lang="nl-NL" sz="3600" i="1" dirty="0">
                <a:solidFill>
                  <a:schemeClr val="dk1"/>
                </a:solidFill>
                <a:latin typeface="Century Gothic"/>
                <a:ea typeface="+mn-lt"/>
                <a:cs typeface="+mn-lt"/>
              </a:rPr>
              <a:t>(Moeiliker – hier moet bietjie versoeking gebeur – die duiwel steun op die bedrieglikheid van die hart)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8:11-15</a:t>
            </a:r>
          </a:p>
        </p:txBody>
      </p:sp>
    </p:spTree>
    <p:extLst>
      <p:ext uri="{BB962C8B-B14F-4D97-AF65-F5344CB8AC3E}">
        <p14:creationId xmlns:p14="http://schemas.microsoft.com/office/powerpoint/2010/main" val="405246385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wat in die dorings geval het — dit is die wat gehoor het, en hulle gaan weg en word verstik deur die </a:t>
            </a:r>
            <a:r>
              <a:rPr lang="nl-NL" sz="3600" b="1" i="1" dirty="0">
                <a:solidFill>
                  <a:schemeClr val="dk1"/>
                </a:solidFill>
                <a:latin typeface="Century Gothic"/>
                <a:ea typeface="+mn-lt"/>
                <a:cs typeface="+mn-lt"/>
              </a:rPr>
              <a:t>SORGE </a:t>
            </a:r>
            <a:r>
              <a:rPr lang="nl-NL" sz="3600" i="1" dirty="0">
                <a:solidFill>
                  <a:schemeClr val="dk1"/>
                </a:solidFill>
                <a:latin typeface="Century Gothic"/>
                <a:ea typeface="+mn-lt"/>
                <a:cs typeface="+mn-lt"/>
              </a:rPr>
              <a:t>en</a:t>
            </a:r>
            <a:r>
              <a:rPr lang="nl-NL" sz="3600" b="1" i="1" dirty="0">
                <a:solidFill>
                  <a:schemeClr val="dk1"/>
                </a:solidFill>
                <a:latin typeface="Century Gothic"/>
                <a:ea typeface="+mn-lt"/>
                <a:cs typeface="+mn-lt"/>
              </a:rPr>
              <a:t> RYKDOM </a:t>
            </a:r>
            <a:r>
              <a:rPr lang="nl-NL" sz="3600" i="1" dirty="0">
                <a:solidFill>
                  <a:schemeClr val="dk1"/>
                </a:solidFill>
                <a:latin typeface="Century Gothic"/>
                <a:ea typeface="+mn-lt"/>
                <a:cs typeface="+mn-lt"/>
              </a:rPr>
              <a:t>en</a:t>
            </a:r>
            <a:r>
              <a:rPr lang="nl-NL" sz="3600" b="1" i="1" dirty="0">
                <a:solidFill>
                  <a:schemeClr val="dk1"/>
                </a:solidFill>
                <a:latin typeface="Century Gothic"/>
                <a:ea typeface="+mn-lt"/>
                <a:cs typeface="+mn-lt"/>
              </a:rPr>
              <a:t> GENIETINGE </a:t>
            </a:r>
            <a:r>
              <a:rPr lang="nl-NL" sz="3600" i="1" dirty="0">
                <a:solidFill>
                  <a:schemeClr val="dk1"/>
                </a:solidFill>
                <a:latin typeface="Century Gothic"/>
                <a:ea typeface="+mn-lt"/>
                <a:cs typeface="+mn-lt"/>
              </a:rPr>
              <a:t>van die lewe en dra geen ryp vrug nie. </a:t>
            </a:r>
          </a:p>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(En hier word die Trojaanse perde in gestuur om die hart van binne aan te val.)</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8:11-15</a:t>
            </a:r>
          </a:p>
        </p:txBody>
      </p:sp>
    </p:spTree>
    <p:extLst>
      <p:ext uri="{BB962C8B-B14F-4D97-AF65-F5344CB8AC3E}">
        <p14:creationId xmlns:p14="http://schemas.microsoft.com/office/powerpoint/2010/main" val="277569662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Hy het die skare na Hom geroep en vir hulle gesê: Luister en verstaan! Nie wat in die mond ingaan, maak die mens onrein nie; maar wat uit die mond uitgaan, dit maak die mens onrein. Daarop kom sy dissipels nader en sê vir Hom: Weet U dat die Fariseërs, toe hulle die woord hoor, aanstoot geneem het? </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MATTHÉÜS 15:8-19 </a:t>
            </a:r>
          </a:p>
        </p:txBody>
      </p:sp>
    </p:spTree>
    <p:extLst>
      <p:ext uri="{BB962C8B-B14F-4D97-AF65-F5344CB8AC3E}">
        <p14:creationId xmlns:p14="http://schemas.microsoft.com/office/powerpoint/2010/main" val="98216250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wat in die goeie grond val — dit is die wat, nadat hulle gehoor het, die woord in 'n </a:t>
            </a:r>
            <a:r>
              <a:rPr lang="nl-NL" sz="3600" b="1" i="1" dirty="0">
                <a:solidFill>
                  <a:schemeClr val="dk1"/>
                </a:solidFill>
                <a:latin typeface="Century Gothic"/>
                <a:ea typeface="+mn-lt"/>
                <a:cs typeface="+mn-lt"/>
              </a:rPr>
              <a:t>edele en goeie HART</a:t>
            </a:r>
            <a:r>
              <a:rPr lang="nl-NL" sz="3600" i="1" dirty="0">
                <a:solidFill>
                  <a:schemeClr val="dk1"/>
                </a:solidFill>
                <a:latin typeface="Century Gothic"/>
                <a:ea typeface="+mn-lt"/>
                <a:cs typeface="+mn-lt"/>
              </a:rPr>
              <a:t> </a:t>
            </a:r>
            <a:r>
              <a:rPr lang="nl-NL" sz="3600" i="1" u="sng" dirty="0">
                <a:solidFill>
                  <a:schemeClr val="dk1"/>
                </a:solidFill>
                <a:latin typeface="Century Gothic"/>
                <a:ea typeface="+mn-lt"/>
                <a:cs typeface="+mn-lt"/>
              </a:rPr>
              <a:t>hou</a:t>
            </a:r>
            <a:r>
              <a:rPr lang="nl-NL" sz="3600" i="1" dirty="0">
                <a:solidFill>
                  <a:schemeClr val="dk1"/>
                </a:solidFill>
                <a:latin typeface="Century Gothic"/>
                <a:ea typeface="+mn-lt"/>
                <a:cs typeface="+mn-lt"/>
              </a:rPr>
              <a:t> (bewaar) en met volharding vrug dra.</a:t>
            </a:r>
          </a:p>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(Hulle pas dit op en bewaar hulle harte)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8:11-15</a:t>
            </a:r>
          </a:p>
        </p:txBody>
      </p:sp>
    </p:spTree>
    <p:extLst>
      <p:ext uri="{BB962C8B-B14F-4D97-AF65-F5344CB8AC3E}">
        <p14:creationId xmlns:p14="http://schemas.microsoft.com/office/powerpoint/2010/main" val="124555991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lgn="ctr">
              <a:spcBef>
                <a:spcPts val="1400"/>
              </a:spcBef>
              <a:buNone/>
            </a:pPr>
            <a:r>
              <a:rPr lang="nl-NL" sz="3600" i="1" dirty="0">
                <a:solidFill>
                  <a:schemeClr val="dk1"/>
                </a:solidFill>
                <a:latin typeface="Century Gothic"/>
                <a:ea typeface="+mn-lt"/>
                <a:cs typeface="+mn-lt"/>
              </a:rPr>
              <a:t>Dus moet ons, ons harte bewaar!</a:t>
            </a:r>
          </a:p>
          <a:p>
            <a:pPr marL="0" indent="0">
              <a:spcBef>
                <a:spcPts val="1400"/>
              </a:spcBef>
              <a:buNone/>
            </a:pPr>
            <a:endParaRPr lang="nl-NL" sz="3600" b="1" i="1" dirty="0">
              <a:solidFill>
                <a:schemeClr val="dk1"/>
              </a:solidFill>
              <a:latin typeface="Century Gothic"/>
              <a:ea typeface="+mn-lt"/>
              <a:cs typeface="+mn-lt"/>
            </a:endParaRPr>
          </a:p>
          <a:p>
            <a:pPr marL="0" indent="0" algn="ctr">
              <a:spcBef>
                <a:spcPts val="1400"/>
              </a:spcBef>
              <a:buNone/>
            </a:pPr>
            <a:r>
              <a:rPr lang="nl-NL" sz="3600" i="1" dirty="0">
                <a:solidFill>
                  <a:schemeClr val="dk1"/>
                </a:solidFill>
                <a:latin typeface="Century Gothic"/>
                <a:ea typeface="+mn-lt"/>
                <a:cs typeface="+mn-lt"/>
              </a:rPr>
              <a:t>HOEKOM?</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748582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1400"/>
              </a:spcBef>
              <a:buNone/>
            </a:pPr>
            <a:endParaRPr lang="nl-NL" sz="3600" i="1" dirty="0">
              <a:solidFill>
                <a:schemeClr val="dk1"/>
              </a:solidFill>
              <a:latin typeface="Century Gothic"/>
              <a:ea typeface="+mn-lt"/>
              <a:cs typeface="+mn-lt"/>
            </a:endParaRPr>
          </a:p>
          <a:p>
            <a:pPr marL="0" indent="0" algn="ctr">
              <a:spcBef>
                <a:spcPts val="1400"/>
              </a:spcBef>
              <a:buNone/>
            </a:pPr>
            <a:r>
              <a:rPr lang="nl-NL" sz="3600" i="1" dirty="0">
                <a:solidFill>
                  <a:schemeClr val="dk1"/>
                </a:solidFill>
                <a:latin typeface="Century Gothic"/>
                <a:ea typeface="+mn-lt"/>
                <a:cs typeface="+mn-lt"/>
              </a:rPr>
              <a:t>Want daar is twee koningkryke wat kompeteer vir jou hart.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3129196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die Here — sy oë deurloop die hele aarde om diegene kragtig te steun wie se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onverdeeld op Hom gerig is.....</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II KRONIEKE 16:9 ‬‬</a:t>
            </a:r>
          </a:p>
        </p:txBody>
      </p:sp>
    </p:spTree>
    <p:extLst>
      <p:ext uri="{BB962C8B-B14F-4D97-AF65-F5344CB8AC3E}">
        <p14:creationId xmlns:p14="http://schemas.microsoft.com/office/powerpoint/2010/main" val="28539032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Ek raai jou aan om van My te koop goud wat deur vuur gelouter is, sodat jy kan ryk word; en wit klere, dat jy jou kan aantrek en die skande van jou naaktheid nie openbaar word nie; en salf om jou oë te salf, sodat jy kan sien. Almal wat Ek liefhet, bestraf en tugtig Ek. Wees dan ywerig en bekeer jou.</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3:18-19‬‬</a:t>
            </a:r>
          </a:p>
        </p:txBody>
      </p:sp>
    </p:spTree>
    <p:extLst>
      <p:ext uri="{BB962C8B-B14F-4D97-AF65-F5344CB8AC3E}">
        <p14:creationId xmlns:p14="http://schemas.microsoft.com/office/powerpoint/2010/main" val="5768635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ons het deelgenote van Christus geword, as ons net die begin van ons vertroue tot die einde toe onwrikbaar vashou; omdat daar gesê word: Vandag as julle sy stem hoor, verhard julle </a:t>
            </a:r>
            <a:r>
              <a:rPr lang="nl-NL" sz="3600" b="1" i="1" dirty="0">
                <a:solidFill>
                  <a:schemeClr val="dk1"/>
                </a:solidFill>
                <a:latin typeface="Century Gothic"/>
                <a:ea typeface="+mn-lt"/>
                <a:cs typeface="+mn-lt"/>
              </a:rPr>
              <a:t>HARTE</a:t>
            </a:r>
            <a:r>
              <a:rPr lang="nl-NL" sz="3600" i="1" dirty="0">
                <a:solidFill>
                  <a:schemeClr val="dk1"/>
                </a:solidFill>
                <a:latin typeface="Century Gothic"/>
                <a:ea typeface="+mn-lt"/>
                <a:cs typeface="+mn-lt"/>
              </a:rPr>
              <a:t> nie soos in die verbittering nie.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HEBREËRS 3:14-15</a:t>
            </a:r>
          </a:p>
        </p:txBody>
      </p:sp>
    </p:spTree>
    <p:extLst>
      <p:ext uri="{BB962C8B-B14F-4D97-AF65-F5344CB8AC3E}">
        <p14:creationId xmlns:p14="http://schemas.microsoft.com/office/powerpoint/2010/main" val="18019120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Onderwerp julle dan aan God; weerstaan die duiwel, en hy sal van julle wegvlug. Nader tot God, en Hy sal tot julle nader. Reinig die hande, julle sondaars, en suiwer die HARTE, julle dubbelhartiges!</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JAKOBUS 4:7-8‬‬</a:t>
            </a:r>
          </a:p>
        </p:txBody>
      </p:sp>
    </p:spTree>
    <p:extLst>
      <p:ext uri="{BB962C8B-B14F-4D97-AF65-F5344CB8AC3E}">
        <p14:creationId xmlns:p14="http://schemas.microsoft.com/office/powerpoint/2010/main" val="29508810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Deurgrond my, o God, en ken my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toets my (niere) en ken my gedagtes; en kyk of daar by my 'n weg is van smart, en lei my op die ewige weg!</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PSALMS 139:23-24‬‬</a:t>
            </a:r>
          </a:p>
        </p:txBody>
      </p:sp>
    </p:spTree>
    <p:extLst>
      <p:ext uri="{BB962C8B-B14F-4D97-AF65-F5344CB8AC3E}">
        <p14:creationId xmlns:p14="http://schemas.microsoft.com/office/powerpoint/2010/main" val="19384646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“Bewaak jou hart meer as alles wat bewaar moet word, want daaruit is die oorspronge van die lewe....”</a:t>
            </a:r>
          </a:p>
          <a:p>
            <a:pPr marL="0" indent="0">
              <a:spcBef>
                <a:spcPts val="1400"/>
              </a:spcBef>
              <a:buNone/>
            </a:pP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23374609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DAF6974-6B99-B3EE-5C37-09C668BC416F}"/>
              </a:ext>
            </a:extLst>
          </p:cNvPr>
          <p:cNvPicPr>
            <a:picLocks noChangeAspect="1"/>
          </p:cNvPicPr>
          <p:nvPr/>
        </p:nvPicPr>
        <p:blipFill rotWithShape="1">
          <a:blip r:embed="rId3"/>
          <a:srcRect t="16182" r="-2" b="9889"/>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6" name="Content Placeholder 1"/>
          <p:cNvSpPr txBox="1">
            <a:spLocks/>
          </p:cNvSpPr>
          <p:nvPr/>
        </p:nvSpPr>
        <p:spPr>
          <a:xfrm>
            <a:off x="661916" y="2852381"/>
            <a:ext cx="3161940" cy="2640247"/>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5400" i="1" dirty="0">
                <a:solidFill>
                  <a:schemeClr val="tx1">
                    <a:lumMod val="85000"/>
                    <a:lumOff val="15000"/>
                  </a:schemeClr>
                </a:solidFill>
                <a:latin typeface="+mj-lt"/>
                <a:ea typeface="+mj-ea"/>
                <a:cs typeface="+mj-cs"/>
              </a:rPr>
              <a:t>BEWAAR JOU HART</a:t>
            </a:r>
            <a:endParaRPr lang="en-US" sz="5400" b="1" i="1" dirty="0">
              <a:solidFill>
                <a:schemeClr val="tx1">
                  <a:lumMod val="85000"/>
                  <a:lumOff val="15000"/>
                </a:schemeClr>
              </a:solidFill>
              <a:latin typeface="+mj-lt"/>
              <a:ea typeface="+mj-ea"/>
              <a:cs typeface="+mj-cs"/>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89074700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dirty="0">
                <a:solidFill>
                  <a:schemeClr val="dk1"/>
                </a:solidFill>
                <a:latin typeface="Century Gothic"/>
                <a:ea typeface="+mn-lt"/>
                <a:cs typeface="+mn-lt"/>
              </a:rPr>
              <a:t>Maar Hy antwoord en sê: Elke plant wat my hemelse Vader nie geplant het nie, sal ontwortel word. Laat hulle staan; hulle is blinde leiers van blindes. En as 'n blinde 'n ander blinde lei, sal altwee in die sloot val. En Petrus antwoord en sê vir Hom: Verklaar vir ons hierdie gelykenis. Maar Jesus sê: Is julle dan ook nog sonder verstand? Begryp julle nog nie dat alles wat in die mond ingaan, in die maag kom en in die heimlikheid uitgewerp word nie? </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MATTHÉÜS 15:8-19 </a:t>
            </a:r>
          </a:p>
        </p:txBody>
      </p:sp>
    </p:spTree>
    <p:extLst>
      <p:ext uri="{BB962C8B-B14F-4D97-AF65-F5344CB8AC3E}">
        <p14:creationId xmlns:p14="http://schemas.microsoft.com/office/powerpoint/2010/main" val="226571595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die dinge wat uit die mond uitgaan, kom uit die HART, en dit is dié wat die mens onrein maak. Want uit die HART kom daar slegte gedagtes, moord, egbreuk, hoerery, diewery, valse getuienis, lastertaal.</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MATTHÉÜS 15:8-19 </a:t>
            </a:r>
          </a:p>
        </p:txBody>
      </p:sp>
    </p:spTree>
    <p:extLst>
      <p:ext uri="{BB962C8B-B14F-4D97-AF65-F5344CB8AC3E}">
        <p14:creationId xmlns:p14="http://schemas.microsoft.com/office/powerpoint/2010/main" val="389299945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Hierdie volk nader My met hulle mond en eer My met die lippe, maar hulle HART is ver van My af. Maar tevergeefs vereer hulle My deur leringe te leer wat gebooie van mense is. </a:t>
            </a:r>
          </a:p>
          <a:p>
            <a:pPr marL="0" indent="0">
              <a:spcBef>
                <a:spcPts val="1400"/>
              </a:spcBef>
              <a:buNone/>
            </a:pPr>
            <a:endParaRPr lang="nl-NL" sz="3600" b="1" i="1" dirty="0">
              <a:solidFill>
                <a:schemeClr val="dk1"/>
              </a:solidFill>
              <a:latin typeface="Century Gothic"/>
              <a:ea typeface="+mn-lt"/>
              <a:cs typeface="+mn-lt"/>
            </a:endParaRPr>
          </a:p>
          <a:p>
            <a:pPr marL="0" indent="0">
              <a:spcBef>
                <a:spcPts val="1400"/>
              </a:spcBef>
              <a:buNone/>
            </a:pPr>
            <a:r>
              <a:rPr lang="nl-NL" sz="3600" b="1" i="1" dirty="0">
                <a:solidFill>
                  <a:schemeClr val="dk1"/>
                </a:solidFill>
                <a:latin typeface="Century Gothic"/>
                <a:ea typeface="+mn-lt"/>
                <a:cs typeface="+mn-lt"/>
              </a:rPr>
              <a:t>(Jesus kwoteer hierdie uit Jesaja.)</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0602413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b="1" i="1" dirty="0">
                <a:solidFill>
                  <a:schemeClr val="dk1"/>
                </a:solidFill>
                <a:latin typeface="Century Gothic"/>
                <a:ea typeface="+mn-lt"/>
                <a:cs typeface="+mn-lt"/>
              </a:rPr>
              <a:t>Fariseërs &amp; Skrifgeleerdes – </a:t>
            </a:r>
            <a:r>
              <a:rPr lang="nl-NL" sz="3600" i="1" dirty="0">
                <a:solidFill>
                  <a:schemeClr val="dk1"/>
                </a:solidFill>
                <a:latin typeface="Century Gothic"/>
                <a:ea typeface="+mn-lt"/>
                <a:cs typeface="+mn-lt"/>
              </a:rPr>
              <a:t>Ken die </a:t>
            </a:r>
            <a:r>
              <a:rPr lang="nl-NL" sz="3600" b="1" i="1" dirty="0">
                <a:solidFill>
                  <a:schemeClr val="dk1"/>
                </a:solidFill>
                <a:latin typeface="Century Gothic"/>
                <a:ea typeface="+mn-lt"/>
                <a:cs typeface="+mn-lt"/>
              </a:rPr>
              <a:t>WET</a:t>
            </a:r>
            <a:r>
              <a:rPr lang="nl-NL" sz="3600" i="1" dirty="0">
                <a:solidFill>
                  <a:schemeClr val="dk1"/>
                </a:solidFill>
                <a:latin typeface="Century Gothic"/>
                <a:ea typeface="+mn-lt"/>
                <a:cs typeface="+mn-lt"/>
              </a:rPr>
              <a:t> en Oordeel die sigbare</a:t>
            </a:r>
          </a:p>
          <a:p>
            <a:pPr marL="0" indent="0" algn="ctr">
              <a:spcBef>
                <a:spcPts val="1400"/>
              </a:spcBef>
              <a:buNone/>
            </a:pPr>
            <a:r>
              <a:rPr lang="nl-NL" sz="3600" b="1" i="1" dirty="0">
                <a:solidFill>
                  <a:schemeClr val="dk1"/>
                </a:solidFill>
                <a:latin typeface="Century Gothic"/>
                <a:ea typeface="+mn-lt"/>
                <a:cs typeface="+mn-lt"/>
              </a:rPr>
              <a:t>VS</a:t>
            </a:r>
          </a:p>
          <a:p>
            <a:pPr marL="0" indent="0" algn="ctr">
              <a:spcBef>
                <a:spcPts val="1400"/>
              </a:spcBef>
              <a:buNone/>
            </a:pPr>
            <a:endParaRPr lang="nl-NL" sz="3600" b="1" i="1" dirty="0">
              <a:solidFill>
                <a:schemeClr val="dk1"/>
              </a:solidFill>
              <a:latin typeface="Century Gothic"/>
              <a:ea typeface="+mn-lt"/>
              <a:cs typeface="+mn-lt"/>
            </a:endParaRPr>
          </a:p>
          <a:p>
            <a:pPr marL="0" indent="0">
              <a:spcBef>
                <a:spcPts val="1400"/>
              </a:spcBef>
              <a:buNone/>
            </a:pPr>
            <a:r>
              <a:rPr lang="nl-NL" sz="3600" b="1" i="1" dirty="0">
                <a:solidFill>
                  <a:schemeClr val="dk1"/>
                </a:solidFill>
                <a:latin typeface="Century Gothic"/>
                <a:ea typeface="+mn-lt"/>
                <a:cs typeface="+mn-lt"/>
              </a:rPr>
              <a:t>Jesus – </a:t>
            </a:r>
            <a:r>
              <a:rPr lang="nl-NL" sz="3600" i="1" dirty="0">
                <a:solidFill>
                  <a:schemeClr val="dk1"/>
                </a:solidFill>
                <a:latin typeface="Century Gothic"/>
                <a:ea typeface="+mn-lt"/>
                <a:cs typeface="+mn-lt"/>
              </a:rPr>
              <a:t>Ken die </a:t>
            </a:r>
            <a:r>
              <a:rPr lang="nl-NL" sz="3600" b="1" i="1" dirty="0">
                <a:solidFill>
                  <a:schemeClr val="dk1"/>
                </a:solidFill>
                <a:latin typeface="Century Gothic"/>
                <a:ea typeface="+mn-lt"/>
                <a:cs typeface="+mn-lt"/>
              </a:rPr>
              <a:t>HART</a:t>
            </a:r>
            <a:r>
              <a:rPr lang="nl-NL" sz="3600" i="1" dirty="0">
                <a:solidFill>
                  <a:schemeClr val="dk1"/>
                </a:solidFill>
                <a:latin typeface="Century Gothic"/>
                <a:ea typeface="+mn-lt"/>
                <a:cs typeface="+mn-lt"/>
              </a:rPr>
              <a:t> – Oordeel die onsigbare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7075479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Die woordjie "heart" kom ongeveer 800 keer voor in die Bybel. (KJV) </a:t>
            </a:r>
          </a:p>
          <a:p>
            <a:pPr marL="0" indent="0">
              <a:spcBef>
                <a:spcPts val="1400"/>
              </a:spcBef>
              <a:buNone/>
            </a:pP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FUN FACT</a:t>
            </a:r>
          </a:p>
        </p:txBody>
      </p:sp>
    </p:spTree>
    <p:extLst>
      <p:ext uri="{BB962C8B-B14F-4D97-AF65-F5344CB8AC3E}">
        <p14:creationId xmlns:p14="http://schemas.microsoft.com/office/powerpoint/2010/main" val="39175722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Die woordjie "brain" kom ongeveer 0 keer voor in die Bybel. </a:t>
            </a:r>
          </a:p>
          <a:p>
            <a:pPr marL="0" indent="0">
              <a:spcBef>
                <a:spcPts val="1400"/>
              </a:spcBef>
              <a:buNone/>
            </a:pP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FUN FACT</a:t>
            </a:r>
          </a:p>
        </p:txBody>
      </p:sp>
    </p:spTree>
    <p:extLst>
      <p:ext uri="{BB962C8B-B14F-4D97-AF65-F5344CB8AC3E}">
        <p14:creationId xmlns:p14="http://schemas.microsoft.com/office/powerpoint/2010/main" val="199525860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