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1401" r:id="rId2"/>
    <p:sldId id="1769" r:id="rId3"/>
    <p:sldId id="1742" r:id="rId4"/>
    <p:sldId id="1798" r:id="rId5"/>
    <p:sldId id="1799" r:id="rId6"/>
    <p:sldId id="1800" r:id="rId7"/>
    <p:sldId id="1770" r:id="rId8"/>
    <p:sldId id="1773" r:id="rId9"/>
    <p:sldId id="1801" r:id="rId10"/>
    <p:sldId id="1802" r:id="rId11"/>
    <p:sldId id="1774" r:id="rId12"/>
    <p:sldId id="1775" r:id="rId13"/>
    <p:sldId id="1776" r:id="rId14"/>
    <p:sldId id="1778" r:id="rId15"/>
    <p:sldId id="1828" r:id="rId16"/>
    <p:sldId id="1784" r:id="rId17"/>
    <p:sldId id="1830" r:id="rId18"/>
    <p:sldId id="1831" r:id="rId19"/>
    <p:sldId id="1804" r:id="rId20"/>
    <p:sldId id="1805" r:id="rId21"/>
    <p:sldId id="1832" r:id="rId22"/>
    <p:sldId id="1833" r:id="rId23"/>
    <p:sldId id="1806" r:id="rId24"/>
    <p:sldId id="1808" r:id="rId25"/>
    <p:sldId id="1786" r:id="rId26"/>
    <p:sldId id="1788" r:id="rId27"/>
    <p:sldId id="1818" r:id="rId28"/>
    <p:sldId id="1834" r:id="rId29"/>
    <p:sldId id="1819" r:id="rId30"/>
    <p:sldId id="1835" r:id="rId31"/>
    <p:sldId id="1820" r:id="rId32"/>
    <p:sldId id="1821" r:id="rId33"/>
    <p:sldId id="1822" r:id="rId34"/>
    <p:sldId id="1836" r:id="rId35"/>
    <p:sldId id="1837" r:id="rId36"/>
    <p:sldId id="1809" r:id="rId37"/>
    <p:sldId id="1823" r:id="rId38"/>
    <p:sldId id="1838" r:id="rId39"/>
    <p:sldId id="1824" r:id="rId40"/>
    <p:sldId id="182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62109-E87B-44C2-B290-E284443A6960}" v="9" dt="2024-04-12T16:24:38.153"/>
    <p1510:client id="{CE4191D1-FBBF-4298-892A-971ACCE76CA6}" v="599" dt="2024-04-12T15:37:31.310"/>
    <p1510:client id="{CE560EC4-9A98-48E2-A7A7-20042D0251F5}" v="104" dt="2024-04-12T14:33:41.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3969" autoAdjust="0"/>
  </p:normalViewPr>
  <p:slideViewPr>
    <p:cSldViewPr snapToGrid="0" snapToObjects="1">
      <p:cViewPr varScale="1">
        <p:scale>
          <a:sx n="59" d="100"/>
          <a:sy n="59" d="100"/>
        </p:scale>
        <p:origin x="1060" y="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30315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295518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303327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130239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331193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148809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57165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307080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50369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374040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127259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3191592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177810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83582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1861493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3742060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78802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396344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1914216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685049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327566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280008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42294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4075981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347023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2339742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2611802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3209740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314505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1351522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1672348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38</a:t>
            </a:fld>
            <a:endParaRPr lang="en-US"/>
          </a:p>
        </p:txBody>
      </p:sp>
    </p:spTree>
    <p:extLst>
      <p:ext uri="{BB962C8B-B14F-4D97-AF65-F5344CB8AC3E}">
        <p14:creationId xmlns:p14="http://schemas.microsoft.com/office/powerpoint/2010/main" val="1150428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39</a:t>
            </a:fld>
            <a:endParaRPr lang="en-US"/>
          </a:p>
        </p:txBody>
      </p:sp>
    </p:spTree>
    <p:extLst>
      <p:ext uri="{BB962C8B-B14F-4D97-AF65-F5344CB8AC3E}">
        <p14:creationId xmlns:p14="http://schemas.microsoft.com/office/powerpoint/2010/main" val="356236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589916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40</a:t>
            </a:fld>
            <a:endParaRPr lang="en-US"/>
          </a:p>
        </p:txBody>
      </p:sp>
    </p:spTree>
    <p:extLst>
      <p:ext uri="{BB962C8B-B14F-4D97-AF65-F5344CB8AC3E}">
        <p14:creationId xmlns:p14="http://schemas.microsoft.com/office/powerpoint/2010/main" val="372520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161658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197564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75789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159994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315478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7/26/2024</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7/26/2024</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8" name="Freeform: Shape 97">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0" name="Freeform: Shape 99">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1"/>
          <p:cNvSpPr txBox="1">
            <a:spLocks/>
          </p:cNvSpPr>
          <p:nvPr/>
        </p:nvSpPr>
        <p:spPr>
          <a:xfrm>
            <a:off x="438913" y="1511589"/>
            <a:ext cx="3430958" cy="2896432"/>
          </a:xfrm>
          <a:prstGeom prst="rect">
            <a:avLst/>
          </a:prstGeom>
        </p:spPr>
        <p:txBody>
          <a:bodyPr vert="horz" lIns="91440" tIns="45720" rIns="91440" bIns="45720" rtlCol="0" anchor="b">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90000"/>
              </a:lnSpc>
              <a:spcBef>
                <a:spcPct val="0"/>
              </a:spcBef>
              <a:spcAft>
                <a:spcPts val="600"/>
              </a:spcAft>
              <a:buNone/>
            </a:pPr>
            <a:r>
              <a:rPr lang="en-US" sz="4000" b="1" i="1" kern="1200" dirty="0">
                <a:solidFill>
                  <a:schemeClr val="tx1"/>
                </a:solidFill>
                <a:latin typeface="+mj-lt"/>
                <a:ea typeface="+mj-ea"/>
                <a:cs typeface="+mj-cs"/>
              </a:rPr>
              <a:t>CORINTHIANS – WILD &amp; WONDERFUL I</a:t>
            </a:r>
            <a:r>
              <a:rPr lang="en-US" sz="4000" b="1" i="1" dirty="0">
                <a:solidFill>
                  <a:schemeClr val="tx1"/>
                </a:solidFill>
                <a:latin typeface="+mj-lt"/>
                <a:ea typeface="+mj-ea"/>
                <a:cs typeface="+mj-cs"/>
              </a:rPr>
              <a:t>II</a:t>
            </a:r>
            <a:r>
              <a:rPr lang="en-US" sz="4000" b="1" i="1" kern="1200" dirty="0">
                <a:solidFill>
                  <a:schemeClr val="tx1"/>
                </a:solidFill>
                <a:latin typeface="+mj-lt"/>
                <a:ea typeface="+mj-ea"/>
                <a:cs typeface="+mj-cs"/>
              </a:rPr>
              <a:t>. </a:t>
            </a:r>
          </a:p>
        </p:txBody>
      </p:sp>
      <p:sp>
        <p:nvSpPr>
          <p:cNvPr id="102" name="Rectangle 101">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04" name="Rectangle 103">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3"/>
          <a:stretch>
            <a:fillRect/>
          </a:stretch>
        </p:blipFill>
        <p:spPr>
          <a:xfrm>
            <a:off x="135961" y="138430"/>
            <a:ext cx="1153922" cy="1153922"/>
          </a:xfrm>
          <a:prstGeom prst="rect">
            <a:avLst/>
          </a:prstGeom>
        </p:spPr>
      </p:pic>
      <p:pic>
        <p:nvPicPr>
          <p:cNvPr id="16" name="Picture 15">
            <a:extLst>
              <a:ext uri="{FF2B5EF4-FFF2-40B4-BE49-F238E27FC236}">
                <a16:creationId xmlns:a16="http://schemas.microsoft.com/office/drawing/2014/main" id="{0A6C0FEC-1718-3B87-D96F-70A2B87A00A2}"/>
              </a:ext>
            </a:extLst>
          </p:cNvPr>
          <p:cNvPicPr>
            <a:picLocks noChangeAspect="1"/>
          </p:cNvPicPr>
          <p:nvPr/>
        </p:nvPicPr>
        <p:blipFill rotWithShape="1">
          <a:blip r:embed="rId4"/>
          <a:srcRect l="4050"/>
          <a:stretch/>
        </p:blipFill>
        <p:spPr>
          <a:xfrm>
            <a:off x="3665877" y="0"/>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4" name="Picture 13">
            <a:extLst>
              <a:ext uri="{FF2B5EF4-FFF2-40B4-BE49-F238E27FC236}">
                <a16:creationId xmlns:a16="http://schemas.microsoft.com/office/drawing/2014/main" id="{335CBFF5-5605-5441-16A7-3F832B2210DB}"/>
              </a:ext>
            </a:extLst>
          </p:cNvPr>
          <p:cNvPicPr>
            <a:picLocks noChangeAspect="1"/>
          </p:cNvPicPr>
          <p:nvPr/>
        </p:nvPicPr>
        <p:blipFill rotWithShape="1">
          <a:blip r:embed="rId5"/>
          <a:srcRect r="1" b="10847"/>
          <a:stretch/>
        </p:blipFill>
        <p:spPr>
          <a:xfrm>
            <a:off x="7113741" y="-66"/>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Tree>
    <p:extLst>
      <p:ext uri="{BB962C8B-B14F-4D97-AF65-F5344CB8AC3E}">
        <p14:creationId xmlns:p14="http://schemas.microsoft.com/office/powerpoint/2010/main" val="301909745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verder word van die bedienaars vereis dat hulle getrou bevind moet word.’</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6164579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dirty="0">
                <a:solidFill>
                  <a:schemeClr val="dk1"/>
                </a:solidFill>
                <a:latin typeface="Century Gothic"/>
                <a:ea typeface="+mn-lt"/>
                <a:cs typeface="+mn-lt"/>
              </a:rPr>
              <a:t>‘Moreover it is required in stewards that one be found faithful.’</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8477233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a:solidFill>
                  <a:schemeClr val="dk1"/>
                </a:solidFill>
                <a:latin typeface="Century Gothic"/>
                <a:ea typeface="+mn-lt"/>
                <a:cs typeface="+mn-lt"/>
              </a:rPr>
              <a:t>Maar vir my beteken dit baie min of ek deur julle of deur ‘n menslike regbank beoordeel word;…</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
        <p:nvSpPr>
          <p:cNvPr id="3" name="Title 2">
            <a:extLst>
              <a:ext uri="{FF2B5EF4-FFF2-40B4-BE49-F238E27FC236}">
                <a16:creationId xmlns:a16="http://schemas.microsoft.com/office/drawing/2014/main" id="{B950BE67-D208-30CA-BA77-9ACC7DDD98C7}"/>
              </a:ext>
            </a:extLst>
          </p:cNvPr>
          <p:cNvSpPr txBox="1">
            <a:spLocks/>
          </p:cNvSpPr>
          <p:nvPr/>
        </p:nvSpPr>
        <p:spPr>
          <a:xfrm>
            <a:off x="2242059" y="6431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16786724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…ja, ek beoordeel myself nie eens nie, want ek is my van geen ding bewus nie. Daardeur is ek egter nie geregverdig nie; maar Hy wat my beoordeel, is die Here.</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59426221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Daarom moet julle nie voor die tyd oordeel, voordat die Here kom nie, wat die verborge dinge van die duisternis in die lig sal bring en die bedoelinge van die harte openbaar sal maak; en dan sal elkeen lof van God ontvang.</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00303678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as iemand op dié fondament bou goud, silwer, kosbare stene, hout, hooi, stoppels - elkeen se werk sal aan die lig kom, want die dag sal dit aanwys, omdat dit deur vuur openbaar gemaak word; en die vuur sal elkeen se werk op die proef stel, hoedanig dit is. As iemand se werk bly staan wat hy daarop gebou het, sal hy loon ontvang;…’ </a:t>
            </a:r>
            <a:r>
              <a:rPr lang="nl-NL" sz="3600" b="1" i="1" dirty="0">
                <a:solidFill>
                  <a:schemeClr val="dk1"/>
                </a:solidFill>
                <a:latin typeface="Century Gothic"/>
                <a:ea typeface="+mn-lt"/>
                <a:cs typeface="+mn-lt"/>
              </a:rPr>
              <a:t>(1 Kor 3:12-14)</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63908351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Hierdie dinge, broeders, het ek op myself en Apollos toegepas om julle ontwil, dat julle aan ons kan leer om nie te dink bo wat geskrywe is nie, sodat julle nie die een ter wille van die ander opgeblase sou wees teen ‘n derde nie.</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24316956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Want wie trek jou voor? En wat het jy wat jy nie ontvang het nie? </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8884948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as jy dit dan ontvang het, waarom roem jy asof jy dit nie ontvang het nie? Alreeds is julle versadig, alreeds het julle ryk geword, sonder ons het julle geheers. Het julle tog maar geheers, sodat ons saam met julle kon heers!</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97186438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dirty="0">
                <a:solidFill>
                  <a:schemeClr val="dk1"/>
                </a:solidFill>
                <a:latin typeface="Century Gothic"/>
                <a:ea typeface="+mn-lt"/>
                <a:cs typeface="+mn-lt"/>
              </a:rPr>
              <a:t>’You seem to think you already have all the spiritual food you need. You are full and spiritually contented, rich kings on your thrones, leaving us far behind! I wish you really were already on your thrones, for when that time comes you can be sure that we will be there too, reigning with you.’</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50628918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1400"/>
              </a:spcBef>
              <a:buNone/>
            </a:pPr>
            <a:r>
              <a:rPr lang="nl-NL" sz="3400" i="1" dirty="0">
                <a:solidFill>
                  <a:schemeClr val="dk1"/>
                </a:solidFill>
                <a:latin typeface="Century Gothic"/>
                <a:ea typeface="+mn-lt"/>
                <a:cs typeface="+mn-lt"/>
              </a:rPr>
              <a:t>BELYDENIS…</a:t>
            </a:r>
          </a:p>
          <a:p>
            <a:pPr marL="0" indent="0" algn="ctr">
              <a:spcBef>
                <a:spcPts val="1400"/>
              </a:spcBef>
              <a:buNone/>
            </a:pPr>
            <a:r>
              <a:rPr lang="nl-NL" sz="3400" i="1" dirty="0">
                <a:solidFill>
                  <a:schemeClr val="dk1"/>
                </a:solidFill>
                <a:latin typeface="Century Gothic"/>
                <a:ea typeface="+mn-lt"/>
                <a:cs typeface="+mn-lt"/>
              </a:rPr>
              <a:t>BYWONING…</a:t>
            </a:r>
          </a:p>
          <a:p>
            <a:pPr marL="0" indent="0" algn="ctr">
              <a:spcBef>
                <a:spcPts val="1400"/>
              </a:spcBef>
              <a:buNone/>
            </a:pPr>
            <a:r>
              <a:rPr lang="nl-NL" sz="3400" i="1" dirty="0">
                <a:solidFill>
                  <a:schemeClr val="dk1"/>
                </a:solidFill>
                <a:latin typeface="Century Gothic"/>
                <a:ea typeface="+mn-lt"/>
                <a:cs typeface="+mn-lt"/>
              </a:rPr>
              <a:t>BYDRAE…</a:t>
            </a:r>
          </a:p>
          <a:p>
            <a:pPr marL="0" indent="0" algn="ctr">
              <a:spcBef>
                <a:spcPts val="1400"/>
              </a:spcBef>
              <a:buNone/>
            </a:pPr>
            <a:r>
              <a:rPr lang="nl-NL" sz="3400" i="1" dirty="0">
                <a:solidFill>
                  <a:schemeClr val="dk1"/>
                </a:solidFill>
                <a:latin typeface="Century Gothic"/>
                <a:ea typeface="+mn-lt"/>
                <a:cs typeface="+mn-lt"/>
              </a:rPr>
              <a:t>BEDIENING</a:t>
            </a:r>
          </a:p>
          <a:p>
            <a:pPr marL="0" indent="0" algn="ctr">
              <a:spcBef>
                <a:spcPts val="1400"/>
              </a:spcBef>
              <a:buNone/>
            </a:pPr>
            <a:r>
              <a:rPr lang="nl-NL" sz="3400" i="1" dirty="0">
                <a:solidFill>
                  <a:schemeClr val="dk1"/>
                </a:solidFill>
                <a:latin typeface="Century Gothic"/>
                <a:ea typeface="+mn-lt"/>
                <a:cs typeface="+mn-lt"/>
              </a:rPr>
              <a:t>BROEDERSKAP</a:t>
            </a:r>
          </a:p>
          <a:p>
            <a:pPr marL="0" indent="0" algn="ctr">
              <a:spcBef>
                <a:spcPts val="1400"/>
              </a:spcBef>
              <a:buNone/>
            </a:pPr>
            <a:r>
              <a:rPr lang="nl-NL" sz="3400" i="1" dirty="0">
                <a:solidFill>
                  <a:schemeClr val="dk1"/>
                </a:solidFill>
                <a:latin typeface="Century Gothic"/>
                <a:ea typeface="+mn-lt"/>
                <a:cs typeface="+mn-lt"/>
              </a:rPr>
              <a:t>BIRDING…</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09021396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Want dit lyk vir my dat God ons apostels die laaste plek aangewys het as tot die dood veroordeel; want ons het ‘n skouspel geword vir die wêreld, vir die engele sowel as vir die mense. Ons is dwaas ter wille van Christus, maar julle is verstandig in Christus.</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10442041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Ons is swak, maar julle sterk. Julle is in aansien, maar ons in oneer. Tot op hierdie uur ly ons honger en dors, is ons naak en word geslaan, en swerwe ons rond, en swoeg ons deur met ons eie hande te werk. </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Kor 4:1-21.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06746395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Word ons uitgeskel, ons seën; word ons vervolg, ons verdra dit; word ons belaster, ons troos; soos uitvaagsels van die wêreld het ons geword, die afskraapsel van almal tot nou toe.</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294481333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‘Maar wat het julle uitgegaan om te sien? ‘n Man met sagte klere aan? Kyk, die wat pragtige klere dra en in weelde lewe, is in die paleise. Maar wat het julle uitgegaan om te sien? ‘n Profeet? Ja, Ek sê vir julle, nog baie meer as ‘n profeet!’ </a:t>
            </a:r>
            <a:r>
              <a:rPr lang="nl-NL" sz="3600" b="1" i="1" dirty="0">
                <a:solidFill>
                  <a:schemeClr val="dk1"/>
                </a:solidFill>
                <a:latin typeface="Century Gothic"/>
                <a:ea typeface="+mn-lt"/>
                <a:cs typeface="+mn-lt"/>
              </a:rPr>
              <a:t>(Lk 7:25-26)</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17485821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dirty="0">
                <a:solidFill>
                  <a:schemeClr val="dk1"/>
                </a:solidFill>
                <a:latin typeface="Century Gothic"/>
                <a:ea typeface="+mn-lt"/>
                <a:cs typeface="+mn-lt"/>
              </a:rPr>
              <a:t>‘It seems to me that God has put us who bear his Message on stage in a theatre in which no one wants to buy a ticket. We’re something everyone stands around and stares at, like an accident in the street. We’re the Messiah’s misfits.</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57686355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dirty="0">
                <a:solidFill>
                  <a:schemeClr val="dk1"/>
                </a:solidFill>
                <a:latin typeface="Century Gothic"/>
                <a:ea typeface="+mn-lt"/>
                <a:cs typeface="+mn-lt"/>
              </a:rPr>
              <a:t>You might be sure of yourselves, but we live in the midst of frailties and uncertainties. You might be well-thought-of by others, but we’re mostly kicked around. Much of the time we don’t have enough to eat, we wear patched and threadbare clothes, we get doors slammed in our faces, and we pick up odd jobs anywhere we can to eke out a living.</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80191208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dirty="0">
                <a:solidFill>
                  <a:schemeClr val="dk1"/>
                </a:solidFill>
                <a:latin typeface="Century Gothic"/>
                <a:ea typeface="+mn-lt"/>
                <a:cs typeface="+mn-lt"/>
              </a:rPr>
              <a:t>When they call us names, we say, ‘God bless you.’ When they spread rumours about us, we put in a good word for them. We’re treated like garbage, the leftovers that nobody wants. And it’s not getting any better. (Message)</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5088105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Ek skrywe hierdie dinge nie om julle te beskaam nie, maar ek vermaan julle as my geliefde kinders.</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117374250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Want al sou julle tien duisend tugmeesters in Christus hê, dan het julle tog nie baie vaders nie; want in Christus Jesus het ek julle vader geword deur die evangelie.</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37383265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endParaRPr lang="en-GB" sz="3600" b="1" i="1" dirty="0">
              <a:solidFill>
                <a:schemeClr val="dk1"/>
              </a:solidFill>
              <a:latin typeface="Century Gothic"/>
              <a:ea typeface="+mn-lt"/>
              <a:cs typeface="+mn-lt"/>
            </a:endParaRPr>
          </a:p>
          <a:p>
            <a:pPr marL="0" indent="0">
              <a:spcBef>
                <a:spcPts val="1400"/>
              </a:spcBef>
              <a:buNone/>
            </a:pPr>
            <a:r>
              <a:rPr lang="en-GB" sz="3600" b="1" i="1" dirty="0">
                <a:solidFill>
                  <a:schemeClr val="dk1"/>
                </a:solidFill>
                <a:latin typeface="Century Gothic"/>
                <a:ea typeface="+mn-lt"/>
                <a:cs typeface="+mn-lt"/>
              </a:rPr>
              <a:t>KRUISVERWYSING BOODSKAP: FROM MEMBERSHIP TO SONSHIP…</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58269686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7FAF100F-D6BB-861E-C5E4-E109B1C1B009}"/>
              </a:ext>
            </a:extLst>
          </p:cNvPr>
          <p:cNvPicPr>
            <a:picLocks noChangeAspect="1"/>
          </p:cNvPicPr>
          <p:nvPr/>
        </p:nvPicPr>
        <p:blipFill rotWithShape="1">
          <a:blip r:embed="rId3"/>
          <a:srcRect b="461"/>
          <a:stretch/>
        </p:blipFill>
        <p:spPr>
          <a:xfrm>
            <a:off x="20" y="1282"/>
            <a:ext cx="12191980" cy="6856718"/>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85390322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endParaRPr lang="en-GB" sz="3600" b="1" i="1" dirty="0">
              <a:solidFill>
                <a:schemeClr val="dk1"/>
              </a:solidFill>
              <a:latin typeface="Century Gothic"/>
              <a:ea typeface="+mn-lt"/>
              <a:cs typeface="+mn-lt"/>
            </a:endParaRPr>
          </a:p>
          <a:p>
            <a:pPr marL="0" indent="0">
              <a:spcBef>
                <a:spcPts val="1400"/>
              </a:spcBef>
              <a:buNone/>
            </a:pPr>
            <a:r>
              <a:rPr lang="en-GB" sz="3600" b="1" i="1" dirty="0">
                <a:solidFill>
                  <a:schemeClr val="dk1"/>
                </a:solidFill>
                <a:latin typeface="Century Gothic"/>
                <a:ea typeface="+mn-lt"/>
                <a:cs typeface="+mn-lt"/>
              </a:rPr>
              <a:t>KRUISVERWYSING BOODSKAP: FROM SONSHIP TO FATHERHOOD…</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22280527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Ek vermaan julle dan, word my navolgers.</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1554520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‘Wees my navolgers, soos ek dit ook van Christus is.’ </a:t>
            </a:r>
            <a:r>
              <a:rPr lang="nl-NL" sz="3600" b="1" i="1" dirty="0">
                <a:solidFill>
                  <a:schemeClr val="dk1"/>
                </a:solidFill>
                <a:latin typeface="Century Gothic"/>
                <a:ea typeface="+mn-lt"/>
                <a:cs typeface="+mn-lt"/>
              </a:rPr>
              <a:t>(1 Kor 11:1)</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4216115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Daarom het ek Timótheüs, wat my geliefde en getroue seun in die Here is, na julle gestuur. Hy sal julle herinner aan my handelwyse in Christus, soos ek oral in elke gemeente leer.</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42086301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Maar sommige het opgeblase geword, asof ek nie na julle sou kom nie; tog sal ek gou na julle kom, as die Here wil, en dan sal ek te wete kom, nie die woorde van die wat opgeblase is nie, maar hulle krag; want die koninkryk van God bestaan nie in woorde nie, maar in krag.</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257652633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Wat wil julle hê? Moet ek met die roede na julle kom of met liefde en in die gees van sagmoedigheid?</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180457284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‘Wie sy roede terughou, haat sy seun; maar hy wat hom liefhet, besoek hom met tugtiging.’</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Spr 13:24.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23374609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‘Hou die tug nie terug van die seun nie; as jy hom met die roede slaan, sal hy nie sterwe nie.</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Spr</a:t>
            </a:r>
            <a:r>
              <a:rPr lang="en-US" sz="4000" b="1" i="1" dirty="0">
                <a:solidFill>
                  <a:schemeClr val="tx1"/>
                </a:solidFill>
                <a:latin typeface="Century Gothic" panose="020B0502020202020204" pitchFamily="34" charset="0"/>
                <a:cs typeface="Arial" pitchFamily="34" charset="0"/>
              </a:rPr>
              <a:t> 23:13-14. </a:t>
            </a:r>
          </a:p>
        </p:txBody>
      </p:sp>
    </p:spTree>
    <p:extLst>
      <p:ext uri="{BB962C8B-B14F-4D97-AF65-F5344CB8AC3E}">
        <p14:creationId xmlns:p14="http://schemas.microsoft.com/office/powerpoint/2010/main" val="259910751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Jy sal hom wel met die roede slaan, maar sy lewe van die doderyk red.’</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Spr</a:t>
            </a:r>
            <a:r>
              <a:rPr lang="en-US" sz="4000" b="1" i="1" dirty="0">
                <a:solidFill>
                  <a:schemeClr val="tx1"/>
                </a:solidFill>
                <a:latin typeface="Century Gothic" panose="020B0502020202020204" pitchFamily="34" charset="0"/>
                <a:cs typeface="Arial" pitchFamily="34" charset="0"/>
              </a:rPr>
              <a:t> 23:13-14. </a:t>
            </a:r>
          </a:p>
        </p:txBody>
      </p:sp>
    </p:spTree>
    <p:extLst>
      <p:ext uri="{BB962C8B-B14F-4D97-AF65-F5344CB8AC3E}">
        <p14:creationId xmlns:p14="http://schemas.microsoft.com/office/powerpoint/2010/main" val="81211828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400" i="1" dirty="0">
                <a:solidFill>
                  <a:schemeClr val="dk1"/>
                </a:solidFill>
                <a:latin typeface="Century Gothic"/>
                <a:ea typeface="+mn-lt"/>
                <a:cs typeface="+mn-lt"/>
              </a:rPr>
              <a:t>‘My </a:t>
            </a:r>
            <a:r>
              <a:rPr lang="en-GB" sz="3400" i="1" dirty="0" err="1">
                <a:solidFill>
                  <a:schemeClr val="dk1"/>
                </a:solidFill>
                <a:latin typeface="Century Gothic"/>
                <a:ea typeface="+mn-lt"/>
                <a:cs typeface="+mn-lt"/>
              </a:rPr>
              <a:t>seun</a:t>
            </a:r>
            <a:r>
              <a:rPr lang="en-GB" sz="3400" i="1" dirty="0">
                <a:solidFill>
                  <a:schemeClr val="dk1"/>
                </a:solidFill>
                <a:latin typeface="Century Gothic"/>
                <a:ea typeface="+mn-lt"/>
                <a:cs typeface="+mn-lt"/>
              </a:rPr>
              <a:t>, as </a:t>
            </a:r>
            <a:r>
              <a:rPr lang="en-GB" sz="3400" i="1" dirty="0" err="1">
                <a:solidFill>
                  <a:schemeClr val="dk1"/>
                </a:solidFill>
                <a:latin typeface="Century Gothic"/>
                <a:ea typeface="+mn-lt"/>
                <a:cs typeface="+mn-lt"/>
              </a:rPr>
              <a:t>jou</a:t>
            </a:r>
            <a:r>
              <a:rPr lang="en-GB" sz="3400" i="1" dirty="0">
                <a:solidFill>
                  <a:schemeClr val="dk1"/>
                </a:solidFill>
                <a:latin typeface="Century Gothic"/>
                <a:ea typeface="+mn-lt"/>
                <a:cs typeface="+mn-lt"/>
              </a:rPr>
              <a:t> hart </a:t>
            </a:r>
            <a:r>
              <a:rPr lang="en-GB" sz="3400" i="1" dirty="0" err="1">
                <a:solidFill>
                  <a:schemeClr val="dk1"/>
                </a:solidFill>
                <a:latin typeface="Century Gothic"/>
                <a:ea typeface="+mn-lt"/>
                <a:cs typeface="+mn-lt"/>
              </a:rPr>
              <a:t>wys</a:t>
            </a:r>
            <a:r>
              <a:rPr lang="en-GB" sz="3400" i="1" dirty="0">
                <a:solidFill>
                  <a:schemeClr val="dk1"/>
                </a:solidFill>
                <a:latin typeface="Century Gothic"/>
                <a:ea typeface="+mn-lt"/>
                <a:cs typeface="+mn-lt"/>
              </a:rPr>
              <a:t> word, dan </a:t>
            </a:r>
            <a:r>
              <a:rPr lang="en-GB" sz="3400" i="1" dirty="0" err="1">
                <a:solidFill>
                  <a:schemeClr val="dk1"/>
                </a:solidFill>
                <a:latin typeface="Century Gothic"/>
                <a:ea typeface="+mn-lt"/>
                <a:cs typeface="+mn-lt"/>
              </a:rPr>
              <a:t>sal</a:t>
            </a:r>
            <a:r>
              <a:rPr lang="en-GB" sz="3400" i="1" dirty="0">
                <a:solidFill>
                  <a:schemeClr val="dk1"/>
                </a:solidFill>
                <a:latin typeface="Century Gothic"/>
                <a:ea typeface="+mn-lt"/>
                <a:cs typeface="+mn-lt"/>
              </a:rPr>
              <a:t> my hart </a:t>
            </a:r>
            <a:r>
              <a:rPr lang="en-GB" sz="3400" i="1" dirty="0" err="1">
                <a:solidFill>
                  <a:schemeClr val="dk1"/>
                </a:solidFill>
                <a:latin typeface="Century Gothic"/>
                <a:ea typeface="+mn-lt"/>
                <a:cs typeface="+mn-lt"/>
              </a:rPr>
              <a:t>hom</a:t>
            </a:r>
            <a:r>
              <a:rPr lang="en-GB" sz="3400" i="1" dirty="0">
                <a:solidFill>
                  <a:schemeClr val="dk1"/>
                </a:solidFill>
                <a:latin typeface="Century Gothic"/>
                <a:ea typeface="+mn-lt"/>
                <a:cs typeface="+mn-lt"/>
              </a:rPr>
              <a:t> </a:t>
            </a:r>
            <a:r>
              <a:rPr lang="en-GB" sz="3400" i="1" dirty="0" err="1">
                <a:solidFill>
                  <a:schemeClr val="dk1"/>
                </a:solidFill>
                <a:latin typeface="Century Gothic"/>
                <a:ea typeface="+mn-lt"/>
                <a:cs typeface="+mn-lt"/>
              </a:rPr>
              <a:t>ook</a:t>
            </a:r>
            <a:r>
              <a:rPr lang="en-GB" sz="3400" i="1" dirty="0">
                <a:solidFill>
                  <a:schemeClr val="dk1"/>
                </a:solidFill>
                <a:latin typeface="Century Gothic"/>
                <a:ea typeface="+mn-lt"/>
                <a:cs typeface="+mn-lt"/>
              </a:rPr>
              <a:t> </a:t>
            </a:r>
            <a:r>
              <a:rPr lang="en-GB" sz="3400" i="1" dirty="0" err="1">
                <a:solidFill>
                  <a:schemeClr val="dk1"/>
                </a:solidFill>
                <a:latin typeface="Century Gothic"/>
                <a:ea typeface="+mn-lt"/>
                <a:cs typeface="+mn-lt"/>
              </a:rPr>
              <a:t>verheug</a:t>
            </a:r>
            <a:r>
              <a:rPr lang="en-GB" sz="3400" i="1" dirty="0">
                <a:solidFill>
                  <a:schemeClr val="dk1"/>
                </a:solidFill>
                <a:latin typeface="Century Gothic"/>
                <a:ea typeface="+mn-lt"/>
                <a:cs typeface="+mn-lt"/>
              </a:rPr>
              <a:t>.’ </a:t>
            </a:r>
            <a:r>
              <a:rPr lang="en-GB" sz="3400" b="1" i="1" dirty="0">
                <a:solidFill>
                  <a:schemeClr val="dk1"/>
                </a:solidFill>
                <a:latin typeface="Century Gothic"/>
                <a:ea typeface="+mn-lt"/>
                <a:cs typeface="+mn-lt"/>
              </a:rPr>
              <a:t>(</a:t>
            </a:r>
            <a:r>
              <a:rPr lang="en-GB" sz="3400" b="1" i="1" dirty="0" err="1">
                <a:solidFill>
                  <a:schemeClr val="dk1"/>
                </a:solidFill>
                <a:latin typeface="Century Gothic"/>
                <a:ea typeface="+mn-lt"/>
                <a:cs typeface="+mn-lt"/>
              </a:rPr>
              <a:t>Spr</a:t>
            </a:r>
            <a:r>
              <a:rPr lang="en-GB" sz="3400" b="1" i="1" dirty="0">
                <a:solidFill>
                  <a:schemeClr val="dk1"/>
                </a:solidFill>
                <a:latin typeface="Century Gothic"/>
                <a:ea typeface="+mn-lt"/>
                <a:cs typeface="+mn-lt"/>
              </a:rPr>
              <a:t> 23:15)</a:t>
            </a:r>
            <a:endParaRPr lang="nl-NL" sz="34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3291510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graphicFrame>
        <p:nvGraphicFramePr>
          <p:cNvPr id="9" name="Table 8">
            <a:extLst>
              <a:ext uri="{FF2B5EF4-FFF2-40B4-BE49-F238E27FC236}">
                <a16:creationId xmlns:a16="http://schemas.microsoft.com/office/drawing/2014/main" id="{52BE59AE-B67C-60C7-05FC-FE9E187D5AFA}"/>
              </a:ext>
            </a:extLst>
          </p:cNvPr>
          <p:cNvGraphicFramePr>
            <a:graphicFrameLocks noGrp="1"/>
          </p:cNvGraphicFramePr>
          <p:nvPr>
            <p:extLst>
              <p:ext uri="{D42A27DB-BD31-4B8C-83A1-F6EECF244321}">
                <p14:modId xmlns:p14="http://schemas.microsoft.com/office/powerpoint/2010/main" val="2394177897"/>
              </p:ext>
            </p:extLst>
          </p:nvPr>
        </p:nvGraphicFramePr>
        <p:xfrm>
          <a:off x="522911" y="141515"/>
          <a:ext cx="11309861" cy="5895944"/>
        </p:xfrm>
        <a:graphic>
          <a:graphicData uri="http://schemas.openxmlformats.org/drawingml/2006/table">
            <a:tbl>
              <a:tblPr firstRow="1" firstCol="1" bandRow="1"/>
              <a:tblGrid>
                <a:gridCol w="2261756">
                  <a:extLst>
                    <a:ext uri="{9D8B030D-6E8A-4147-A177-3AD203B41FA5}">
                      <a16:colId xmlns:a16="http://schemas.microsoft.com/office/drawing/2014/main" val="1076313198"/>
                    </a:ext>
                  </a:extLst>
                </a:gridCol>
                <a:gridCol w="2261756">
                  <a:extLst>
                    <a:ext uri="{9D8B030D-6E8A-4147-A177-3AD203B41FA5}">
                      <a16:colId xmlns:a16="http://schemas.microsoft.com/office/drawing/2014/main" val="1404719372"/>
                    </a:ext>
                  </a:extLst>
                </a:gridCol>
                <a:gridCol w="2261756">
                  <a:extLst>
                    <a:ext uri="{9D8B030D-6E8A-4147-A177-3AD203B41FA5}">
                      <a16:colId xmlns:a16="http://schemas.microsoft.com/office/drawing/2014/main" val="4100207119"/>
                    </a:ext>
                  </a:extLst>
                </a:gridCol>
                <a:gridCol w="2261756">
                  <a:extLst>
                    <a:ext uri="{9D8B030D-6E8A-4147-A177-3AD203B41FA5}">
                      <a16:colId xmlns:a16="http://schemas.microsoft.com/office/drawing/2014/main" val="823500877"/>
                    </a:ext>
                  </a:extLst>
                </a:gridCol>
                <a:gridCol w="2262837">
                  <a:extLst>
                    <a:ext uri="{9D8B030D-6E8A-4147-A177-3AD203B41FA5}">
                      <a16:colId xmlns:a16="http://schemas.microsoft.com/office/drawing/2014/main" val="1659291239"/>
                    </a:ext>
                  </a:extLst>
                </a:gridCol>
              </a:tblGrid>
              <a:tr h="455126">
                <a:tc>
                  <a:txBody>
                    <a:bodyPr/>
                    <a:lstStyle/>
                    <a:p>
                      <a:pPr algn="ctr">
                        <a:lnSpc>
                          <a:spcPct val="115000"/>
                        </a:lnSpc>
                        <a:spcAft>
                          <a:spcPts val="800"/>
                        </a:spcAft>
                      </a:pPr>
                      <a:r>
                        <a:rPr lang="en-ZA" sz="2800" b="1" kern="100" dirty="0">
                          <a:effectLst/>
                          <a:latin typeface="Century Gothic" panose="020B0502020202020204" pitchFamily="34" charset="0"/>
                          <a:ea typeface="Aptos" panose="020B0004020202020204" pitchFamily="34" charset="0"/>
                          <a:cs typeface="Times New Roman" panose="02020603050405020304" pitchFamily="18" charset="0"/>
                        </a:rPr>
                        <a:t>1.</a:t>
                      </a:r>
                      <a:endParaRPr lang="en-ZA"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800" b="1" kern="100" dirty="0">
                          <a:effectLst/>
                          <a:latin typeface="Century Gothic" panose="020B0502020202020204" pitchFamily="34" charset="0"/>
                          <a:ea typeface="Aptos" panose="020B0004020202020204" pitchFamily="34" charset="0"/>
                          <a:cs typeface="Times New Roman" panose="02020603050405020304" pitchFamily="18" charset="0"/>
                        </a:rPr>
                        <a:t>2.</a:t>
                      </a:r>
                      <a:endParaRPr lang="en-ZA"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800" b="1" kern="100" dirty="0">
                          <a:effectLst/>
                          <a:latin typeface="Century Gothic" panose="020B0502020202020204" pitchFamily="34" charset="0"/>
                          <a:ea typeface="Aptos" panose="020B0004020202020204" pitchFamily="34" charset="0"/>
                          <a:cs typeface="Times New Roman" panose="02020603050405020304" pitchFamily="18" charset="0"/>
                        </a:rPr>
                        <a:t>3.</a:t>
                      </a:r>
                      <a:endParaRPr lang="en-ZA"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800" b="1" kern="100" dirty="0">
                          <a:effectLst/>
                          <a:latin typeface="Century Gothic" panose="020B0502020202020204" pitchFamily="34" charset="0"/>
                          <a:ea typeface="Aptos" panose="020B0004020202020204" pitchFamily="34" charset="0"/>
                          <a:cs typeface="Times New Roman" panose="02020603050405020304" pitchFamily="18" charset="0"/>
                        </a:rPr>
                        <a:t>4.</a:t>
                      </a:r>
                      <a:endParaRPr lang="en-ZA"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800" b="1" kern="100" dirty="0">
                          <a:effectLst/>
                          <a:latin typeface="Century Gothic" panose="020B0502020202020204" pitchFamily="34" charset="0"/>
                          <a:ea typeface="Aptos" panose="020B0004020202020204" pitchFamily="34" charset="0"/>
                          <a:cs typeface="Times New Roman" panose="02020603050405020304" pitchFamily="18" charset="0"/>
                        </a:rPr>
                        <a:t>5.</a:t>
                      </a:r>
                      <a:endParaRPr lang="en-ZA"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9360239"/>
                  </a:ext>
                </a:extLst>
              </a:tr>
              <a:tr h="2387892">
                <a:tc>
                  <a:txBody>
                    <a:bodyPr/>
                    <a:lstStyle/>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Verdeeldheid</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&amp;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Voorkeure</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Huwelik</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&amp;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Seksuele</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Verhoudings</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Voedsel</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&amp;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Gewetes</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Gemeente</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Vergaderings</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&amp;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Gawes</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kern="100">
                          <a:effectLst/>
                          <a:latin typeface="Century Gothic" panose="020B0502020202020204" pitchFamily="34" charset="0"/>
                          <a:ea typeface="Aptos" panose="020B0004020202020204" pitchFamily="34" charset="0"/>
                          <a:cs typeface="Times New Roman" panose="02020603050405020304" pitchFamily="18" charset="0"/>
                        </a:rPr>
                        <a:t>Christen Hoop &amp; Die Opstanding</a:t>
                      </a:r>
                      <a:endParaRPr lang="en-ZA"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6017317"/>
                  </a:ext>
                </a:extLst>
              </a:tr>
              <a:tr h="3046153">
                <a:tc>
                  <a:txBody>
                    <a:bodyPr/>
                    <a:lstStyle/>
                    <a:p>
                      <a:pPr algn="ctr">
                        <a:lnSpc>
                          <a:spcPct val="115000"/>
                        </a:lnSpc>
                        <a:spcAft>
                          <a:spcPts val="800"/>
                        </a:spcAft>
                      </a:pPr>
                      <a:r>
                        <a:rPr lang="en-ZA" sz="2400" b="1" kern="100" dirty="0">
                          <a:effectLst/>
                          <a:latin typeface="Century Gothic" panose="020B0502020202020204" pitchFamily="34" charset="0"/>
                          <a:ea typeface="Aptos" panose="020B0004020202020204" pitchFamily="34" charset="0"/>
                          <a:cs typeface="Times New Roman" panose="02020603050405020304" pitchFamily="18" charset="0"/>
                        </a:rPr>
                        <a:t>OPSTANDING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Rede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vir</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eenheid</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b="1" kern="100" dirty="0">
                          <a:effectLst/>
                          <a:latin typeface="Century Gothic" panose="020B0502020202020204" pitchFamily="34" charset="0"/>
                          <a:ea typeface="Aptos" panose="020B0004020202020204" pitchFamily="34" charset="0"/>
                          <a:cs typeface="Times New Roman" panose="02020603050405020304" pitchFamily="18" charset="0"/>
                        </a:rPr>
                        <a:t>OPSTANDING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Motivering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vir</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reinheid</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b="1" kern="100" dirty="0">
                          <a:effectLst/>
                          <a:latin typeface="Century Gothic" panose="020B0502020202020204" pitchFamily="34" charset="0"/>
                          <a:ea typeface="Aptos" panose="020B0004020202020204" pitchFamily="34" charset="0"/>
                          <a:cs typeface="Times New Roman" panose="02020603050405020304" pitchFamily="18" charset="0"/>
                        </a:rPr>
                        <a:t>OPSTANDING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Toepassing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van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integriteit</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b="1" kern="100" dirty="0">
                          <a:effectLst/>
                          <a:latin typeface="Century Gothic" panose="020B0502020202020204" pitchFamily="34" charset="0"/>
                          <a:ea typeface="Aptos" panose="020B0004020202020204" pitchFamily="34" charset="0"/>
                          <a:cs typeface="Times New Roman" panose="02020603050405020304" pitchFamily="18" charset="0"/>
                        </a:rPr>
                        <a:t>OPSTANDING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Teenfoeter</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vir</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liefdeloosheid</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ZA" sz="2400" b="1" kern="100" dirty="0">
                          <a:effectLst/>
                          <a:latin typeface="Century Gothic" panose="020B0502020202020204" pitchFamily="34" charset="0"/>
                          <a:ea typeface="Aptos" panose="020B0004020202020204" pitchFamily="34" charset="0"/>
                          <a:cs typeface="Times New Roman" panose="02020603050405020304" pitchFamily="18" charset="0"/>
                        </a:rPr>
                        <a:t>OPSTANDING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Oorwinning</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oor</a:t>
                      </a:r>
                      <a:r>
                        <a:rPr lang="en-ZA" sz="2400" kern="100" dirty="0">
                          <a:effectLst/>
                          <a:latin typeface="Century Gothic" panose="020B0502020202020204" pitchFamily="34" charset="0"/>
                          <a:ea typeface="Aptos" panose="020B0004020202020204" pitchFamily="34" charset="0"/>
                          <a:cs typeface="Times New Roman" panose="02020603050405020304" pitchFamily="18" charset="0"/>
                        </a:rPr>
                        <a:t> </a:t>
                      </a:r>
                      <a:r>
                        <a:rPr lang="en-ZA" sz="2400" kern="100" dirty="0" err="1">
                          <a:effectLst/>
                          <a:latin typeface="Century Gothic" panose="020B0502020202020204" pitchFamily="34" charset="0"/>
                          <a:ea typeface="Aptos" panose="020B0004020202020204" pitchFamily="34" charset="0"/>
                          <a:cs typeface="Times New Roman" panose="02020603050405020304" pitchFamily="18" charset="0"/>
                        </a:rPr>
                        <a:t>doodsheid</a:t>
                      </a:r>
                      <a:endParaRPr lang="en-Z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687914"/>
                  </a:ext>
                </a:extLst>
              </a:tr>
            </a:tbl>
          </a:graphicData>
        </a:graphic>
      </p:graphicFrame>
    </p:spTree>
    <p:extLst>
      <p:ext uri="{BB962C8B-B14F-4D97-AF65-F5344CB8AC3E}">
        <p14:creationId xmlns:p14="http://schemas.microsoft.com/office/powerpoint/2010/main" val="19301317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8" name="Freeform: Shape 97">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0" name="Freeform: Shape 99">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1"/>
          <p:cNvSpPr txBox="1">
            <a:spLocks/>
          </p:cNvSpPr>
          <p:nvPr/>
        </p:nvSpPr>
        <p:spPr>
          <a:xfrm>
            <a:off x="438913" y="1511589"/>
            <a:ext cx="3430958" cy="2896432"/>
          </a:xfrm>
          <a:prstGeom prst="rect">
            <a:avLst/>
          </a:prstGeom>
        </p:spPr>
        <p:txBody>
          <a:bodyPr vert="horz" lIns="91440" tIns="45720" rIns="91440" bIns="45720" rtlCol="0" anchor="b">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90000"/>
              </a:lnSpc>
              <a:spcBef>
                <a:spcPct val="0"/>
              </a:spcBef>
              <a:spcAft>
                <a:spcPts val="600"/>
              </a:spcAft>
              <a:buNone/>
            </a:pPr>
            <a:r>
              <a:rPr lang="en-US" sz="4000" b="1" i="1" kern="1200" dirty="0">
                <a:solidFill>
                  <a:schemeClr val="tx1"/>
                </a:solidFill>
                <a:latin typeface="+mj-lt"/>
                <a:ea typeface="+mj-ea"/>
                <a:cs typeface="+mj-cs"/>
              </a:rPr>
              <a:t>CORINTHIANS – WILD &amp; WONDERFUL III.</a:t>
            </a:r>
          </a:p>
        </p:txBody>
      </p:sp>
      <p:sp>
        <p:nvSpPr>
          <p:cNvPr id="102" name="Rectangle 101">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04" name="Rectangle 103">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3"/>
          <a:stretch>
            <a:fillRect/>
          </a:stretch>
        </p:blipFill>
        <p:spPr>
          <a:xfrm>
            <a:off x="135961" y="138430"/>
            <a:ext cx="1153922" cy="1153922"/>
          </a:xfrm>
          <a:prstGeom prst="rect">
            <a:avLst/>
          </a:prstGeom>
        </p:spPr>
      </p:pic>
      <p:pic>
        <p:nvPicPr>
          <p:cNvPr id="16" name="Picture 15">
            <a:extLst>
              <a:ext uri="{FF2B5EF4-FFF2-40B4-BE49-F238E27FC236}">
                <a16:creationId xmlns:a16="http://schemas.microsoft.com/office/drawing/2014/main" id="{0A6C0FEC-1718-3B87-D96F-70A2B87A00A2}"/>
              </a:ext>
            </a:extLst>
          </p:cNvPr>
          <p:cNvPicPr>
            <a:picLocks noChangeAspect="1"/>
          </p:cNvPicPr>
          <p:nvPr/>
        </p:nvPicPr>
        <p:blipFill rotWithShape="1">
          <a:blip r:embed="rId4"/>
          <a:srcRect l="4050"/>
          <a:stretch/>
        </p:blipFill>
        <p:spPr>
          <a:xfrm>
            <a:off x="3665877" y="0"/>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4" name="Picture 13">
            <a:extLst>
              <a:ext uri="{FF2B5EF4-FFF2-40B4-BE49-F238E27FC236}">
                <a16:creationId xmlns:a16="http://schemas.microsoft.com/office/drawing/2014/main" id="{335CBFF5-5605-5441-16A7-3F832B2210DB}"/>
              </a:ext>
            </a:extLst>
          </p:cNvPr>
          <p:cNvPicPr>
            <a:picLocks noChangeAspect="1"/>
          </p:cNvPicPr>
          <p:nvPr/>
        </p:nvPicPr>
        <p:blipFill rotWithShape="1">
          <a:blip r:embed="rId5"/>
          <a:srcRect r="1" b="10847"/>
          <a:stretch/>
        </p:blipFill>
        <p:spPr>
          <a:xfrm>
            <a:off x="7113741" y="-66"/>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Tree>
    <p:extLst>
      <p:ext uri="{BB962C8B-B14F-4D97-AF65-F5344CB8AC3E}">
        <p14:creationId xmlns:p14="http://schemas.microsoft.com/office/powerpoint/2010/main" val="2521498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‘So moet ons dan beskou word as dienaars van Christus en bedienaars van die verborgenhede van God.</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Kor 4:1-21. </a:t>
            </a:r>
          </a:p>
        </p:txBody>
      </p:sp>
    </p:spTree>
    <p:extLst>
      <p:ext uri="{BB962C8B-B14F-4D97-AF65-F5344CB8AC3E}">
        <p14:creationId xmlns:p14="http://schemas.microsoft.com/office/powerpoint/2010/main" val="38871414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endParaRPr lang="nl-NL" sz="3600" i="1" dirty="0">
              <a:solidFill>
                <a:schemeClr val="dk1"/>
              </a:solidFill>
              <a:latin typeface="Century Gothic"/>
              <a:ea typeface="+mn-lt"/>
              <a:cs typeface="+mn-lt"/>
            </a:endParaRPr>
          </a:p>
          <a:p>
            <a:pPr marL="0" indent="0">
              <a:spcBef>
                <a:spcPts val="1400"/>
              </a:spcBef>
              <a:buNone/>
            </a:pPr>
            <a:r>
              <a:rPr lang="nl-NL" sz="3600" i="1" dirty="0">
                <a:solidFill>
                  <a:schemeClr val="dk1"/>
                </a:solidFill>
                <a:latin typeface="Century Gothic"/>
                <a:ea typeface="+mn-lt"/>
                <a:cs typeface="+mn-lt"/>
              </a:rPr>
              <a:t>Gr: </a:t>
            </a:r>
            <a:r>
              <a:rPr lang="nl-NL" sz="3600" b="1" i="1" dirty="0">
                <a:solidFill>
                  <a:schemeClr val="dk1"/>
                </a:solidFill>
                <a:latin typeface="Century Gothic"/>
                <a:ea typeface="+mn-lt"/>
                <a:cs typeface="+mn-lt"/>
              </a:rPr>
              <a:t>dienaars</a:t>
            </a:r>
            <a:r>
              <a:rPr lang="nl-NL" sz="3600" i="1" dirty="0">
                <a:solidFill>
                  <a:schemeClr val="dk1"/>
                </a:solidFill>
                <a:latin typeface="Century Gothic"/>
                <a:ea typeface="+mn-lt"/>
                <a:cs typeface="+mn-lt"/>
              </a:rPr>
              <a:t>: huperetes (hoop-ay-ret-ace) Onderdaan, Dienskneg, Minister, Konstabel, letterlik an under oarsman (Onderroeier)</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18275745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8255847-BD9C-D491-C610-6BD0EB0E471A}"/>
              </a:ext>
            </a:extLst>
          </p:cNvPr>
          <p:cNvPicPr>
            <a:picLocks noChangeAspect="1"/>
          </p:cNvPicPr>
          <p:nvPr/>
        </p:nvPicPr>
        <p:blipFill>
          <a:blip r:embed="rId3"/>
          <a:srcRect b="3452"/>
          <a:stretch/>
        </p:blipFill>
        <p:spPr>
          <a:xfrm>
            <a:off x="20" y="1282"/>
            <a:ext cx="12191980" cy="6856718"/>
          </a:xfrm>
          <a:prstGeom prst="rect">
            <a:avLst/>
          </a:prstGeom>
        </p:spPr>
      </p:pic>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65010007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‘Ek is Jesus wat jy vervolg. Maar rig jou op en staan op jou voete, want hiertoe het Ek aan jou verskyn om jou te bestem tot ‘n dienaar en getuie van die dinge wat jy gesien het en van die dinge waarin Ek nog aan jou sal verskyn, </a:t>
            </a:r>
            <a:r>
              <a:rPr lang="nl-NL" sz="3600" b="1" i="1" dirty="0">
                <a:solidFill>
                  <a:schemeClr val="dk1"/>
                </a:solidFill>
                <a:latin typeface="Century Gothic"/>
                <a:ea typeface="+mn-lt"/>
                <a:cs typeface="+mn-lt"/>
              </a:rPr>
              <a:t>(Hd 26:15-16)</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54541535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endParaRPr lang="en-GB" sz="3600" i="1" dirty="0">
              <a:solidFill>
                <a:schemeClr val="dk1"/>
              </a:solidFill>
              <a:latin typeface="Century Gothic"/>
              <a:ea typeface="+mn-lt"/>
              <a:cs typeface="+mn-lt"/>
            </a:endParaRPr>
          </a:p>
          <a:p>
            <a:pPr marL="0" indent="0">
              <a:spcBef>
                <a:spcPts val="1400"/>
              </a:spcBef>
              <a:buNone/>
            </a:pPr>
            <a:r>
              <a:rPr lang="en-GB" sz="3600" i="1" dirty="0">
                <a:solidFill>
                  <a:schemeClr val="dk1"/>
                </a:solidFill>
                <a:latin typeface="Century Gothic"/>
                <a:ea typeface="+mn-lt"/>
                <a:cs typeface="+mn-lt"/>
              </a:rPr>
              <a:t>Gr: </a:t>
            </a:r>
            <a:r>
              <a:rPr lang="en-GB" sz="3600" b="1" i="1" dirty="0" err="1">
                <a:solidFill>
                  <a:schemeClr val="dk1"/>
                </a:solidFill>
                <a:latin typeface="Century Gothic"/>
                <a:ea typeface="+mn-lt"/>
                <a:cs typeface="+mn-lt"/>
              </a:rPr>
              <a:t>bedienaars</a:t>
            </a:r>
            <a:r>
              <a:rPr lang="en-GB" sz="3600" i="1" dirty="0">
                <a:solidFill>
                  <a:schemeClr val="dk1"/>
                </a:solidFill>
                <a:latin typeface="Century Gothic"/>
                <a:ea typeface="+mn-lt"/>
                <a:cs typeface="+mn-lt"/>
              </a:rPr>
              <a:t>: </a:t>
            </a:r>
            <a:r>
              <a:rPr lang="en-GB" sz="3600" i="1" dirty="0" err="1">
                <a:solidFill>
                  <a:schemeClr val="dk1"/>
                </a:solidFill>
                <a:latin typeface="Century Gothic"/>
                <a:ea typeface="+mn-lt"/>
                <a:cs typeface="+mn-lt"/>
              </a:rPr>
              <a:t>oikonomos</a:t>
            </a:r>
            <a:r>
              <a:rPr lang="en-GB" sz="3600" i="1" dirty="0">
                <a:solidFill>
                  <a:schemeClr val="dk1"/>
                </a:solidFill>
                <a:latin typeface="Century Gothic"/>
                <a:ea typeface="+mn-lt"/>
                <a:cs typeface="+mn-lt"/>
              </a:rPr>
              <a:t> (oy-</a:t>
            </a:r>
            <a:r>
              <a:rPr lang="en-GB" sz="3600" i="1" dirty="0" err="1">
                <a:solidFill>
                  <a:schemeClr val="dk1"/>
                </a:solidFill>
                <a:latin typeface="Century Gothic"/>
                <a:ea typeface="+mn-lt"/>
                <a:cs typeface="+mn-lt"/>
              </a:rPr>
              <a:t>kon</a:t>
            </a:r>
            <a:r>
              <a:rPr lang="en-GB" sz="3600" i="1" dirty="0">
                <a:solidFill>
                  <a:schemeClr val="dk1"/>
                </a:solidFill>
                <a:latin typeface="Century Gothic"/>
                <a:ea typeface="+mn-lt"/>
                <a:cs typeface="+mn-lt"/>
              </a:rPr>
              <a:t>-om-</a:t>
            </a:r>
            <a:r>
              <a:rPr lang="en-GB" sz="3600" i="1" dirty="0" err="1">
                <a:solidFill>
                  <a:schemeClr val="dk1"/>
                </a:solidFill>
                <a:latin typeface="Century Gothic"/>
                <a:ea typeface="+mn-lt"/>
                <a:cs typeface="+mn-lt"/>
              </a:rPr>
              <a:t>os</a:t>
            </a:r>
            <a:r>
              <a:rPr lang="en-GB" sz="3600" i="1" dirty="0">
                <a:solidFill>
                  <a:schemeClr val="dk1"/>
                </a:solidFill>
                <a:latin typeface="Century Gothic"/>
                <a:ea typeface="+mn-lt"/>
                <a:cs typeface="+mn-lt"/>
              </a:rPr>
              <a:t>) </a:t>
            </a:r>
            <a:r>
              <a:rPr lang="en-GB" sz="3600" i="1" dirty="0" err="1">
                <a:solidFill>
                  <a:schemeClr val="dk1"/>
                </a:solidFill>
                <a:latin typeface="Century Gothic"/>
                <a:ea typeface="+mn-lt"/>
                <a:cs typeface="+mn-lt"/>
              </a:rPr>
              <a:t>Opsigter</a:t>
            </a:r>
            <a:r>
              <a:rPr lang="en-GB" sz="3600" i="1" dirty="0">
                <a:solidFill>
                  <a:schemeClr val="dk1"/>
                </a:solidFill>
                <a:latin typeface="Century Gothic"/>
                <a:ea typeface="+mn-lt"/>
                <a:cs typeface="+mn-lt"/>
              </a:rPr>
              <a:t>, </a:t>
            </a:r>
            <a:r>
              <a:rPr lang="en-GB" sz="3600" i="1" dirty="0" err="1">
                <a:solidFill>
                  <a:schemeClr val="dk1"/>
                </a:solidFill>
                <a:latin typeface="Century Gothic"/>
                <a:ea typeface="+mn-lt"/>
                <a:cs typeface="+mn-lt"/>
              </a:rPr>
              <a:t>Bestuurder</a:t>
            </a:r>
            <a:r>
              <a:rPr lang="en-GB" sz="3600" i="1" dirty="0">
                <a:solidFill>
                  <a:schemeClr val="dk1"/>
                </a:solidFill>
                <a:latin typeface="Century Gothic"/>
                <a:ea typeface="+mn-lt"/>
                <a:cs typeface="+mn-lt"/>
              </a:rPr>
              <a:t> of </a:t>
            </a:r>
            <a:r>
              <a:rPr lang="en-GB" sz="3600" i="1" dirty="0" err="1">
                <a:solidFill>
                  <a:schemeClr val="dk1"/>
                </a:solidFill>
                <a:latin typeface="Century Gothic"/>
                <a:ea typeface="+mn-lt"/>
                <a:cs typeface="+mn-lt"/>
              </a:rPr>
              <a:t>Tesourier</a:t>
            </a:r>
            <a:r>
              <a:rPr lang="en-GB" sz="3600" i="1" dirty="0">
                <a:solidFill>
                  <a:schemeClr val="dk1"/>
                </a:solidFill>
                <a:latin typeface="Century Gothic"/>
                <a:ea typeface="+mn-lt"/>
                <a:cs typeface="+mn-lt"/>
              </a:rPr>
              <a:t>.</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03071225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3733</TotalTime>
  <Words>1397</Words>
  <Application>Microsoft Office PowerPoint</Application>
  <PresentationFormat>Widescreen</PresentationFormat>
  <Paragraphs>127</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Avenir Next LT Pro</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Safety (Cathtect)</cp:lastModifiedBy>
  <cp:revision>1458</cp:revision>
  <dcterms:created xsi:type="dcterms:W3CDTF">2020-05-26T13:44:35Z</dcterms:created>
  <dcterms:modified xsi:type="dcterms:W3CDTF">2024-07-26T14:39:37Z</dcterms:modified>
  <cp:contentStatus/>
</cp:coreProperties>
</file>