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Lst>
  <p:sldSz cy="6858000" cx="12192000"/>
  <p:notesSz cx="6858000" cy="9144000"/>
  <p:embeddedFontLst>
    <p:embeddedFont>
      <p:font typeface="Century Gothic"/>
      <p:regular r:id="rId69"/>
      <p:bold r:id="rId70"/>
      <p:italic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A315D7-B7BB-4F97-8E5F-BC2716B811C9}">
  <a:tblStyle styleId="{37A315D7-B7BB-4F97-8E5F-BC2716B811C9}" styleName="Table_0">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2" Type="http://schemas.openxmlformats.org/officeDocument/2006/relationships/font" Target="fonts/CenturyGothic-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CenturyGothic-italic.fntdata"/><Relationship Id="rId70" Type="http://schemas.openxmlformats.org/officeDocument/2006/relationships/font" Target="fonts/CenturyGothic-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CenturyGothic-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f7cb3ac1a4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f7cb3ac1a4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f7cb3ac1a4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7cb3ac1a4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7cb3ac1a4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f7cb3ac1a4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f7cb3ac1a4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f7cb3ac1a4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f7cb3ac1a4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f7cb3ac1a4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f7cb3ac1a4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f7cb3ac1a4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f7cb3ac1a4_0_2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f7cb3ac1a4_0_2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f7cb3ac1a4_0_2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f7cb3ac1a4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f7cb3ac1a4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2f7cb3ac1a4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f7cb3ac1a4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f7cb3ac1a4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f7cb3ac1a4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f7cb3ac1a4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f7cb3ac1a4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f7cb3ac1a4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f7cb3ac1a4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f7cb3ac1a4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f7cb3ac1a4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f7cb3ac1a4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f7cb3ac1a4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2f7cb3ac1a4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ed32faad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ed32faad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ed32faad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f7cb3ac1a4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f7cb3ac1a4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2f7cb3ac1a4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f7cb3ac1a4_0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f7cb3ac1a4_0_2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f7cb3ac1a4_0_2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f7cb3ac1a4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f7cb3ac1a4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f7cb3ac1a4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f7cb3ac1a4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f7cb3ac1a4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g2f7cb3ac1a4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f7cb3ac1a4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2f7cb3ac1a4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f7cb3ac1a4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f7cb3ac1a4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2f7cb3ac1a4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g2f7cb3ac1a4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f7cb3ac1a4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f7cb3ac1a4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f7cb3ac1a4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f7cb3ac1a4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2f7cb3ac1a4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2f7cb3ac1a4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f7cb3ac1a4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f7cb3ac1a4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f7cb3ac1a4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f7cb3ac1a4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f7cb3ac1a4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f7cb3ac1a4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f7cb3ac1a4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f7cb3ac1a4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f7cb3ac1a4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f7cb3ac1a4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f7cb3ac1a4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f7cb3ac1a4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f7cb3ac1a4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f7cb3ac1a4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f7cb3ac1a4_0_3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f7cb3ac1a4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f7cb3ac1a4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f7cb3ac1a4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f7cb3ac1a4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f7cb3ac1a4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f7cb3ac1a4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f7cb3ac1a4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2f7cb3ac1a4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2f7cb3ac1a4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f7cb3ac1a4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f7cb3ac1a4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f7cb3ac1a4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f7cb3ac1a4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2f7cb3ac1a4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2f7cb3ac1a4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f7cb3ac1a4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f7cb3ac1a4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f7cb3ac1a4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f7cb3ac1a4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2f7cb3ac1a4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g2f7cb3ac1a4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ed32faadf6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ed32faadf6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ed32faadf6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f7cb3ac1a4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2f7cb3ac1a4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2f7cb3ac1a4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f7cb3ac1a4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f7cb3ac1a4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f7cb3ac1a4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f7cb3ac1a4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2f7cb3ac1a4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g2f7cb3ac1a4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f7cb3ac1a4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f7cb3ac1a4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f7cb3ac1a4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f7cb3ac1a4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f7cb3ac1a4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f7cb3ac1a4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f7cb3ac1a4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f7cb3ac1a4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f7cb3ac1a4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f7cb3ac1a4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f7cb3ac1a4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f7cb3ac1a4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f7cb3ac1a4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f7cb3ac1a4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f7cb3ac1a4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f7cb3ac1a4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f7cb3ac1a4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f7cb3ac1a4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f7cb3ac1a4_0_5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f7cb3ac1a4_0_5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f7cb3ac1a4_0_5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f7cb3ac1a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f7cb3ac1a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f7cb3ac1a4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f7cb3ac1a4_0_5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f7cb3ac1a4_0_5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f7cb3ac1a4_0_5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f7cb3ac1a4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f7cb3ac1a4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f7cb3ac1a4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f7cb3ac1a4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f7cb3ac1a4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f7cb3ac1a4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f7cb3ac1a4_0_5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f7cb3ac1a4_0_5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f7cb3ac1a4_0_5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f7cb3ac1a4_0_5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f7cb3ac1a4_0_5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f7cb3ac1a4_0_5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f7cb3ac1a4_0_5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f7cb3ac1a4_0_5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f7cb3ac1a4_0_5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f7cb3ac1a4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g2f7cb3ac1a4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g2f7cb3ac1a4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f7cb3ac1a4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f7cb3ac1a4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f7cb3ac1a4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f7cb3ac1a4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2f7cb3ac1a4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g2f7cb3ac1a4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f7cb3ac1a4_0_6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g2f7cb3ac1a4_0_6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2f7cb3ac1a4_0_6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f7cb3ac1a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f7cb3ac1a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f7cb3ac1a4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f7cb3ac1a4_0_6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f7cb3ac1a4_0_6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f7cb3ac1a4_0_6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f7cb3ac1a4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f7cb3ac1a4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f7cb3ac1a4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f7cb3ac1a4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f7cb3ac1a4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f7cb3ac1a4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f7cb3ac1a4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f7cb3ac1a4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f7cb3ac1a4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f7cb3ac1a4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f7cb3ac1a4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f7cb3ac1a4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jp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jp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jp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jp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jp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jp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jp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jp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jp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jp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jp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jp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jp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jp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jp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jp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jp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jp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jp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jp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jp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jp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1.jp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jp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1.jpg"/><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1.jp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jp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jp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1.jp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jp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jp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jp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
        <p:nvSpPr>
          <p:cNvPr id="89" name="Google Shape;89;p13"/>
          <p:cNvSpPr txBox="1"/>
          <p:nvPr/>
        </p:nvSpPr>
        <p:spPr>
          <a:xfrm>
            <a:off x="587829" y="1691850"/>
            <a:ext cx="11092542" cy="244787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A handsome young man in a local Church constantly found himself in a predicament. He actually published his account under the heading: ‘How to stop people from bugging you about getting married.’</a:t>
            </a:r>
            <a:endParaRPr b="1" i="1" sz="34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90" name="Google Shape;90;p13"/>
          <p:cNvPicPr preferRelativeResize="0"/>
          <p:nvPr/>
        </p:nvPicPr>
        <p:blipFill rotWithShape="1">
          <a:blip r:embed="rId4">
            <a:alphaModFix/>
          </a:blip>
          <a:srcRect b="0" l="0" r="0" t="0"/>
          <a:stretch/>
        </p:blipFill>
        <p:spPr>
          <a:xfrm>
            <a:off x="135961" y="138430"/>
            <a:ext cx="1153922" cy="1153922"/>
          </a:xfrm>
          <a:prstGeom prst="rect">
            <a:avLst/>
          </a:prstGeom>
          <a:noFill/>
          <a:ln>
            <a:noFill/>
          </a:ln>
        </p:spPr>
      </p:pic>
      <p:sp>
        <p:nvSpPr>
          <p:cNvPr id="91" name="Google Shape;91;p13"/>
          <p:cNvSpPr txBox="1"/>
          <p:nvPr/>
        </p:nvSpPr>
        <p:spPr>
          <a:xfrm>
            <a:off x="2089659" y="490728"/>
            <a:ext cx="8229600" cy="1252728"/>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6" name="Shape 166"/>
        <p:cNvGrpSpPr/>
        <p:nvPr/>
      </p:nvGrpSpPr>
      <p:grpSpPr>
        <a:xfrm>
          <a:off x="0" y="0"/>
          <a:ext cx="0" cy="0"/>
          <a:chOff x="0" y="0"/>
          <a:chExt cx="0" cy="0"/>
        </a:xfrm>
      </p:grpSpPr>
      <p:sp>
        <p:nvSpPr>
          <p:cNvPr id="167" name="Google Shape;167;p2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Laat elkeen in die roeping bly waarin hy geroep is. Is jy as slaaf geroep, laat dit jou nie kwel nie; maar as jy ook vry kan word, maak daar des te meer gebruik van.</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68" name="Google Shape;168;p2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69" name="Google Shape;169;p2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7:17-40.</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sp>
        <p:nvSpPr>
          <p:cNvPr id="175" name="Google Shape;175;p2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Want die slaaf wat in die Here geroep is, is ‘n vrygemaakte van die Here; so is ook hy wat as vryman geroep is, ‘n slaaf van Christus.</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176" name="Google Shape;176;p2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77" name="Google Shape;177;p2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 name="Shape 182"/>
        <p:cNvGrpSpPr/>
        <p:nvPr/>
      </p:nvGrpSpPr>
      <p:grpSpPr>
        <a:xfrm>
          <a:off x="0" y="0"/>
          <a:ext cx="0" cy="0"/>
          <a:chOff x="0" y="0"/>
          <a:chExt cx="0" cy="0"/>
        </a:xfrm>
      </p:grpSpPr>
      <p:sp>
        <p:nvSpPr>
          <p:cNvPr id="183" name="Google Shape;183;p2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Julle is duur gekoop; moenie slawe van mense word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184" name="Google Shape;184;p2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85" name="Google Shape;185;p2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0" name="Shape 190"/>
        <p:cNvGrpSpPr/>
        <p:nvPr/>
      </p:nvGrpSpPr>
      <p:grpSpPr>
        <a:xfrm>
          <a:off x="0" y="0"/>
          <a:ext cx="0" cy="0"/>
          <a:chOff x="0" y="0"/>
          <a:chExt cx="0" cy="0"/>
        </a:xfrm>
      </p:grpSpPr>
      <p:sp>
        <p:nvSpPr>
          <p:cNvPr id="191" name="Google Shape;191;p2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Laat elkeen, broeders, in die staat waarin hy geroep is, daarin bly voor God.</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192" name="Google Shape;192;p2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93" name="Google Shape;193;p2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2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In verband met die maagde het ek geen bevel van die Here nie, maar ek gee my mening as iemand wat deur die barmhartigheid van die Here betroubaar is.</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00" name="Google Shape;200;p2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01" name="Google Shape;201;p2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6" name="Shape 206"/>
        <p:cNvGrpSpPr/>
        <p:nvPr/>
      </p:nvGrpSpPr>
      <p:grpSpPr>
        <a:xfrm>
          <a:off x="0" y="0"/>
          <a:ext cx="0" cy="0"/>
          <a:chOff x="0" y="0"/>
          <a:chExt cx="0" cy="0"/>
        </a:xfrm>
      </p:grpSpPr>
      <p:sp>
        <p:nvSpPr>
          <p:cNvPr id="207" name="Google Shape;207;p2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Ek meen dat dit goed is vanweë die aanstaande nood - dat dit goed is vir ‘n mens om so te bly.</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08" name="Google Shape;208;p2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09" name="Google Shape;209;p2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4" name="Shape 214"/>
        <p:cNvGrpSpPr/>
        <p:nvPr/>
      </p:nvGrpSpPr>
      <p:grpSpPr>
        <a:xfrm>
          <a:off x="0" y="0"/>
          <a:ext cx="0" cy="0"/>
          <a:chOff x="0" y="0"/>
          <a:chExt cx="0" cy="0"/>
        </a:xfrm>
      </p:grpSpPr>
      <p:sp>
        <p:nvSpPr>
          <p:cNvPr id="215" name="Google Shape;215;p2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Is jy aan ‘n vrou verbonde, moenie losmaking soek nie; is jy los van ‘n vrou, moenie ‘n vrou soek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16" name="Google Shape;216;p2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17" name="Google Shape;217;p2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2" name="Shape 222"/>
        <p:cNvGrpSpPr/>
        <p:nvPr/>
      </p:nvGrpSpPr>
      <p:grpSpPr>
        <a:xfrm>
          <a:off x="0" y="0"/>
          <a:ext cx="0" cy="0"/>
          <a:chOff x="0" y="0"/>
          <a:chExt cx="0" cy="0"/>
        </a:xfrm>
      </p:grpSpPr>
      <p:sp>
        <p:nvSpPr>
          <p:cNvPr id="223" name="Google Shape;223;p2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as jy tog trou, sondig jy nie; en as ‘n maagd trou, sondig sy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24" name="Google Shape;224;p2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25" name="Google Shape;225;p2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0" name="Shape 230"/>
        <p:cNvGrpSpPr/>
        <p:nvPr/>
      </p:nvGrpSpPr>
      <p:grpSpPr>
        <a:xfrm>
          <a:off x="0" y="0"/>
          <a:ext cx="0" cy="0"/>
          <a:chOff x="0" y="0"/>
          <a:chExt cx="0" cy="0"/>
        </a:xfrm>
      </p:grpSpPr>
      <p:sp>
        <p:nvSpPr>
          <p:cNvPr id="231" name="Google Shape;231;p3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sulke mense sal verdrukking hê vir die vlees, en ek wil julle spaar.</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32" name="Google Shape;232;p3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33" name="Google Shape;233;p3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8" name="Shape 238"/>
        <p:cNvGrpSpPr/>
        <p:nvPr/>
      </p:nvGrpSpPr>
      <p:grpSpPr>
        <a:xfrm>
          <a:off x="0" y="0"/>
          <a:ext cx="0" cy="0"/>
          <a:chOff x="0" y="0"/>
          <a:chExt cx="0" cy="0"/>
        </a:xfrm>
      </p:grpSpPr>
      <p:sp>
        <p:nvSpPr>
          <p:cNvPr id="239" name="Google Shape;239;p3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dit sê ek, broeders, die tyd is kort; van nou af moet ook die wat vroue het, wees asof hulle nie het nie; en die wat ween, asof hulle nie ween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40" name="Google Shape;240;p3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41" name="Google Shape;241;p3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1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000">
                <a:solidFill>
                  <a:schemeClr val="dk1"/>
                </a:solidFill>
                <a:latin typeface="Century Gothic"/>
                <a:ea typeface="Century Gothic"/>
                <a:cs typeface="Century Gothic"/>
                <a:sym typeface="Century Gothic"/>
              </a:rPr>
              <a:t>Says Howard, A couple of older ladies in our congregation frequently used to come up to me at weddings, poking me in the ribs whispering: ‘You’re next!’ It became quite annoying, but they stopped after I started doing the same thing to them at funerals!’</a:t>
            </a:r>
            <a:endParaRPr b="1" i="1" sz="30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98" name="Google Shape;98;p1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99" name="Google Shape;99;p1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6" name="Shape 246"/>
        <p:cNvGrpSpPr/>
        <p:nvPr/>
      </p:nvGrpSpPr>
      <p:grpSpPr>
        <a:xfrm>
          <a:off x="0" y="0"/>
          <a:ext cx="0" cy="0"/>
          <a:chOff x="0" y="0"/>
          <a:chExt cx="0" cy="0"/>
        </a:xfrm>
      </p:grpSpPr>
      <p:sp>
        <p:nvSpPr>
          <p:cNvPr id="247" name="Google Shape;247;p3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die wat bly is, asof hulle nie bly is nie; en die wat koop, asof hulle nie besit nie; </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48" name="Google Shape;248;p3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49" name="Google Shape;249;p3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4" name="Shape 254"/>
        <p:cNvGrpSpPr/>
        <p:nvPr/>
      </p:nvGrpSpPr>
      <p:grpSpPr>
        <a:xfrm>
          <a:off x="0" y="0"/>
          <a:ext cx="0" cy="0"/>
          <a:chOff x="0" y="0"/>
          <a:chExt cx="0" cy="0"/>
        </a:xfrm>
      </p:grpSpPr>
      <p:sp>
        <p:nvSpPr>
          <p:cNvPr id="255" name="Google Shape;255;p3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die wat hierdie wêreld gebruik, asof hulle dit nie ten volle gebruik nie; want die gedaante van hierdie wêreld gaan verby.</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56" name="Google Shape;256;p3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57" name="Google Shape;257;p3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2" name="Shape 262"/>
        <p:cNvGrpSpPr/>
        <p:nvPr/>
      </p:nvGrpSpPr>
      <p:grpSpPr>
        <a:xfrm>
          <a:off x="0" y="0"/>
          <a:ext cx="0" cy="0"/>
          <a:chOff x="0" y="0"/>
          <a:chExt cx="0" cy="0"/>
        </a:xfrm>
      </p:grpSpPr>
      <p:sp>
        <p:nvSpPr>
          <p:cNvPr id="263" name="Google Shape;263;p3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ek wil hê dat julle onbesorg moet wees.</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64" name="Google Shape;264;p3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65" name="Google Shape;265;p3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0" name="Shape 270"/>
        <p:cNvGrpSpPr/>
        <p:nvPr/>
      </p:nvGrpSpPr>
      <p:grpSpPr>
        <a:xfrm>
          <a:off x="0" y="0"/>
          <a:ext cx="0" cy="0"/>
          <a:chOff x="0" y="0"/>
          <a:chExt cx="0" cy="0"/>
        </a:xfrm>
      </p:grpSpPr>
      <p:sp>
        <p:nvSpPr>
          <p:cNvPr id="271" name="Google Shape;271;p3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Die ongetroude is besorg oor die dinge van die Here, hoe hy die Here sal behaag, maar die getroude is besorg oor die dinge van die wêreld, hoe hy die vrou sal behaag.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72" name="Google Shape;272;p3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73" name="Google Shape;273;p3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 name="Shape 278"/>
        <p:cNvGrpSpPr/>
        <p:nvPr/>
      </p:nvGrpSpPr>
      <p:grpSpPr>
        <a:xfrm>
          <a:off x="0" y="0"/>
          <a:ext cx="0" cy="0"/>
          <a:chOff x="0" y="0"/>
          <a:chExt cx="0" cy="0"/>
        </a:xfrm>
      </p:grpSpPr>
      <p:sp>
        <p:nvSpPr>
          <p:cNvPr id="279" name="Google Shape;279;p3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Daar is ook onderskeid tussen ‘n vrou en ‘n maagd; die ongetroude is besorg oor die dinge van die Here om heilig te wees na die liggaam sowel as na die gees, maar die getroude is besorg oor die dinge van die wêreld, hoe sy die man sal behaag.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80" name="Google Shape;280;p3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81" name="Google Shape;281;p3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6" name="Shape 286"/>
        <p:cNvGrpSpPr/>
        <p:nvPr/>
      </p:nvGrpSpPr>
      <p:grpSpPr>
        <a:xfrm>
          <a:off x="0" y="0"/>
          <a:ext cx="0" cy="0"/>
          <a:chOff x="0" y="0"/>
          <a:chExt cx="0" cy="0"/>
        </a:xfrm>
      </p:grpSpPr>
      <p:sp>
        <p:nvSpPr>
          <p:cNvPr id="287" name="Google Shape;287;p3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Ek sê dit tot julle eie voordeel, nie om julle van jul vryheid te beroof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88" name="Google Shape;288;p3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89" name="Google Shape;289;p3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4" name="Shape 294"/>
        <p:cNvGrpSpPr/>
        <p:nvPr/>
      </p:nvGrpSpPr>
      <p:grpSpPr>
        <a:xfrm>
          <a:off x="0" y="0"/>
          <a:ext cx="0" cy="0"/>
          <a:chOff x="0" y="0"/>
          <a:chExt cx="0" cy="0"/>
        </a:xfrm>
      </p:grpSpPr>
      <p:sp>
        <p:nvSpPr>
          <p:cNvPr id="295" name="Google Shape;295;p3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Ek sê dit tot julle eie voordeel, nie om julle van jul vryheid te beroof nie, maar met die oog op ‘n welvoeglike en onafgebroke toewyding aan die Here.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296" name="Google Shape;296;p3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97" name="Google Shape;297;p3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2" name="Shape 302"/>
        <p:cNvGrpSpPr/>
        <p:nvPr/>
      </p:nvGrpSpPr>
      <p:grpSpPr>
        <a:xfrm>
          <a:off x="0" y="0"/>
          <a:ext cx="0" cy="0"/>
          <a:chOff x="0" y="0"/>
          <a:chExt cx="0" cy="0"/>
        </a:xfrm>
      </p:grpSpPr>
      <p:sp>
        <p:nvSpPr>
          <p:cNvPr id="303" name="Google Shape;303;p3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as iemand meen dat hy onwelvoeglik met sy maagd handel as sy oor die jeugdige leeftyd is, en dit so moet wees, laat hom doen wat hy wil. Hy sondig nie. Laat hulle trou. </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04" name="Google Shape;304;p3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05" name="Google Shape;305;p3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0" name="Shape 310"/>
        <p:cNvGrpSpPr/>
        <p:nvPr/>
      </p:nvGrpSpPr>
      <p:grpSpPr>
        <a:xfrm>
          <a:off x="0" y="0"/>
          <a:ext cx="0" cy="0"/>
          <a:chOff x="0" y="0"/>
          <a:chExt cx="0" cy="0"/>
        </a:xfrm>
      </p:grpSpPr>
      <p:sp>
        <p:nvSpPr>
          <p:cNvPr id="311" name="Google Shape;311;p4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hy wat in sy hart vasstaan en nie onder dwang verkeer nie, maar mag het oor sy eie wil en dit in sy eie hart besluit het om sy maagd te bewaar, hy doen goed. Daarom, ook hy wat in die huwelik uitgee, doen goed; maar hy wat in die huwelik nie uitgee nie, doen beter.</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12" name="Google Shape;312;p4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13" name="Google Shape;313;p4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8" name="Shape 318"/>
        <p:cNvGrpSpPr/>
        <p:nvPr/>
      </p:nvGrpSpPr>
      <p:grpSpPr>
        <a:xfrm>
          <a:off x="0" y="0"/>
          <a:ext cx="0" cy="0"/>
          <a:chOff x="0" y="0"/>
          <a:chExt cx="0" cy="0"/>
        </a:xfrm>
      </p:grpSpPr>
      <p:sp>
        <p:nvSpPr>
          <p:cNvPr id="319" name="Google Shape;319;p4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‘If a man has a woman friend to whom he is loyal but never intended to marry, having decided to serve God as a ‘single,’ and then changes his mind, deciding he should marry her, he should go ahead and marry. It’s no sin; it’s not even a ‘step down’ from celibacy, as some say.</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20" name="Google Shape;320;p4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21" name="Google Shape;321;p4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 name="Shape 104"/>
        <p:cNvGrpSpPr/>
        <p:nvPr/>
      </p:nvGrpSpPr>
      <p:grpSpPr>
        <a:xfrm>
          <a:off x="0" y="0"/>
          <a:ext cx="0" cy="0"/>
          <a:chOff x="0" y="0"/>
          <a:chExt cx="0" cy="0"/>
        </a:xfrm>
      </p:grpSpPr>
      <p:sp>
        <p:nvSpPr>
          <p:cNvPr id="105" name="Google Shape;105;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15"/>
          <p:cNvSpPr/>
          <p:nvPr/>
        </p:nvSpPr>
        <p:spPr>
          <a:xfrm>
            <a:off x="0" y="0"/>
            <a:ext cx="4397136" cy="6858000"/>
          </a:xfrm>
          <a:custGeom>
            <a:rect b="b" l="l" r="r" t="t"/>
            <a:pathLst>
              <a:path extrusionOk="0" h="6858000" w="4397136">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solidFill>
            <a:schemeClr val="lt1"/>
          </a:solidFill>
          <a:ln cap="flat" cmpd="sng" w="9525">
            <a:solidFill>
              <a:srgbClr val="EFEFEF"/>
            </a:solidFill>
            <a:prstDash val="solid"/>
            <a:miter lim="800000"/>
            <a:headEnd len="sm" w="sm" type="none"/>
            <a:tailEnd len="sm" w="sm" type="none"/>
          </a:ln>
          <a:effectLst>
            <a:outerShdw blurRad="50800" rotWithShape="0" algn="l" dist="38100">
              <a:srgbClr val="D8D8D8">
                <a:alpha val="2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 name="Google Shape;107;p15"/>
          <p:cNvSpPr/>
          <p:nvPr/>
        </p:nvSpPr>
        <p:spPr>
          <a:xfrm>
            <a:off x="0" y="0"/>
            <a:ext cx="4386504" cy="6858000"/>
          </a:xfrm>
          <a:custGeom>
            <a:rect b="b" l="l" r="r" t="t"/>
            <a:pathLst>
              <a:path extrusionOk="0" h="6858000" w="4386504">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 name="Google Shape;108;p15"/>
          <p:cNvSpPr txBox="1"/>
          <p:nvPr/>
        </p:nvSpPr>
        <p:spPr>
          <a:xfrm>
            <a:off x="438926" y="1511600"/>
            <a:ext cx="3650400" cy="28965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000"/>
              <a:buFont typeface="Noto Sans Symbols"/>
              <a:buNone/>
            </a:pPr>
            <a:r>
              <a:rPr b="1" i="1" lang="en-GB" sz="4000" u="none" cap="none" strike="noStrike">
                <a:solidFill>
                  <a:schemeClr val="dk1"/>
                </a:solidFill>
                <a:latin typeface="Calibri"/>
                <a:ea typeface="Calibri"/>
                <a:cs typeface="Calibri"/>
                <a:sym typeface="Calibri"/>
              </a:rPr>
              <a:t>CORINTHIANS – WILD &amp; WONDERFUL </a:t>
            </a:r>
            <a:r>
              <a:rPr b="1" i="1" lang="en-GB" sz="4000">
                <a:solidFill>
                  <a:schemeClr val="dk1"/>
                </a:solidFill>
                <a:latin typeface="Calibri"/>
                <a:ea typeface="Calibri"/>
                <a:cs typeface="Calibri"/>
                <a:sym typeface="Calibri"/>
              </a:rPr>
              <a:t>VI</a:t>
            </a:r>
            <a:r>
              <a:rPr b="1" i="1" lang="en-GB" sz="4000" u="none" cap="none" strike="noStrike">
                <a:solidFill>
                  <a:schemeClr val="dk1"/>
                </a:solidFill>
                <a:latin typeface="Calibri"/>
                <a:ea typeface="Calibri"/>
                <a:cs typeface="Calibri"/>
                <a:sym typeface="Calibri"/>
              </a:rPr>
              <a:t>.</a:t>
            </a:r>
            <a:endParaRPr/>
          </a:p>
        </p:txBody>
      </p:sp>
      <p:sp>
        <p:nvSpPr>
          <p:cNvPr id="109" name="Google Shape;109;p15"/>
          <p:cNvSpPr/>
          <p:nvPr/>
        </p:nvSpPr>
        <p:spPr>
          <a:xfrm rot="5400000">
            <a:off x="767989" y="346791"/>
            <a:ext cx="146304"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sp>
        <p:nvSpPr>
          <p:cNvPr id="110" name="Google Shape;110;p15"/>
          <p:cNvSpPr/>
          <p:nvPr/>
        </p:nvSpPr>
        <p:spPr>
          <a:xfrm>
            <a:off x="438912" y="4544568"/>
            <a:ext cx="3414966"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icture containing food&#10;&#10;Description automatically generated" id="111" name="Google Shape;111;p15"/>
          <p:cNvPicPr preferRelativeResize="0"/>
          <p:nvPr/>
        </p:nvPicPr>
        <p:blipFill rotWithShape="1">
          <a:blip r:embed="rId3">
            <a:alphaModFix/>
          </a:blip>
          <a:srcRect b="0" l="0" r="0" t="0"/>
          <a:stretch/>
        </p:blipFill>
        <p:spPr>
          <a:xfrm>
            <a:off x="135961" y="138430"/>
            <a:ext cx="1153922" cy="1153922"/>
          </a:xfrm>
          <a:prstGeom prst="rect">
            <a:avLst/>
          </a:prstGeom>
          <a:noFill/>
          <a:ln>
            <a:noFill/>
          </a:ln>
        </p:spPr>
      </p:pic>
      <p:pic>
        <p:nvPicPr>
          <p:cNvPr id="112" name="Google Shape;112;p15"/>
          <p:cNvPicPr preferRelativeResize="0"/>
          <p:nvPr/>
        </p:nvPicPr>
        <p:blipFill rotWithShape="1">
          <a:blip r:embed="rId4">
            <a:alphaModFix/>
          </a:blip>
          <a:srcRect b="0" l="4050" r="0" t="0"/>
          <a:stretch/>
        </p:blipFill>
        <p:spPr>
          <a:xfrm>
            <a:off x="3665877" y="0"/>
            <a:ext cx="4375870" cy="6858000"/>
          </a:xfrm>
          <a:custGeom>
            <a:rect b="b" l="l" r="r" t="t"/>
            <a:pathLst>
              <a:path extrusionOk="0" h="6858000" w="437587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ln>
            <a:noFill/>
          </a:ln>
        </p:spPr>
      </p:pic>
      <p:pic>
        <p:nvPicPr>
          <p:cNvPr id="113" name="Google Shape;113;p15"/>
          <p:cNvPicPr preferRelativeResize="0"/>
          <p:nvPr/>
        </p:nvPicPr>
        <p:blipFill rotWithShape="1">
          <a:blip r:embed="rId5">
            <a:alphaModFix/>
          </a:blip>
          <a:srcRect b="10847" l="0" r="1" t="0"/>
          <a:stretch/>
        </p:blipFill>
        <p:spPr>
          <a:xfrm>
            <a:off x="7113741" y="-66"/>
            <a:ext cx="4942298" cy="6857999"/>
          </a:xfrm>
          <a:custGeom>
            <a:rect b="b" l="l" r="r" t="t"/>
            <a:pathLst>
              <a:path extrusionOk="0" h="6857999" w="4942298">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a:noFill/>
          <a:ln>
            <a:noFill/>
          </a:ln>
        </p:spPr>
      </p:pic>
    </p:spTree>
  </p:cSld>
  <p:clrMapOvr>
    <a:masterClrMapping/>
  </p:clrMapOvr>
  <mc:AlternateContent>
    <mc:Choice Requires="p14">
      <p:transition p14:dur="330">
        <p:fade thruBlk="1"/>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
        <p:nvSpPr>
          <p:cNvPr id="327" name="Google Shape;327;p4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On the other hand, if a man is comfortable in his decision for a single life in service to God and it’s entirely his own conviction and not imposed on him by others, he ought to stick with it. </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28" name="Google Shape;328;p4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29" name="Google Shape;329;p4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4" name="Shape 334"/>
        <p:cNvGrpSpPr/>
        <p:nvPr/>
      </p:nvGrpSpPr>
      <p:grpSpPr>
        <a:xfrm>
          <a:off x="0" y="0"/>
          <a:ext cx="0" cy="0"/>
          <a:chOff x="0" y="0"/>
          <a:chExt cx="0" cy="0"/>
        </a:xfrm>
      </p:grpSpPr>
      <p:sp>
        <p:nvSpPr>
          <p:cNvPr id="335" name="Google Shape;335;p4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Marriage is spiritually and morally right and not inferior to singleness in any way, although as I indicated earlier, because of the times we live in, I do have pastoral reasons for encouraging singleness.</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36" name="Google Shape;336;p4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37" name="Google Shape;337;p4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2" name="Shape 342"/>
        <p:cNvGrpSpPr/>
        <p:nvPr/>
      </p:nvGrpSpPr>
      <p:grpSpPr>
        <a:xfrm>
          <a:off x="0" y="0"/>
          <a:ext cx="0" cy="0"/>
          <a:chOff x="0" y="0"/>
          <a:chExt cx="0" cy="0"/>
        </a:xfrm>
      </p:grpSpPr>
      <p:sp>
        <p:nvSpPr>
          <p:cNvPr id="343" name="Google Shape;343;p4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‘If anyone thinks he is acting improperly toward the virgin he is engaged to, and if she is getting along in years and he feels he ought to marry, he should do as he wants. He is not sinning. They should get married.</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44" name="Google Shape;344;p4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45" name="Google Shape;345;p4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0" name="Shape 350"/>
        <p:cNvGrpSpPr/>
        <p:nvPr/>
      </p:nvGrpSpPr>
      <p:grpSpPr>
        <a:xfrm>
          <a:off x="0" y="0"/>
          <a:ext cx="0" cy="0"/>
          <a:chOff x="0" y="0"/>
          <a:chExt cx="0" cy="0"/>
        </a:xfrm>
      </p:grpSpPr>
      <p:sp>
        <p:nvSpPr>
          <p:cNvPr id="351" name="Google Shape;351;p4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But the man who has settled the matter in his own mind, who is under no compulsion but has control over his own will, and who has made up his mind not to marry the virgin – this man also does the right thing.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52" name="Google Shape;352;p4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53" name="Google Shape;353;p4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8" name="Shape 358"/>
        <p:cNvGrpSpPr/>
        <p:nvPr/>
      </p:nvGrpSpPr>
      <p:grpSpPr>
        <a:xfrm>
          <a:off x="0" y="0"/>
          <a:ext cx="0" cy="0"/>
          <a:chOff x="0" y="0"/>
          <a:chExt cx="0" cy="0"/>
        </a:xfrm>
      </p:grpSpPr>
      <p:sp>
        <p:nvSpPr>
          <p:cNvPr id="359" name="Google Shape;359;p4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So then, he who marries the virgin does right, but he who does not marry her does even better.</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60" name="Google Shape;360;p4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61" name="Google Shape;361;p4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6" name="Shape 366"/>
        <p:cNvGrpSpPr/>
        <p:nvPr/>
      </p:nvGrpSpPr>
      <p:grpSpPr>
        <a:xfrm>
          <a:off x="0" y="0"/>
          <a:ext cx="0" cy="0"/>
          <a:chOff x="0" y="0"/>
          <a:chExt cx="0" cy="0"/>
        </a:xfrm>
      </p:grpSpPr>
      <p:sp>
        <p:nvSpPr>
          <p:cNvPr id="367" name="Google Shape;367;p4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daar was Anna, ‘n profetes, die dogter van Fánuel, uit die stam van Aser. Sy was op baie ver gevorderde leeftyd en het van haar maagdom af sewe jaar lank met haar man saamgelewe; en sy was ‘n weduwee van omtrent vier en tagtig jaar.</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68" name="Google Shape;368;p4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69" name="Google Shape;369;p4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4" name="Shape 374"/>
        <p:cNvGrpSpPr/>
        <p:nvPr/>
      </p:nvGrpSpPr>
      <p:grpSpPr>
        <a:xfrm>
          <a:off x="0" y="0"/>
          <a:ext cx="0" cy="0"/>
          <a:chOff x="0" y="0"/>
          <a:chExt cx="0" cy="0"/>
        </a:xfrm>
      </p:grpSpPr>
      <p:sp>
        <p:nvSpPr>
          <p:cNvPr id="375" name="Google Shape;375;p4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Sy het nie weggebly van die tempel nie, en met vaste en gebede God gedien, nag en dag.’ </a:t>
            </a:r>
            <a:r>
              <a:rPr b="1" i="1" lang="en-GB" sz="3600">
                <a:solidFill>
                  <a:schemeClr val="dk1"/>
                </a:solidFill>
                <a:latin typeface="Century Gothic"/>
                <a:ea typeface="Century Gothic"/>
                <a:cs typeface="Century Gothic"/>
                <a:sym typeface="Century Gothic"/>
              </a:rPr>
              <a:t>(Lk 2:36-37)</a:t>
            </a:r>
            <a:endParaRPr b="1"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76" name="Google Shape;376;p4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77" name="Google Shape;377;p4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2" name="Shape 382"/>
        <p:cNvGrpSpPr/>
        <p:nvPr/>
      </p:nvGrpSpPr>
      <p:grpSpPr>
        <a:xfrm>
          <a:off x="0" y="0"/>
          <a:ext cx="0" cy="0"/>
          <a:chOff x="0" y="0"/>
          <a:chExt cx="0" cy="0"/>
        </a:xfrm>
      </p:grpSpPr>
      <p:sp>
        <p:nvSpPr>
          <p:cNvPr id="383" name="Google Shape;383;p4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‘n Vrou is deur die wet gebonde so lank as haar man lewe; maar as die man ontslaap het,…</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84" name="Google Shape;384;p4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85" name="Google Shape;385;p4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7:17-40.</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0" name="Shape 390"/>
        <p:cNvGrpSpPr/>
        <p:nvPr/>
      </p:nvGrpSpPr>
      <p:grpSpPr>
        <a:xfrm>
          <a:off x="0" y="0"/>
          <a:ext cx="0" cy="0"/>
          <a:chOff x="0" y="0"/>
          <a:chExt cx="0" cy="0"/>
        </a:xfrm>
      </p:grpSpPr>
      <p:sp>
        <p:nvSpPr>
          <p:cNvPr id="391" name="Google Shape;391;p5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as die man ontslaap het is sy vry om te trou met wie sy wil, maar net in die Here.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392" name="Google Shape;392;p5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393" name="Google Shape;393;p5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7:17-40.</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8" name="Shape 398"/>
        <p:cNvGrpSpPr/>
        <p:nvPr/>
      </p:nvGrpSpPr>
      <p:grpSpPr>
        <a:xfrm>
          <a:off x="0" y="0"/>
          <a:ext cx="0" cy="0"/>
          <a:chOff x="0" y="0"/>
          <a:chExt cx="0" cy="0"/>
        </a:xfrm>
      </p:grpSpPr>
      <p:sp>
        <p:nvSpPr>
          <p:cNvPr id="399" name="Google Shape;399;p5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Sy is egter gelukkiger as sy so bly, volgens my gevoele. En ek meen dat ek ook die Gees van God het.’</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00" name="Google Shape;400;p5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01" name="Google Shape;401;p5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7:17-40.</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1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KRUISVERWYSING: </a:t>
            </a:r>
            <a:r>
              <a:rPr b="1" i="1" lang="en-GB" sz="3600">
                <a:solidFill>
                  <a:schemeClr val="dk1"/>
                </a:solidFill>
                <a:latin typeface="Century Gothic"/>
                <a:ea typeface="Century Gothic"/>
                <a:cs typeface="Century Gothic"/>
                <a:sym typeface="Century Gothic"/>
              </a:rPr>
              <a:t>DIVORCE &amp; REMARRIAGE</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20" name="Google Shape;120;p1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21" name="Google Shape;121;p1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5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08" name="Google Shape;408;p5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09" name="Google Shape;409;p5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graphicFrame>
        <p:nvGraphicFramePr>
          <p:cNvPr id="410" name="Google Shape;410;p52"/>
          <p:cNvGraphicFramePr/>
          <p:nvPr/>
        </p:nvGraphicFramePr>
        <p:xfrm>
          <a:off x="999513" y="1414100"/>
          <a:ext cx="3000000" cy="3000000"/>
        </p:xfrm>
        <a:graphic>
          <a:graphicData uri="http://schemas.openxmlformats.org/drawingml/2006/table">
            <a:tbl>
              <a:tblPr bandRow="1">
                <a:noFill/>
                <a:tableStyleId>{37A315D7-B7BB-4F97-8E5F-BC2716B811C9}</a:tableStyleId>
              </a:tblPr>
              <a:tblGrid>
                <a:gridCol w="2053625"/>
                <a:gridCol w="2053625"/>
                <a:gridCol w="2053625"/>
                <a:gridCol w="2053625"/>
                <a:gridCol w="2054625"/>
              </a:tblGrid>
              <a:tr h="571975">
                <a:tc>
                  <a:txBody>
                    <a:bodyPr/>
                    <a:lstStyle/>
                    <a:p>
                      <a:pPr indent="0" lvl="0" marL="0" rtl="0" algn="ctr">
                        <a:spcBef>
                          <a:spcPts val="0"/>
                        </a:spcBef>
                        <a:spcAft>
                          <a:spcPts val="0"/>
                        </a:spcAft>
                        <a:buNone/>
                      </a:pPr>
                      <a:r>
                        <a:rPr lang="en-GB" sz="2100">
                          <a:latin typeface="Century Gothic"/>
                          <a:ea typeface="Century Gothic"/>
                          <a:cs typeface="Century Gothic"/>
                          <a:sym typeface="Century Gothic"/>
                        </a:rPr>
                        <a:t>1.</a:t>
                      </a:r>
                      <a:endParaRPr sz="21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2100">
                          <a:latin typeface="Century Gothic"/>
                          <a:ea typeface="Century Gothic"/>
                          <a:cs typeface="Century Gothic"/>
                          <a:sym typeface="Century Gothic"/>
                        </a:rPr>
                        <a:t>2.</a:t>
                      </a:r>
                      <a:endParaRPr sz="21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2100">
                          <a:latin typeface="Century Gothic"/>
                          <a:ea typeface="Century Gothic"/>
                          <a:cs typeface="Century Gothic"/>
                          <a:sym typeface="Century Gothic"/>
                        </a:rPr>
                        <a:t>3.</a:t>
                      </a:r>
                      <a:endParaRPr sz="21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2100">
                          <a:latin typeface="Century Gothic"/>
                          <a:ea typeface="Century Gothic"/>
                          <a:cs typeface="Century Gothic"/>
                          <a:sym typeface="Century Gothic"/>
                        </a:rPr>
                        <a:t>4.</a:t>
                      </a:r>
                      <a:endParaRPr sz="21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2100">
                          <a:latin typeface="Century Gothic"/>
                          <a:ea typeface="Century Gothic"/>
                          <a:cs typeface="Century Gothic"/>
                          <a:sym typeface="Century Gothic"/>
                        </a:rPr>
                        <a:t>5.</a:t>
                      </a:r>
                      <a:endParaRPr sz="21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r>
              <a:tr h="1481925">
                <a:tc>
                  <a:txBody>
                    <a:bodyPr/>
                    <a:lstStyle/>
                    <a:p>
                      <a:pPr indent="0" lvl="0" marL="0" rtl="0" algn="ctr">
                        <a:spcBef>
                          <a:spcPts val="0"/>
                        </a:spcBef>
                        <a:spcAft>
                          <a:spcPts val="0"/>
                        </a:spcAft>
                        <a:buNone/>
                      </a:pPr>
                      <a:r>
                        <a:rPr lang="en-GB" sz="1900">
                          <a:latin typeface="Century Gothic"/>
                          <a:ea typeface="Century Gothic"/>
                          <a:cs typeface="Century Gothic"/>
                          <a:sym typeface="Century Gothic"/>
                        </a:rPr>
                        <a:t>Verdeeldheid &amp; Voorkeure</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900">
                          <a:latin typeface="Century Gothic"/>
                          <a:ea typeface="Century Gothic"/>
                          <a:cs typeface="Century Gothic"/>
                          <a:sym typeface="Century Gothic"/>
                        </a:rPr>
                        <a:t>Huwelik &amp; Seksuele Verhoudings</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900">
                          <a:latin typeface="Century Gothic"/>
                          <a:ea typeface="Century Gothic"/>
                          <a:cs typeface="Century Gothic"/>
                          <a:sym typeface="Century Gothic"/>
                        </a:rPr>
                        <a:t>Voedsel &amp; Gewetes</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900">
                          <a:latin typeface="Century Gothic"/>
                          <a:ea typeface="Century Gothic"/>
                          <a:cs typeface="Century Gothic"/>
                          <a:sym typeface="Century Gothic"/>
                        </a:rPr>
                        <a:t>Gemeente Vergaderings &amp; Gawes</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900">
                          <a:latin typeface="Century Gothic"/>
                          <a:ea typeface="Century Gothic"/>
                          <a:cs typeface="Century Gothic"/>
                          <a:sym typeface="Century Gothic"/>
                        </a:rPr>
                        <a:t>Christen Hoop &amp; Die Opstanding</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r>
              <a:tr h="1975900">
                <a:tc>
                  <a:txBody>
                    <a:bodyPr/>
                    <a:lstStyle/>
                    <a:p>
                      <a:pPr indent="0" lvl="0" marL="0" rtl="0" algn="ctr">
                        <a:spcBef>
                          <a:spcPts val="0"/>
                        </a:spcBef>
                        <a:spcAft>
                          <a:spcPts val="0"/>
                        </a:spcAft>
                        <a:buNone/>
                      </a:pPr>
                      <a:r>
                        <a:rPr b="1" lang="en-GB" sz="1900">
                          <a:latin typeface="Century Gothic"/>
                          <a:ea typeface="Century Gothic"/>
                          <a:cs typeface="Century Gothic"/>
                          <a:sym typeface="Century Gothic"/>
                        </a:rPr>
                        <a:t>OPSTANDING</a:t>
                      </a:r>
                      <a:r>
                        <a:rPr lang="en-GB" sz="1900">
                          <a:latin typeface="Century Gothic"/>
                          <a:ea typeface="Century Gothic"/>
                          <a:cs typeface="Century Gothic"/>
                          <a:sym typeface="Century Gothic"/>
                        </a:rPr>
                        <a:t>:</a:t>
                      </a:r>
                      <a:endParaRPr sz="1900">
                        <a:latin typeface="Century Gothic"/>
                        <a:ea typeface="Century Gothic"/>
                        <a:cs typeface="Century Gothic"/>
                        <a:sym typeface="Century Gothic"/>
                      </a:endParaRPr>
                    </a:p>
                    <a:p>
                      <a:pPr indent="0" lvl="0" marL="0" rtl="0" algn="ctr">
                        <a:spcBef>
                          <a:spcPts val="0"/>
                        </a:spcBef>
                        <a:spcAft>
                          <a:spcPts val="0"/>
                        </a:spcAft>
                        <a:buNone/>
                      </a:pPr>
                      <a:r>
                        <a:rPr lang="en-GB" sz="1900">
                          <a:latin typeface="Century Gothic"/>
                          <a:ea typeface="Century Gothic"/>
                          <a:cs typeface="Century Gothic"/>
                          <a:sym typeface="Century Gothic"/>
                        </a:rPr>
                        <a:t>Rede vir eenheid</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GB" sz="1900">
                          <a:latin typeface="Century Gothic"/>
                          <a:ea typeface="Century Gothic"/>
                          <a:cs typeface="Century Gothic"/>
                          <a:sym typeface="Century Gothic"/>
                        </a:rPr>
                        <a:t>OPSTANDING</a:t>
                      </a:r>
                      <a:r>
                        <a:rPr lang="en-GB" sz="1900">
                          <a:latin typeface="Century Gothic"/>
                          <a:ea typeface="Century Gothic"/>
                          <a:cs typeface="Century Gothic"/>
                          <a:sym typeface="Century Gothic"/>
                        </a:rPr>
                        <a:t>:</a:t>
                      </a:r>
                      <a:endParaRPr sz="1900">
                        <a:latin typeface="Century Gothic"/>
                        <a:ea typeface="Century Gothic"/>
                        <a:cs typeface="Century Gothic"/>
                        <a:sym typeface="Century Gothic"/>
                      </a:endParaRPr>
                    </a:p>
                    <a:p>
                      <a:pPr indent="0" lvl="0" marL="0" rtl="0" algn="ctr">
                        <a:spcBef>
                          <a:spcPts val="0"/>
                        </a:spcBef>
                        <a:spcAft>
                          <a:spcPts val="0"/>
                        </a:spcAft>
                        <a:buNone/>
                      </a:pPr>
                      <a:r>
                        <a:rPr lang="en-GB" sz="1900">
                          <a:latin typeface="Century Gothic"/>
                          <a:ea typeface="Century Gothic"/>
                          <a:cs typeface="Century Gothic"/>
                          <a:sym typeface="Century Gothic"/>
                        </a:rPr>
                        <a:t>Motivering vir reinheid</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GB" sz="1900">
                          <a:latin typeface="Century Gothic"/>
                          <a:ea typeface="Century Gothic"/>
                          <a:cs typeface="Century Gothic"/>
                          <a:sym typeface="Century Gothic"/>
                        </a:rPr>
                        <a:t>OPSTANDING</a:t>
                      </a:r>
                      <a:r>
                        <a:rPr lang="en-GB" sz="1900">
                          <a:latin typeface="Century Gothic"/>
                          <a:ea typeface="Century Gothic"/>
                          <a:cs typeface="Century Gothic"/>
                          <a:sym typeface="Century Gothic"/>
                        </a:rPr>
                        <a:t>:</a:t>
                      </a:r>
                      <a:endParaRPr sz="1900">
                        <a:latin typeface="Century Gothic"/>
                        <a:ea typeface="Century Gothic"/>
                        <a:cs typeface="Century Gothic"/>
                        <a:sym typeface="Century Gothic"/>
                      </a:endParaRPr>
                    </a:p>
                    <a:p>
                      <a:pPr indent="0" lvl="0" marL="0" rtl="0" algn="ctr">
                        <a:spcBef>
                          <a:spcPts val="0"/>
                        </a:spcBef>
                        <a:spcAft>
                          <a:spcPts val="0"/>
                        </a:spcAft>
                        <a:buNone/>
                      </a:pPr>
                      <a:r>
                        <a:rPr lang="en-GB" sz="1900">
                          <a:latin typeface="Century Gothic"/>
                          <a:ea typeface="Century Gothic"/>
                          <a:cs typeface="Century Gothic"/>
                          <a:sym typeface="Century Gothic"/>
                        </a:rPr>
                        <a:t>Toepassing van integriteit</a:t>
                      </a:r>
                      <a:endParaRPr sz="1900">
                        <a:latin typeface="Century Gothic"/>
                        <a:ea typeface="Century Gothic"/>
                        <a:cs typeface="Century Gothic"/>
                        <a:sym typeface="Century Gothic"/>
                      </a:endParaRPr>
                    </a:p>
                    <a:p>
                      <a:pPr indent="0" lvl="0" marL="0" rtl="0" algn="ctr">
                        <a:spcBef>
                          <a:spcPts val="0"/>
                        </a:spcBef>
                        <a:spcAft>
                          <a:spcPts val="0"/>
                        </a:spcAft>
                        <a:buNone/>
                      </a:pPr>
                      <a:r>
                        <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GB" sz="1900">
                          <a:latin typeface="Century Gothic"/>
                          <a:ea typeface="Century Gothic"/>
                          <a:cs typeface="Century Gothic"/>
                          <a:sym typeface="Century Gothic"/>
                        </a:rPr>
                        <a:t>OPSTANDING</a:t>
                      </a:r>
                      <a:r>
                        <a:rPr lang="en-GB" sz="1900">
                          <a:latin typeface="Century Gothic"/>
                          <a:ea typeface="Century Gothic"/>
                          <a:cs typeface="Century Gothic"/>
                          <a:sym typeface="Century Gothic"/>
                        </a:rPr>
                        <a:t>:</a:t>
                      </a:r>
                      <a:endParaRPr sz="1900">
                        <a:latin typeface="Century Gothic"/>
                        <a:ea typeface="Century Gothic"/>
                        <a:cs typeface="Century Gothic"/>
                        <a:sym typeface="Century Gothic"/>
                      </a:endParaRPr>
                    </a:p>
                    <a:p>
                      <a:pPr indent="0" lvl="0" marL="0" rtl="0" algn="ctr">
                        <a:spcBef>
                          <a:spcPts val="0"/>
                        </a:spcBef>
                        <a:spcAft>
                          <a:spcPts val="0"/>
                        </a:spcAft>
                        <a:buNone/>
                      </a:pPr>
                      <a:r>
                        <a:rPr lang="en-GB" sz="1900">
                          <a:latin typeface="Century Gothic"/>
                          <a:ea typeface="Century Gothic"/>
                          <a:cs typeface="Century Gothic"/>
                          <a:sym typeface="Century Gothic"/>
                        </a:rPr>
                        <a:t>Teenfoeter vir liefdeloosheid</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GB" sz="1900">
                          <a:latin typeface="Century Gothic"/>
                          <a:ea typeface="Century Gothic"/>
                          <a:cs typeface="Century Gothic"/>
                          <a:sym typeface="Century Gothic"/>
                        </a:rPr>
                        <a:t>OPSTANDING</a:t>
                      </a:r>
                      <a:r>
                        <a:rPr lang="en-GB" sz="1900">
                          <a:latin typeface="Century Gothic"/>
                          <a:ea typeface="Century Gothic"/>
                          <a:cs typeface="Century Gothic"/>
                          <a:sym typeface="Century Gothic"/>
                        </a:rPr>
                        <a:t>:</a:t>
                      </a:r>
                      <a:endParaRPr sz="1900">
                        <a:latin typeface="Century Gothic"/>
                        <a:ea typeface="Century Gothic"/>
                        <a:cs typeface="Century Gothic"/>
                        <a:sym typeface="Century Gothic"/>
                      </a:endParaRPr>
                    </a:p>
                    <a:p>
                      <a:pPr indent="0" lvl="0" marL="0" rtl="0" algn="ctr">
                        <a:spcBef>
                          <a:spcPts val="0"/>
                        </a:spcBef>
                        <a:spcAft>
                          <a:spcPts val="0"/>
                        </a:spcAft>
                        <a:buNone/>
                      </a:pPr>
                      <a:r>
                        <a:rPr lang="en-GB" sz="1900">
                          <a:latin typeface="Century Gothic"/>
                          <a:ea typeface="Century Gothic"/>
                          <a:cs typeface="Century Gothic"/>
                          <a:sym typeface="Century Gothic"/>
                        </a:rPr>
                        <a:t>Oorwinning oor doodsheid</a:t>
                      </a:r>
                      <a:endParaRPr sz="1900">
                        <a:latin typeface="Century Gothic"/>
                        <a:ea typeface="Century Gothic"/>
                        <a:cs typeface="Century Gothic"/>
                        <a:sym typeface="Century Gothic"/>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chemeClr val="lt1"/>
                    </a:solidFill>
                  </a:tcPr>
                </a:tc>
              </a:tr>
            </a:tbl>
          </a:graphicData>
        </a:graphic>
      </p:graphicFrame>
    </p:spTree>
  </p:cSld>
  <p:clrMapOvr>
    <a:masterClrMapping/>
  </p:clrMapOvr>
  <mc:AlternateContent>
    <mc:Choice Requires="p14">
      <p:transition p14:dur="330">
        <p:fade thruBlk="1"/>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5" name="Shape 415"/>
        <p:cNvGrpSpPr/>
        <p:nvPr/>
      </p:nvGrpSpPr>
      <p:grpSpPr>
        <a:xfrm>
          <a:off x="0" y="0"/>
          <a:ext cx="0" cy="0"/>
          <a:chOff x="0" y="0"/>
          <a:chExt cx="0" cy="0"/>
        </a:xfrm>
      </p:grpSpPr>
      <p:sp>
        <p:nvSpPr>
          <p:cNvPr id="416" name="Google Shape;416;p5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met betrekking tot die offervleis aan die afgode weet ons dat ons almal kennis het. Die kennis maak opgeblase, maar die liefde stig.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17" name="Google Shape;417;p5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18" name="Google Shape;418;p5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3" name="Shape 423"/>
        <p:cNvGrpSpPr/>
        <p:nvPr/>
      </p:nvGrpSpPr>
      <p:grpSpPr>
        <a:xfrm>
          <a:off x="0" y="0"/>
          <a:ext cx="0" cy="0"/>
          <a:chOff x="0" y="0"/>
          <a:chExt cx="0" cy="0"/>
        </a:xfrm>
      </p:grpSpPr>
      <p:sp>
        <p:nvSpPr>
          <p:cNvPr id="424" name="Google Shape;424;p5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As iemand meen dat hy enige kennis het, weet hy nog niks soos ‘n mens behoort te weet nie. Maar as iemand God liefhet, dié word deur Hom geken.</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25" name="Google Shape;425;p5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26" name="Google Shape;426;p5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1" name="Shape 431"/>
        <p:cNvGrpSpPr/>
        <p:nvPr/>
      </p:nvGrpSpPr>
      <p:grpSpPr>
        <a:xfrm>
          <a:off x="0" y="0"/>
          <a:ext cx="0" cy="0"/>
          <a:chOff x="0" y="0"/>
          <a:chExt cx="0" cy="0"/>
        </a:xfrm>
      </p:grpSpPr>
      <p:sp>
        <p:nvSpPr>
          <p:cNvPr id="432" name="Google Shape;432;p5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Wat dan die eet van die offervleis aan die afgode betref, weet ons dat ‘n afgod niks in die wêreld is nie, en dat daar geen ander God is nie, behalwe Een.</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33" name="Google Shape;433;p5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34" name="Google Shape;434;p5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9" name="Shape 439"/>
        <p:cNvGrpSpPr/>
        <p:nvPr/>
      </p:nvGrpSpPr>
      <p:grpSpPr>
        <a:xfrm>
          <a:off x="0" y="0"/>
          <a:ext cx="0" cy="0"/>
          <a:chOff x="0" y="0"/>
          <a:chExt cx="0" cy="0"/>
        </a:xfrm>
      </p:grpSpPr>
      <p:sp>
        <p:nvSpPr>
          <p:cNvPr id="440" name="Google Shape;440;p5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Want al is daar ook sogenaamde gode, of dit in die hemel en of dit op die aarde is - soos daar baie gode en baie here is - tog is daar vir ons maar een God, die Vader uit wie alles is, en ons tot Hom, en een Here Jesus Christus deur wie alles is, en ons deur Hom.</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41" name="Google Shape;441;p5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42" name="Google Shape;442;p5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7" name="Shape 447"/>
        <p:cNvGrpSpPr/>
        <p:nvPr/>
      </p:nvGrpSpPr>
      <p:grpSpPr>
        <a:xfrm>
          <a:off x="0" y="0"/>
          <a:ext cx="0" cy="0"/>
          <a:chOff x="0" y="0"/>
          <a:chExt cx="0" cy="0"/>
        </a:xfrm>
      </p:grpSpPr>
      <p:sp>
        <p:nvSpPr>
          <p:cNvPr id="448" name="Google Shape;448;p5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‘…deur die geveinsdheid van leuenaars wat gebrandmerk is in hulle eie gewete,…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49" name="Google Shape;449;p5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50" name="Google Shape;450;p5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5" name="Shape 455"/>
        <p:cNvGrpSpPr/>
        <p:nvPr/>
      </p:nvGrpSpPr>
      <p:grpSpPr>
        <a:xfrm>
          <a:off x="0" y="0"/>
          <a:ext cx="0" cy="0"/>
          <a:chOff x="0" y="0"/>
          <a:chExt cx="0" cy="0"/>
        </a:xfrm>
      </p:grpSpPr>
      <p:sp>
        <p:nvSpPr>
          <p:cNvPr id="456" name="Google Shape;456;p5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…wat verbied om te trou en gebied dat die mense hulle moet onthou van voedsel wat God geskape het om met danksegging gebruik te word deur die gelowiges en die wat die waarheid ken.</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57" name="Google Shape;457;p5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58" name="Google Shape;458;p5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3" name="Shape 463"/>
        <p:cNvGrpSpPr/>
        <p:nvPr/>
      </p:nvGrpSpPr>
      <p:grpSpPr>
        <a:xfrm>
          <a:off x="0" y="0"/>
          <a:ext cx="0" cy="0"/>
          <a:chOff x="0" y="0"/>
          <a:chExt cx="0" cy="0"/>
        </a:xfrm>
      </p:grpSpPr>
      <p:sp>
        <p:nvSpPr>
          <p:cNvPr id="464" name="Google Shape;464;p5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Want alles wat deur God geskape is, is goed, en niks is verwerplik as dit met danksegging ontvang word nie; want dit word geheilig deur die woord van God en die gebed. </a:t>
            </a:r>
            <a:r>
              <a:rPr b="1" i="1" lang="en-GB" sz="3600">
                <a:solidFill>
                  <a:schemeClr val="dk1"/>
                </a:solidFill>
                <a:latin typeface="Century Gothic"/>
                <a:ea typeface="Century Gothic"/>
                <a:cs typeface="Century Gothic"/>
                <a:sym typeface="Century Gothic"/>
              </a:rPr>
              <a:t>(1 Tim 4:2-5)</a:t>
            </a:r>
            <a:endParaRPr b="1"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65" name="Google Shape;465;p5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66" name="Google Shape;466;p5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1" name="Shape 471"/>
        <p:cNvGrpSpPr/>
        <p:nvPr/>
      </p:nvGrpSpPr>
      <p:grpSpPr>
        <a:xfrm>
          <a:off x="0" y="0"/>
          <a:ext cx="0" cy="0"/>
          <a:chOff x="0" y="0"/>
          <a:chExt cx="0" cy="0"/>
        </a:xfrm>
      </p:grpSpPr>
      <p:sp>
        <p:nvSpPr>
          <p:cNvPr id="472" name="Google Shape;472;p6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Die kennis is egter nie in almal nie; maar sommige, nog altyd bewus van die afgod, eet dit as ‘n afgodsoffer, en hulle gewete, wat swak is, word besoedel.</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73" name="Google Shape;473;p6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74" name="Google Shape;474;p6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9" name="Shape 479"/>
        <p:cNvGrpSpPr/>
        <p:nvPr/>
      </p:nvGrpSpPr>
      <p:grpSpPr>
        <a:xfrm>
          <a:off x="0" y="0"/>
          <a:ext cx="0" cy="0"/>
          <a:chOff x="0" y="0"/>
          <a:chExt cx="0" cy="0"/>
        </a:xfrm>
      </p:grpSpPr>
      <p:sp>
        <p:nvSpPr>
          <p:cNvPr id="480" name="Google Shape;480;p6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die voedsel bring ons nie nader by God nie; want as ons eet, het ons geen oorvloed nie, en as ons nie eet nie, ly ons geen gebrek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81" name="Google Shape;481;p6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82" name="Google Shape;482;p6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1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‘Maar elkeen moet wandel net soos God hom dit toebedeel het, soos die Here elkeen geroep het.</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28" name="Google Shape;128;p1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29" name="Google Shape;129;p1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87" name="Shape 487"/>
        <p:cNvGrpSpPr/>
        <p:nvPr/>
      </p:nvGrpSpPr>
      <p:grpSpPr>
        <a:xfrm>
          <a:off x="0" y="0"/>
          <a:ext cx="0" cy="0"/>
          <a:chOff x="0" y="0"/>
          <a:chExt cx="0" cy="0"/>
        </a:xfrm>
      </p:grpSpPr>
      <p:sp>
        <p:nvSpPr>
          <p:cNvPr id="488" name="Google Shape;488;p6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‘But food does not bring us near to God; we are no worse if we do not eat, and no better if we do.’</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89" name="Google Shape;489;p6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90" name="Google Shape;490;p6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95" name="Shape 495"/>
        <p:cNvGrpSpPr/>
        <p:nvPr/>
      </p:nvGrpSpPr>
      <p:grpSpPr>
        <a:xfrm>
          <a:off x="0" y="0"/>
          <a:ext cx="0" cy="0"/>
          <a:chOff x="0" y="0"/>
          <a:chExt cx="0" cy="0"/>
        </a:xfrm>
      </p:grpSpPr>
      <p:sp>
        <p:nvSpPr>
          <p:cNvPr id="496" name="Google Shape;496;p6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Maar pas op dat hierdie vryheid van julle nie miskien ‘n struikelblok word vir die wat swak is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497" name="Google Shape;497;p6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498" name="Google Shape;498;p6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3" name="Shape 503"/>
        <p:cNvGrpSpPr/>
        <p:nvPr/>
      </p:nvGrpSpPr>
      <p:grpSpPr>
        <a:xfrm>
          <a:off x="0" y="0"/>
          <a:ext cx="0" cy="0"/>
          <a:chOff x="0" y="0"/>
          <a:chExt cx="0" cy="0"/>
        </a:xfrm>
      </p:grpSpPr>
      <p:sp>
        <p:nvSpPr>
          <p:cNvPr id="504" name="Google Shape;504;p6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Want as iemand jou wat kennis het, aan tafel sien in ‘n afgodstempel, sal sy gewete, as hy ‘n swak man is, nie aangemoedig word om van die offervleis aan die afgode te eet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05" name="Google Shape;505;p6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06" name="Google Shape;506;p6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1" name="Shape 511"/>
        <p:cNvGrpSpPr/>
        <p:nvPr/>
      </p:nvGrpSpPr>
      <p:grpSpPr>
        <a:xfrm>
          <a:off x="0" y="0"/>
          <a:ext cx="0" cy="0"/>
          <a:chOff x="0" y="0"/>
          <a:chExt cx="0" cy="0"/>
        </a:xfrm>
      </p:grpSpPr>
      <p:sp>
        <p:nvSpPr>
          <p:cNvPr id="512" name="Google Shape;512;p6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‘You see, this is what may happen: Someone who thinks it is wrong to eat this food will see you eating at a temple restaurant, for you know there is no harm in it.</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13" name="Google Shape;513;p6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14" name="Google Shape;514;p6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9" name="Shape 519"/>
        <p:cNvGrpSpPr/>
        <p:nvPr/>
      </p:nvGrpSpPr>
      <p:grpSpPr>
        <a:xfrm>
          <a:off x="0" y="0"/>
          <a:ext cx="0" cy="0"/>
          <a:chOff x="0" y="0"/>
          <a:chExt cx="0" cy="0"/>
        </a:xfrm>
      </p:grpSpPr>
      <p:sp>
        <p:nvSpPr>
          <p:cNvPr id="520" name="Google Shape;520;p6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Then he will become bold enough to do it too, although all the time he still feels it is wrong. So because you ‘know it is all right to do it’, you will be responsible for causing great spiritual damage to a brother with a tender conscience for whom Christ died.</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21" name="Google Shape;521;p6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22" name="Google Shape;522;p6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27" name="Shape 527"/>
        <p:cNvGrpSpPr/>
        <p:nvPr/>
      </p:nvGrpSpPr>
      <p:grpSpPr>
        <a:xfrm>
          <a:off x="0" y="0"/>
          <a:ext cx="0" cy="0"/>
          <a:chOff x="0" y="0"/>
          <a:chExt cx="0" cy="0"/>
        </a:xfrm>
      </p:grpSpPr>
      <p:sp>
        <p:nvSpPr>
          <p:cNvPr id="528" name="Google Shape;528;p6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And it is a sin against Christ to sin against your brother by encouraging him to do something he thinks is wrong.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29" name="Google Shape;529;p6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30" name="Google Shape;530;p6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5" name="Shape 535"/>
        <p:cNvGrpSpPr/>
        <p:nvPr/>
      </p:nvGrpSpPr>
      <p:grpSpPr>
        <a:xfrm>
          <a:off x="0" y="0"/>
          <a:ext cx="0" cy="0"/>
          <a:chOff x="0" y="0"/>
          <a:chExt cx="0" cy="0"/>
        </a:xfrm>
      </p:grpSpPr>
      <p:sp>
        <p:nvSpPr>
          <p:cNvPr id="536" name="Google Shape;536;p6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moet die swakke broeder vir wie Christus gesterf het, verlore gaan deur jou kennis? Maar deur so teen die broeders te sondig en hulle gewete wat swak is, seer te maak, sondig julle teen Christus.</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37" name="Google Shape;537;p6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38" name="Google Shape;538;p6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3" name="Shape 543"/>
        <p:cNvGrpSpPr/>
        <p:nvPr/>
      </p:nvGrpSpPr>
      <p:grpSpPr>
        <a:xfrm>
          <a:off x="0" y="0"/>
          <a:ext cx="0" cy="0"/>
          <a:chOff x="0" y="0"/>
          <a:chExt cx="0" cy="0"/>
        </a:xfrm>
      </p:grpSpPr>
      <p:sp>
        <p:nvSpPr>
          <p:cNvPr id="544" name="Google Shape;544;p6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’En neem hom aan wat swak is in die geloof, nie om oor sy gevoelens te oordeel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45" name="Google Shape;545;p6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46" name="Google Shape;546;p6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1" name="Shape 551"/>
        <p:cNvGrpSpPr/>
        <p:nvPr/>
      </p:nvGrpSpPr>
      <p:grpSpPr>
        <a:xfrm>
          <a:off x="0" y="0"/>
          <a:ext cx="0" cy="0"/>
          <a:chOff x="0" y="0"/>
          <a:chExt cx="0" cy="0"/>
        </a:xfrm>
      </p:grpSpPr>
      <p:sp>
        <p:nvSpPr>
          <p:cNvPr id="552" name="Google Shape;552;p7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Die een glo dat ‘n mens alles mag eet, maar hy wat swak is, eet groente. Hy wat eet, moet hom wat nie eet, nie verag nie; en hy wat nie eet, moet hom wat eet, nie oordeel nie, want God het hom aangeneem. </a:t>
            </a:r>
            <a:r>
              <a:rPr b="1" i="1" lang="en-GB" sz="3600">
                <a:solidFill>
                  <a:schemeClr val="dk1"/>
                </a:solidFill>
                <a:latin typeface="Century Gothic"/>
                <a:ea typeface="Century Gothic"/>
                <a:cs typeface="Century Gothic"/>
                <a:sym typeface="Century Gothic"/>
              </a:rPr>
              <a:t>(Rom 14:1-3)</a:t>
            </a:r>
            <a:endParaRPr b="1"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53" name="Google Shape;553;p7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54" name="Google Shape;554;p7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9" name="Shape 559"/>
        <p:cNvGrpSpPr/>
        <p:nvPr/>
      </p:nvGrpSpPr>
      <p:grpSpPr>
        <a:xfrm>
          <a:off x="0" y="0"/>
          <a:ext cx="0" cy="0"/>
          <a:chOff x="0" y="0"/>
          <a:chExt cx="0" cy="0"/>
        </a:xfrm>
      </p:grpSpPr>
      <p:sp>
        <p:nvSpPr>
          <p:cNvPr id="560" name="Google Shape;560;p7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‘For instance, say you flaunt your freedom by going to a banquet thrown in honor of idols, where the main course is meat sacrificed to idols. Isn’t there great danger if someone still struggling over this issue, someone who looks up to you as knowledgeable and mature, sees you go into that banquet?</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61" name="Google Shape;561;p7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62" name="Google Shape;562;p7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1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En so bepaal ek in al die gemeentes.</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36" name="Google Shape;136;p1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37" name="Google Shape;137;p1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7" name="Shape 567"/>
        <p:cNvGrpSpPr/>
        <p:nvPr/>
      </p:nvGrpSpPr>
      <p:grpSpPr>
        <a:xfrm>
          <a:off x="0" y="0"/>
          <a:ext cx="0" cy="0"/>
          <a:chOff x="0" y="0"/>
          <a:chExt cx="0" cy="0"/>
        </a:xfrm>
      </p:grpSpPr>
      <p:sp>
        <p:nvSpPr>
          <p:cNvPr id="568" name="Google Shape;568;p7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The danger is that he will become terribly confused - maybe even to the point of getting mixed up himself in what his conscience tells him is wrong.’</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69" name="Google Shape;569;p7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70" name="Google Shape;570;p7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5" name="Shape 575"/>
        <p:cNvGrpSpPr/>
        <p:nvPr/>
      </p:nvGrpSpPr>
      <p:grpSpPr>
        <a:xfrm>
          <a:off x="0" y="0"/>
          <a:ext cx="0" cy="0"/>
          <a:chOff x="0" y="0"/>
          <a:chExt cx="0" cy="0"/>
        </a:xfrm>
      </p:grpSpPr>
      <p:sp>
        <p:nvSpPr>
          <p:cNvPr id="576" name="Google Shape;576;p7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Daarom, as voedsel my broeder laat struikel, sal ek in der ewigheid geen vleis eet nie, om my broeder nie te laat struikel nie.</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577" name="Google Shape;577;p7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578" name="Google Shape;578;p7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i="1" lang="en-GB" sz="4000">
                <a:solidFill>
                  <a:schemeClr val="dk1"/>
                </a:solidFill>
                <a:latin typeface="Century Gothic"/>
                <a:ea typeface="Century Gothic"/>
                <a:cs typeface="Century Gothic"/>
                <a:sym typeface="Century Gothic"/>
              </a:rPr>
              <a:t>1 Kor 8:1-13.</a:t>
            </a:r>
            <a:endParaRPr b="1" i="1" sz="4000">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3" name="Shape 583"/>
        <p:cNvGrpSpPr/>
        <p:nvPr/>
      </p:nvGrpSpPr>
      <p:grpSpPr>
        <a:xfrm>
          <a:off x="0" y="0"/>
          <a:ext cx="0" cy="0"/>
          <a:chOff x="0" y="0"/>
          <a:chExt cx="0" cy="0"/>
        </a:xfrm>
      </p:grpSpPr>
      <p:sp>
        <p:nvSpPr>
          <p:cNvPr id="584" name="Google Shape;584;p7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85" name="Google Shape;585;p74"/>
          <p:cNvSpPr/>
          <p:nvPr/>
        </p:nvSpPr>
        <p:spPr>
          <a:xfrm>
            <a:off x="0" y="0"/>
            <a:ext cx="4397136" cy="6858000"/>
          </a:xfrm>
          <a:custGeom>
            <a:rect b="b" l="l" r="r" t="t"/>
            <a:pathLst>
              <a:path extrusionOk="0" h="6858000" w="4397136">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solidFill>
            <a:schemeClr val="lt1"/>
          </a:solidFill>
          <a:ln cap="flat" cmpd="sng" w="9525">
            <a:solidFill>
              <a:srgbClr val="EFEFEF"/>
            </a:solidFill>
            <a:prstDash val="solid"/>
            <a:miter lim="800000"/>
            <a:headEnd len="sm" w="sm" type="none"/>
            <a:tailEnd len="sm" w="sm" type="none"/>
          </a:ln>
          <a:effectLst>
            <a:outerShdw blurRad="50800" rotWithShape="0" algn="l" dist="38100">
              <a:srgbClr val="D8D8D8">
                <a:alpha val="2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86" name="Google Shape;586;p74"/>
          <p:cNvSpPr/>
          <p:nvPr/>
        </p:nvSpPr>
        <p:spPr>
          <a:xfrm>
            <a:off x="0" y="0"/>
            <a:ext cx="4386504" cy="6858000"/>
          </a:xfrm>
          <a:custGeom>
            <a:rect b="b" l="l" r="r" t="t"/>
            <a:pathLst>
              <a:path extrusionOk="0" h="6858000" w="4386504">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87" name="Google Shape;587;p74"/>
          <p:cNvSpPr txBox="1"/>
          <p:nvPr/>
        </p:nvSpPr>
        <p:spPr>
          <a:xfrm>
            <a:off x="438926" y="1511600"/>
            <a:ext cx="3689700" cy="28965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000"/>
              <a:buFont typeface="Noto Sans Symbols"/>
              <a:buNone/>
            </a:pPr>
            <a:r>
              <a:rPr b="1" i="1" lang="en-GB" sz="4000" u="none" cap="none" strike="noStrike">
                <a:solidFill>
                  <a:schemeClr val="dk1"/>
                </a:solidFill>
                <a:latin typeface="Calibri"/>
                <a:ea typeface="Calibri"/>
                <a:cs typeface="Calibri"/>
                <a:sym typeface="Calibri"/>
              </a:rPr>
              <a:t>CORINTHIANS – WILD &amp; WONDERFUL </a:t>
            </a:r>
            <a:r>
              <a:rPr b="1" i="1" lang="en-GB" sz="4000">
                <a:solidFill>
                  <a:schemeClr val="dk1"/>
                </a:solidFill>
                <a:latin typeface="Calibri"/>
                <a:ea typeface="Calibri"/>
                <a:cs typeface="Calibri"/>
                <a:sym typeface="Calibri"/>
              </a:rPr>
              <a:t>V</a:t>
            </a:r>
            <a:r>
              <a:rPr b="1" i="1" lang="en-GB" sz="4000" u="none" cap="none" strike="noStrike">
                <a:solidFill>
                  <a:schemeClr val="dk1"/>
                </a:solidFill>
                <a:latin typeface="Calibri"/>
                <a:ea typeface="Calibri"/>
                <a:cs typeface="Calibri"/>
                <a:sym typeface="Calibri"/>
              </a:rPr>
              <a:t>I.</a:t>
            </a:r>
            <a:endParaRPr/>
          </a:p>
        </p:txBody>
      </p:sp>
      <p:sp>
        <p:nvSpPr>
          <p:cNvPr id="588" name="Google Shape;588;p74"/>
          <p:cNvSpPr/>
          <p:nvPr/>
        </p:nvSpPr>
        <p:spPr>
          <a:xfrm rot="5400000">
            <a:off x="767989" y="346791"/>
            <a:ext cx="146304" cy="704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sp>
        <p:nvSpPr>
          <p:cNvPr id="589" name="Google Shape;589;p74"/>
          <p:cNvSpPr/>
          <p:nvPr/>
        </p:nvSpPr>
        <p:spPr>
          <a:xfrm>
            <a:off x="438912" y="4544568"/>
            <a:ext cx="3414966"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icture containing food&#10;&#10;Description automatically generated" id="590" name="Google Shape;590;p74"/>
          <p:cNvPicPr preferRelativeResize="0"/>
          <p:nvPr/>
        </p:nvPicPr>
        <p:blipFill rotWithShape="1">
          <a:blip r:embed="rId3">
            <a:alphaModFix/>
          </a:blip>
          <a:srcRect b="0" l="0" r="0" t="0"/>
          <a:stretch/>
        </p:blipFill>
        <p:spPr>
          <a:xfrm>
            <a:off x="135961" y="138430"/>
            <a:ext cx="1153922" cy="1153922"/>
          </a:xfrm>
          <a:prstGeom prst="rect">
            <a:avLst/>
          </a:prstGeom>
          <a:noFill/>
          <a:ln>
            <a:noFill/>
          </a:ln>
        </p:spPr>
      </p:pic>
      <p:pic>
        <p:nvPicPr>
          <p:cNvPr id="591" name="Google Shape;591;p74"/>
          <p:cNvPicPr preferRelativeResize="0"/>
          <p:nvPr/>
        </p:nvPicPr>
        <p:blipFill rotWithShape="1">
          <a:blip r:embed="rId4">
            <a:alphaModFix/>
          </a:blip>
          <a:srcRect b="0" l="4050" r="0" t="0"/>
          <a:stretch/>
        </p:blipFill>
        <p:spPr>
          <a:xfrm>
            <a:off x="3665877" y="0"/>
            <a:ext cx="4375870" cy="6858000"/>
          </a:xfrm>
          <a:custGeom>
            <a:rect b="b" l="l" r="r" t="t"/>
            <a:pathLst>
              <a:path extrusionOk="0" h="6858000" w="437587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ln>
            <a:noFill/>
          </a:ln>
        </p:spPr>
      </p:pic>
      <p:pic>
        <p:nvPicPr>
          <p:cNvPr id="592" name="Google Shape;592;p74"/>
          <p:cNvPicPr preferRelativeResize="0"/>
          <p:nvPr/>
        </p:nvPicPr>
        <p:blipFill rotWithShape="1">
          <a:blip r:embed="rId5">
            <a:alphaModFix/>
          </a:blip>
          <a:srcRect b="10847" l="0" r="1" t="0"/>
          <a:stretch/>
        </p:blipFill>
        <p:spPr>
          <a:xfrm>
            <a:off x="7113741" y="-66"/>
            <a:ext cx="4942298" cy="6857999"/>
          </a:xfrm>
          <a:custGeom>
            <a:rect b="b" l="l" r="r" t="t"/>
            <a:pathLst>
              <a:path extrusionOk="0" h="6857999" w="4942298">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a:noFill/>
          <a:ln>
            <a:noFill/>
          </a:ln>
        </p:spPr>
      </p:pic>
    </p:spTree>
  </p:cSld>
  <p:clrMapOvr>
    <a:masterClrMapping/>
  </p:clrMapOvr>
  <mc:AlternateContent>
    <mc:Choice Requires="p14">
      <p:transition p14:dur="330">
        <p:fade thruBlk="1"/>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1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Is iemand as ‘n besnedene geroep – hy moet die besnydenis nie laat verander nie; is iemand as onbesnedene geroep – hy moet hom nie laat besny nie.</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44" name="Google Shape;144;p1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45" name="Google Shape;145;p1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 name="Shape 150"/>
        <p:cNvGrpSpPr/>
        <p:nvPr/>
      </p:nvGrpSpPr>
      <p:grpSpPr>
        <a:xfrm>
          <a:off x="0" y="0"/>
          <a:ext cx="0" cy="0"/>
          <a:chOff x="0" y="0"/>
          <a:chExt cx="0" cy="0"/>
        </a:xfrm>
      </p:grpSpPr>
      <p:sp>
        <p:nvSpPr>
          <p:cNvPr id="151" name="Google Shape;151;p2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GB" sz="3600">
                <a:solidFill>
                  <a:schemeClr val="dk1"/>
                </a:solidFill>
                <a:latin typeface="Century Gothic"/>
                <a:ea typeface="Century Gothic"/>
                <a:cs typeface="Century Gothic"/>
                <a:sym typeface="Century Gothic"/>
              </a:rPr>
              <a:t>Die besnydenis is niks en die onbesnedenheid is niks, maar die onderhouding van die gebooie van God.</a:t>
            </a:r>
            <a:endParaRPr i="1" sz="3600">
              <a:solidFill>
                <a:schemeClr val="dk1"/>
              </a:solidFill>
              <a:latin typeface="Century Gothic"/>
              <a:ea typeface="Century Gothic"/>
              <a:cs typeface="Century Gothic"/>
              <a:sym typeface="Century Gothic"/>
            </a:endParaRPr>
          </a:p>
        </p:txBody>
      </p:sp>
      <p:pic>
        <p:nvPicPr>
          <p:cNvPr descr="A picture containing food&#10;&#10;Description automatically generated" id="152" name="Google Shape;152;p2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53" name="Google Shape;153;p2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rPr b="1" i="1" lang="en-GB" sz="4000">
                <a:solidFill>
                  <a:schemeClr val="dk1"/>
                </a:solidFill>
                <a:latin typeface="Century Gothic"/>
                <a:ea typeface="Century Gothic"/>
                <a:cs typeface="Century Gothic"/>
                <a:sym typeface="Century Gothic"/>
              </a:rPr>
              <a:t>1 Kor 7:17-40.</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p2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600"/>
              <a:buFont typeface="Noto Sans Symbols"/>
              <a:buNone/>
            </a:pPr>
            <a:r>
              <a:rPr i="1" lang="en-GB" sz="3600">
                <a:solidFill>
                  <a:schemeClr val="dk1"/>
                </a:solidFill>
                <a:latin typeface="Century Gothic"/>
                <a:ea typeface="Century Gothic"/>
                <a:cs typeface="Century Gothic"/>
                <a:sym typeface="Century Gothic"/>
              </a:rPr>
              <a:t>‘As julle ewenwel die koninklike wet volbring volgens die Skrif: Jy moet jou naaste liefhê soos jouself - dan doen julle goed.’ </a:t>
            </a:r>
            <a:r>
              <a:rPr b="1" i="1" lang="en-GB" sz="3600">
                <a:solidFill>
                  <a:schemeClr val="dk1"/>
                </a:solidFill>
                <a:latin typeface="Century Gothic"/>
                <a:ea typeface="Century Gothic"/>
                <a:cs typeface="Century Gothic"/>
                <a:sym typeface="Century Gothic"/>
              </a:rPr>
              <a:t>(Jak 2:8)</a:t>
            </a:r>
            <a:endParaRPr b="1" i="1" sz="3600" u="none" cap="none" strike="noStrike">
              <a:solidFill>
                <a:schemeClr val="dk1"/>
              </a:solidFill>
              <a:latin typeface="Century Gothic"/>
              <a:ea typeface="Century Gothic"/>
              <a:cs typeface="Century Gothic"/>
              <a:sym typeface="Century Gothic"/>
            </a:endParaRPr>
          </a:p>
        </p:txBody>
      </p:sp>
      <p:pic>
        <p:nvPicPr>
          <p:cNvPr descr="A picture containing food&#10;&#10;Description automatically generated" id="160" name="Google Shape;160;p2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61" name="Google Shape;161;p2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