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3"/>
  </p:notesMasterIdLst>
  <p:sldIdLst>
    <p:sldId id="1799" r:id="rId2"/>
    <p:sldId id="1935" r:id="rId3"/>
    <p:sldId id="1936" r:id="rId4"/>
    <p:sldId id="1982" r:id="rId5"/>
    <p:sldId id="1983" r:id="rId6"/>
    <p:sldId id="1984" r:id="rId7"/>
    <p:sldId id="1985" r:id="rId8"/>
    <p:sldId id="1986" r:id="rId9"/>
    <p:sldId id="1987" r:id="rId10"/>
    <p:sldId id="1988" r:id="rId11"/>
    <p:sldId id="1401" r:id="rId12"/>
    <p:sldId id="1773" r:id="rId13"/>
    <p:sldId id="1961" r:id="rId14"/>
    <p:sldId id="1962" r:id="rId15"/>
    <p:sldId id="1742" r:id="rId16"/>
    <p:sldId id="1963" r:id="rId17"/>
    <p:sldId id="1989" r:id="rId18"/>
    <p:sldId id="1964" r:id="rId19"/>
    <p:sldId id="1965" r:id="rId20"/>
    <p:sldId id="1990" r:id="rId21"/>
    <p:sldId id="1966" r:id="rId22"/>
    <p:sldId id="1967" r:id="rId23"/>
    <p:sldId id="1981" r:id="rId24"/>
    <p:sldId id="1904" r:id="rId25"/>
    <p:sldId id="1991" r:id="rId26"/>
    <p:sldId id="1992" r:id="rId27"/>
    <p:sldId id="1905" r:id="rId28"/>
    <p:sldId id="1906" r:id="rId29"/>
    <p:sldId id="1907" r:id="rId30"/>
    <p:sldId id="1993" r:id="rId31"/>
    <p:sldId id="1968" r:id="rId32"/>
    <p:sldId id="1851" r:id="rId33"/>
    <p:sldId id="1909" r:id="rId34"/>
    <p:sldId id="1969" r:id="rId35"/>
    <p:sldId id="1970" r:id="rId36"/>
    <p:sldId id="1774" r:id="rId37"/>
    <p:sldId id="1994" r:id="rId38"/>
    <p:sldId id="1971" r:id="rId39"/>
    <p:sldId id="1995" r:id="rId40"/>
    <p:sldId id="1996" r:id="rId41"/>
    <p:sldId id="1997" r:id="rId42"/>
    <p:sldId id="1998" r:id="rId43"/>
    <p:sldId id="1999" r:id="rId44"/>
    <p:sldId id="2000" r:id="rId45"/>
    <p:sldId id="2001" r:id="rId46"/>
    <p:sldId id="2002" r:id="rId47"/>
    <p:sldId id="2003" r:id="rId48"/>
    <p:sldId id="2004" r:id="rId49"/>
    <p:sldId id="1972" r:id="rId50"/>
    <p:sldId id="1973" r:id="rId51"/>
    <p:sldId id="2005"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262109-E87B-44C2-B290-E284443A6960}" v="9" dt="2024-04-12T16:24:38.153"/>
    <p1510:client id="{CE4191D1-FBBF-4298-892A-971ACCE76CA6}" v="599" dt="2024-04-12T15:37:31.310"/>
    <p1510:client id="{CE560EC4-9A98-48E2-A7A7-20042D0251F5}" v="104" dt="2024-04-12T14:33:41.3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93969" autoAdjust="0"/>
  </p:normalViewPr>
  <p:slideViewPr>
    <p:cSldViewPr snapToGrid="0" snapToObjects="1">
      <p:cViewPr varScale="1">
        <p:scale>
          <a:sx n="64" d="100"/>
          <a:sy n="64" d="100"/>
        </p:scale>
        <p:origin x="1080" y="78"/>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microsoft.com/office/2015/10/relationships/revisionInfo" Target="revisionInfo.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1/10/2025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6165814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3CB3D-08C0-CB75-D226-6A68A270C9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EC2D96-FBB5-BBA8-EF6F-96A384C965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2DB296-2261-59E4-CE3B-7AE976B11D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4B7A8C-D46C-77C8-DB05-7F9FE36511A1}"/>
              </a:ext>
            </a:extLst>
          </p:cNvPr>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2903375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1303150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15999488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39289780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28792433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422941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31532340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86DE5-C4D5-3766-6F03-84EECF0406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52225C-FFCB-38E5-C85C-E00CD1762C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F7260E-035A-1AD1-2639-E32D046872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F547AB-DF45-B837-7CEA-25196CD03DF1}"/>
              </a:ext>
            </a:extLst>
          </p:cNvPr>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24500431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26909249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301217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28648467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AA04A-C6C3-1EFB-9519-4D3147D440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18E066-5DD7-415C-D7CF-05A20D0340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F1C5AA-C5D6-F856-06FC-E98A8A5CF3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715BCA-4928-889B-A6A0-0A51DDDD9C7A}"/>
              </a:ext>
            </a:extLst>
          </p:cNvPr>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36984561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574936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30237580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20769284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31077086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5B7CD-57CC-8DA2-DC12-C01871368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5CCCF6-A702-C6A8-122E-260FCB33EE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7D1C04-7297-DE32-5C3A-22EBFBD434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6F3C20-F9BA-4926-FFAD-D576A761A973}"/>
              </a:ext>
            </a:extLst>
          </p:cNvPr>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12476436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BC822-FC5C-4ECF-0EDE-5397AA087E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88469D-23F4-341C-F4BB-7FC271F61F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43D930-7A3A-8D5C-506E-40920C9B89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F8922A-89EE-B764-22BE-A2C33999B035}"/>
              </a:ext>
            </a:extLst>
          </p:cNvPr>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10400493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16586858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42275550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27842464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10963902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7C5E0-0338-6C22-4066-1E1B518E6D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0AAAF5-4EDE-61A1-CC17-49F68A93A4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046420-C44C-F8AE-2558-A90812832C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195A8B-3CEB-5309-09A9-2421214F1D5D}"/>
              </a:ext>
            </a:extLst>
          </p:cNvPr>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33296927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19014291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26516417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30465265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15115944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14733578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30332784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A7038-4EA9-201F-0B37-B1F2B0C62D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B268FB-EA23-469B-22AE-7B1D72FA45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F09746-F917-F17F-B990-9F7E8605E5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F88C99-DF18-428E-D553-9B7D175B0F43}"/>
              </a:ext>
            </a:extLst>
          </p:cNvPr>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15665378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38259020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DD956-11FB-1D15-1B88-29C26F1223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7B779B-B9A6-B2A2-C972-BC1F3C0EC3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EFCD8A-91CB-CE3C-F853-7510F44487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CD991D-0601-1E92-CB2C-C1E256F436CF}"/>
              </a:ext>
            </a:extLst>
          </p:cNvPr>
          <p:cNvSpPr>
            <a:spLocks noGrp="1"/>
          </p:cNvSpPr>
          <p:nvPr>
            <p:ph type="sldNum" sz="quarter" idx="5"/>
          </p:nvPr>
        </p:nvSpPr>
        <p:spPr/>
        <p:txBody>
          <a:bodyPr/>
          <a:lstStyle/>
          <a:p>
            <a:fld id="{569C90CB-7686-744B-96D9-422CFC7D4FA6}" type="slidenum">
              <a:rPr lang="en-US" smtClean="0"/>
              <a:t>39</a:t>
            </a:fld>
            <a:endParaRPr lang="en-US"/>
          </a:p>
        </p:txBody>
      </p:sp>
    </p:spTree>
    <p:extLst>
      <p:ext uri="{BB962C8B-B14F-4D97-AF65-F5344CB8AC3E}">
        <p14:creationId xmlns:p14="http://schemas.microsoft.com/office/powerpoint/2010/main" val="2168687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D166C-91AB-FCD9-5803-9443B5B9B3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793F60-C83E-D22B-FD7E-53B471E2F2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B65995-09A2-E097-13BE-07B83F2BD6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A0B838-1809-D93F-3198-C8CF9399BCF6}"/>
              </a:ext>
            </a:extLst>
          </p:cNvPr>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27298813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095A9-3C79-1DF4-ADE6-722263D9D3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8C4D10-26C2-EF7D-57B4-AB4660BCE8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E8F506-FB27-C431-065B-E6DED8AF99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B4D94C-3908-3544-97EE-75F5A57F8F30}"/>
              </a:ext>
            </a:extLst>
          </p:cNvPr>
          <p:cNvSpPr>
            <a:spLocks noGrp="1"/>
          </p:cNvSpPr>
          <p:nvPr>
            <p:ph type="sldNum" sz="quarter" idx="5"/>
          </p:nvPr>
        </p:nvSpPr>
        <p:spPr/>
        <p:txBody>
          <a:bodyPr/>
          <a:lstStyle/>
          <a:p>
            <a:fld id="{569C90CB-7686-744B-96D9-422CFC7D4FA6}" type="slidenum">
              <a:rPr lang="en-US" smtClean="0"/>
              <a:t>40</a:t>
            </a:fld>
            <a:endParaRPr lang="en-US"/>
          </a:p>
        </p:txBody>
      </p:sp>
    </p:spTree>
    <p:extLst>
      <p:ext uri="{BB962C8B-B14F-4D97-AF65-F5344CB8AC3E}">
        <p14:creationId xmlns:p14="http://schemas.microsoft.com/office/powerpoint/2010/main" val="26961449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605D2-9A7C-732E-21D7-D64506C284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F283D4-A0D7-E70A-567C-49E66D69E6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F036CB-652F-A787-2ED9-A5324B37EB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6219B9C-6AA2-AE65-4728-84C29A6ACBE9}"/>
              </a:ext>
            </a:extLst>
          </p:cNvPr>
          <p:cNvSpPr>
            <a:spLocks noGrp="1"/>
          </p:cNvSpPr>
          <p:nvPr>
            <p:ph type="sldNum" sz="quarter" idx="5"/>
          </p:nvPr>
        </p:nvSpPr>
        <p:spPr/>
        <p:txBody>
          <a:bodyPr/>
          <a:lstStyle/>
          <a:p>
            <a:fld id="{569C90CB-7686-744B-96D9-422CFC7D4FA6}" type="slidenum">
              <a:rPr lang="en-US" smtClean="0"/>
              <a:t>41</a:t>
            </a:fld>
            <a:endParaRPr lang="en-US"/>
          </a:p>
        </p:txBody>
      </p:sp>
    </p:spTree>
    <p:extLst>
      <p:ext uri="{BB962C8B-B14F-4D97-AF65-F5344CB8AC3E}">
        <p14:creationId xmlns:p14="http://schemas.microsoft.com/office/powerpoint/2010/main" val="11391541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D82F4-220F-3CBF-914B-AFB5B67479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46266E-5039-20D8-0D09-32D476FE81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F51901-9DFF-F2A8-AF8B-19D48D411AF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EDA484-F06E-00D0-7203-23DD14C34269}"/>
              </a:ext>
            </a:extLst>
          </p:cNvPr>
          <p:cNvSpPr>
            <a:spLocks noGrp="1"/>
          </p:cNvSpPr>
          <p:nvPr>
            <p:ph type="sldNum" sz="quarter" idx="5"/>
          </p:nvPr>
        </p:nvSpPr>
        <p:spPr/>
        <p:txBody>
          <a:bodyPr/>
          <a:lstStyle/>
          <a:p>
            <a:fld id="{569C90CB-7686-744B-96D9-422CFC7D4FA6}" type="slidenum">
              <a:rPr lang="en-US" smtClean="0"/>
              <a:t>42</a:t>
            </a:fld>
            <a:endParaRPr lang="en-US"/>
          </a:p>
        </p:txBody>
      </p:sp>
    </p:spTree>
    <p:extLst>
      <p:ext uri="{BB962C8B-B14F-4D97-AF65-F5344CB8AC3E}">
        <p14:creationId xmlns:p14="http://schemas.microsoft.com/office/powerpoint/2010/main" val="36802216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99A71-31D7-F149-66B5-CB5BF13177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E3DF4F-D13F-737C-92DD-8BD66A4596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4AB86A-366D-0BEB-BB52-221C6729019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5DEE4F-4C49-57E1-4FD4-BB2372D491C7}"/>
              </a:ext>
            </a:extLst>
          </p:cNvPr>
          <p:cNvSpPr>
            <a:spLocks noGrp="1"/>
          </p:cNvSpPr>
          <p:nvPr>
            <p:ph type="sldNum" sz="quarter" idx="5"/>
          </p:nvPr>
        </p:nvSpPr>
        <p:spPr/>
        <p:txBody>
          <a:bodyPr/>
          <a:lstStyle/>
          <a:p>
            <a:fld id="{569C90CB-7686-744B-96D9-422CFC7D4FA6}" type="slidenum">
              <a:rPr lang="en-US" smtClean="0"/>
              <a:t>43</a:t>
            </a:fld>
            <a:endParaRPr lang="en-US"/>
          </a:p>
        </p:txBody>
      </p:sp>
    </p:spTree>
    <p:extLst>
      <p:ext uri="{BB962C8B-B14F-4D97-AF65-F5344CB8AC3E}">
        <p14:creationId xmlns:p14="http://schemas.microsoft.com/office/powerpoint/2010/main" val="12123773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FB36A-740B-9D4D-2D4C-F059EB9478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D5E31A-9BE8-6DB1-272F-055E9C6EE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015C30-554A-5E6B-9A0A-332EB014D88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0327C41-A7B6-2790-72FB-6E37784D034F}"/>
              </a:ext>
            </a:extLst>
          </p:cNvPr>
          <p:cNvSpPr>
            <a:spLocks noGrp="1"/>
          </p:cNvSpPr>
          <p:nvPr>
            <p:ph type="sldNum" sz="quarter" idx="5"/>
          </p:nvPr>
        </p:nvSpPr>
        <p:spPr/>
        <p:txBody>
          <a:bodyPr/>
          <a:lstStyle/>
          <a:p>
            <a:fld id="{569C90CB-7686-744B-96D9-422CFC7D4FA6}" type="slidenum">
              <a:rPr lang="en-US" smtClean="0"/>
              <a:t>44</a:t>
            </a:fld>
            <a:endParaRPr lang="en-US"/>
          </a:p>
        </p:txBody>
      </p:sp>
    </p:spTree>
    <p:extLst>
      <p:ext uri="{BB962C8B-B14F-4D97-AF65-F5344CB8AC3E}">
        <p14:creationId xmlns:p14="http://schemas.microsoft.com/office/powerpoint/2010/main" val="8108950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18D08-94F1-6C7C-30AB-647F63E814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180EE8-13F8-FEAD-8343-69B3EC641D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93DD0A-64E5-9400-740F-EB5FBC7F17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8FC483-7BF5-60F3-D71B-06205ED05D65}"/>
              </a:ext>
            </a:extLst>
          </p:cNvPr>
          <p:cNvSpPr>
            <a:spLocks noGrp="1"/>
          </p:cNvSpPr>
          <p:nvPr>
            <p:ph type="sldNum" sz="quarter" idx="5"/>
          </p:nvPr>
        </p:nvSpPr>
        <p:spPr/>
        <p:txBody>
          <a:bodyPr/>
          <a:lstStyle/>
          <a:p>
            <a:fld id="{569C90CB-7686-744B-96D9-422CFC7D4FA6}" type="slidenum">
              <a:rPr lang="en-US" smtClean="0"/>
              <a:t>45</a:t>
            </a:fld>
            <a:endParaRPr lang="en-US"/>
          </a:p>
        </p:txBody>
      </p:sp>
    </p:spTree>
    <p:extLst>
      <p:ext uri="{BB962C8B-B14F-4D97-AF65-F5344CB8AC3E}">
        <p14:creationId xmlns:p14="http://schemas.microsoft.com/office/powerpoint/2010/main" val="308908583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385B1-7A09-5746-3E08-140D81E302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113B96-9B1E-B3C0-4B46-E26F080729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F26491-86FD-6DA9-C062-21B3AF3D5B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E88E97-A28A-4216-0D05-F69FBD706741}"/>
              </a:ext>
            </a:extLst>
          </p:cNvPr>
          <p:cNvSpPr>
            <a:spLocks noGrp="1"/>
          </p:cNvSpPr>
          <p:nvPr>
            <p:ph type="sldNum" sz="quarter" idx="5"/>
          </p:nvPr>
        </p:nvSpPr>
        <p:spPr/>
        <p:txBody>
          <a:bodyPr/>
          <a:lstStyle/>
          <a:p>
            <a:fld id="{569C90CB-7686-744B-96D9-422CFC7D4FA6}" type="slidenum">
              <a:rPr lang="en-US" smtClean="0"/>
              <a:t>46</a:t>
            </a:fld>
            <a:endParaRPr lang="en-US"/>
          </a:p>
        </p:txBody>
      </p:sp>
    </p:spTree>
    <p:extLst>
      <p:ext uri="{BB962C8B-B14F-4D97-AF65-F5344CB8AC3E}">
        <p14:creationId xmlns:p14="http://schemas.microsoft.com/office/powerpoint/2010/main" val="6074737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496-8AC7-5208-6838-F4747C5BE8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9B5C37-EAAC-A282-D436-D4A3C646AF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683B04-C3CA-B7F1-14E5-9123C5C84A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59654F-4433-F15F-E001-FC0BD0A2CACE}"/>
              </a:ext>
            </a:extLst>
          </p:cNvPr>
          <p:cNvSpPr>
            <a:spLocks noGrp="1"/>
          </p:cNvSpPr>
          <p:nvPr>
            <p:ph type="sldNum" sz="quarter" idx="5"/>
          </p:nvPr>
        </p:nvSpPr>
        <p:spPr/>
        <p:txBody>
          <a:bodyPr/>
          <a:lstStyle/>
          <a:p>
            <a:fld id="{569C90CB-7686-744B-96D9-422CFC7D4FA6}" type="slidenum">
              <a:rPr lang="en-US" smtClean="0"/>
              <a:t>47</a:t>
            </a:fld>
            <a:endParaRPr lang="en-US"/>
          </a:p>
        </p:txBody>
      </p:sp>
    </p:spTree>
    <p:extLst>
      <p:ext uri="{BB962C8B-B14F-4D97-AF65-F5344CB8AC3E}">
        <p14:creationId xmlns:p14="http://schemas.microsoft.com/office/powerpoint/2010/main" val="31345030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9EDFE-F269-737A-398D-15B326CBCC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CF0603-8BFC-9BCA-246E-F7221A7D96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47E729-24D5-65D7-5273-625B7C5A96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6945AB-52F7-E123-FA11-91158E679533}"/>
              </a:ext>
            </a:extLst>
          </p:cNvPr>
          <p:cNvSpPr>
            <a:spLocks noGrp="1"/>
          </p:cNvSpPr>
          <p:nvPr>
            <p:ph type="sldNum" sz="quarter" idx="5"/>
          </p:nvPr>
        </p:nvSpPr>
        <p:spPr/>
        <p:txBody>
          <a:bodyPr/>
          <a:lstStyle/>
          <a:p>
            <a:fld id="{569C90CB-7686-744B-96D9-422CFC7D4FA6}" type="slidenum">
              <a:rPr lang="en-US" smtClean="0"/>
              <a:t>48</a:t>
            </a:fld>
            <a:endParaRPr lang="en-US"/>
          </a:p>
        </p:txBody>
      </p:sp>
    </p:spTree>
    <p:extLst>
      <p:ext uri="{BB962C8B-B14F-4D97-AF65-F5344CB8AC3E}">
        <p14:creationId xmlns:p14="http://schemas.microsoft.com/office/powerpoint/2010/main" val="33476899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49</a:t>
            </a:fld>
            <a:endParaRPr lang="en-US"/>
          </a:p>
        </p:txBody>
      </p:sp>
    </p:spTree>
    <p:extLst>
      <p:ext uri="{BB962C8B-B14F-4D97-AF65-F5344CB8AC3E}">
        <p14:creationId xmlns:p14="http://schemas.microsoft.com/office/powerpoint/2010/main" val="4289710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B10BB-4E67-26BD-69A8-231F08D4AE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C5E810-AA7D-C7EE-3849-7AFBE5CC57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A0510F-D355-95CC-58C8-AAEE84FAFE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30DB95-4C88-5F93-6171-229357D25625}"/>
              </a:ext>
            </a:extLst>
          </p:cNvPr>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321638036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50</a:t>
            </a:fld>
            <a:endParaRPr lang="en-US"/>
          </a:p>
        </p:txBody>
      </p:sp>
    </p:spTree>
    <p:extLst>
      <p:ext uri="{BB962C8B-B14F-4D97-AF65-F5344CB8AC3E}">
        <p14:creationId xmlns:p14="http://schemas.microsoft.com/office/powerpoint/2010/main" val="173981779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2FAD8-95E4-CB2B-9317-0640F0DBD0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879D02-DAAC-25F5-B2B2-392A159698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18810-D6AE-15B4-1557-D07F49F7D6B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04EA05-2346-3596-F872-BB408BFCE54E}"/>
              </a:ext>
            </a:extLst>
          </p:cNvPr>
          <p:cNvSpPr>
            <a:spLocks noGrp="1"/>
          </p:cNvSpPr>
          <p:nvPr>
            <p:ph type="sldNum" sz="quarter" idx="5"/>
          </p:nvPr>
        </p:nvSpPr>
        <p:spPr/>
        <p:txBody>
          <a:bodyPr/>
          <a:lstStyle/>
          <a:p>
            <a:fld id="{569C90CB-7686-744B-96D9-422CFC7D4FA6}" type="slidenum">
              <a:rPr lang="en-US" smtClean="0"/>
              <a:t>51</a:t>
            </a:fld>
            <a:endParaRPr lang="en-US"/>
          </a:p>
        </p:txBody>
      </p:sp>
    </p:spTree>
    <p:extLst>
      <p:ext uri="{BB962C8B-B14F-4D97-AF65-F5344CB8AC3E}">
        <p14:creationId xmlns:p14="http://schemas.microsoft.com/office/powerpoint/2010/main" val="1817946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C2450-96C9-9288-FE14-D52F42E0F3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98F9CA-A3FD-D39B-1F5C-8F9586C2E0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245D92-E254-D94E-8ACA-C0C17A41B3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E46536-C9B2-6DCF-202B-2C2F3A097029}"/>
              </a:ext>
            </a:extLst>
          </p:cNvPr>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1879732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EC1DB-D2D0-2B5B-700B-63F69E0B17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B03E9A-37AF-900A-1507-BA2150311D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91BF2C-716D-007C-F071-A104822EC5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F5149-7459-ADA1-0781-8ED7805607E2}"/>
              </a:ext>
            </a:extLst>
          </p:cNvPr>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2780844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F417B-CAB8-EB8D-F688-E6021781FB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A49599-E4C6-8F84-91A1-0FC7936F55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C6120C-CBBE-FCFE-3B19-9AEAB2123A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FCFF89-9B36-AF38-BE0A-5A026574613B}"/>
              </a:ext>
            </a:extLst>
          </p:cNvPr>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39143306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1E996-0AED-19D9-0F55-4FE28633BF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014C69-6A61-B9D8-9EE1-F7283CE114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062130-ACA2-D8FA-2253-5BBC023BC1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A64BAE-1783-221B-8D85-859B15C02A13}"/>
              </a:ext>
            </a:extLst>
          </p:cNvPr>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2702556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1/10/2025</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1/10/2025</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1/10/2025</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1/10/2025</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1/10/2025</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1/10/2025</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1/10/2025</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1/10/2025</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1/10/2025</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1/10/2025</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1/10/2025</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1/10/2025</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9.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‘The Corinthian Christians gave their founding pastor, Paul, more trouble than all his other churches put together. No sooner did Paul get one problem straightened out in Corinth than three more appeared.</a:t>
            </a: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8871414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3A21A093-A5DC-81AA-8929-A10BAB3AEA9B}"/>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4EB8908E-0ADF-FC4E-3DA7-BEB316F7E505}"/>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All who are called to exercise leadership in whatever capacity – parent or coach, pastor or president, teacher or manager, even military officer – can be grateful to Paul for this letter, and to the Corinthians for provoking it…’</a:t>
            </a: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88BD4B8F-855B-FC64-FAD3-843110D4FA76}"/>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24C8D110-F35C-99C7-CD9D-7EE9837A25DA}"/>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1827212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9" name="Rectangle 108">
            <a:extLst>
              <a:ext uri="{FF2B5EF4-FFF2-40B4-BE49-F238E27FC236}">
                <a16:creationId xmlns:a16="http://schemas.microsoft.com/office/drawing/2014/main" id="{7DA3C418-758E-4180-A5D0-8655D680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a:extLst>
              <a:ext uri="{FF2B5EF4-FFF2-40B4-BE49-F238E27FC236}">
                <a16:creationId xmlns:a16="http://schemas.microsoft.com/office/drawing/2014/main" id="{28C8EF06-5EC3-4883-AFAF-D74FF4655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5135971" cy="687164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hand pouring water onto a small plant&#10;&#10;Description automatically generated">
            <a:extLst>
              <a:ext uri="{FF2B5EF4-FFF2-40B4-BE49-F238E27FC236}">
                <a16:creationId xmlns:a16="http://schemas.microsoft.com/office/drawing/2014/main" id="{4A8E71D3-D3E2-8A5B-861B-0DD650604FD9}"/>
              </a:ext>
            </a:extLst>
          </p:cNvPr>
          <p:cNvPicPr>
            <a:picLocks noChangeAspect="1"/>
          </p:cNvPicPr>
          <p:nvPr/>
        </p:nvPicPr>
        <p:blipFill>
          <a:blip r:embed="rId3"/>
          <a:srcRect r="18501" b="-1"/>
          <a:stretch/>
        </p:blipFill>
        <p:spPr>
          <a:xfrm>
            <a:off x="2915455" y="10"/>
            <a:ext cx="9276545"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6" name="Content Placeholder 1"/>
          <p:cNvSpPr txBox="1">
            <a:spLocks/>
          </p:cNvSpPr>
          <p:nvPr/>
        </p:nvSpPr>
        <p:spPr>
          <a:xfrm>
            <a:off x="521699" y="2108876"/>
            <a:ext cx="3161940" cy="2640247"/>
          </a:xfrm>
          <a:prstGeom prst="rect">
            <a:avLst/>
          </a:prstGeom>
        </p:spPr>
        <p:txBody>
          <a:bodyPr vert="horz" lIns="91440" tIns="45720" rIns="91440" bIns="45720" rtlCol="0" anchor="b">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lnSpc>
                <a:spcPct val="90000"/>
              </a:lnSpc>
              <a:spcBef>
                <a:spcPct val="0"/>
              </a:spcBef>
              <a:spcAft>
                <a:spcPts val="600"/>
              </a:spcAft>
              <a:buNone/>
            </a:pPr>
            <a:r>
              <a:rPr lang="en-US" sz="4000" b="1" i="1" dirty="0">
                <a:solidFill>
                  <a:schemeClr val="tx1">
                    <a:lumMod val="85000"/>
                    <a:lumOff val="15000"/>
                  </a:schemeClr>
                </a:solidFill>
                <a:latin typeface="+mj-lt"/>
                <a:ea typeface="+mj-ea"/>
                <a:cs typeface="+mj-cs"/>
              </a:rPr>
              <a:t>CORINTHIANS – NEW CREATIONS I</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190974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‘Daarom, as iemand in Christus is, is hy ‘n </a:t>
            </a:r>
            <a:r>
              <a:rPr lang="nl-NL" sz="3600" b="1" i="1" dirty="0">
                <a:solidFill>
                  <a:schemeClr val="dk1"/>
                </a:solidFill>
                <a:latin typeface="Century Gothic"/>
                <a:ea typeface="+mn-lt"/>
                <a:cs typeface="+mn-lt"/>
              </a:rPr>
              <a:t>nuwe skepsel</a:t>
            </a:r>
            <a:r>
              <a:rPr lang="nl-NL" sz="3600" i="1" dirty="0">
                <a:solidFill>
                  <a:schemeClr val="dk1"/>
                </a:solidFill>
                <a:latin typeface="Century Gothic"/>
                <a:ea typeface="+mn-lt"/>
                <a:cs typeface="+mn-lt"/>
              </a:rPr>
              <a:t>; die ou dinge het verbygegaan, kyk, dit het alles nuut geword.’</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5:17. </a:t>
            </a:r>
          </a:p>
        </p:txBody>
      </p:sp>
    </p:spTree>
    <p:extLst>
      <p:ext uri="{BB962C8B-B14F-4D97-AF65-F5344CB8AC3E}">
        <p14:creationId xmlns:p14="http://schemas.microsoft.com/office/powerpoint/2010/main" val="54541535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‘Therefore, if anyone is in Christ, he is a </a:t>
            </a:r>
            <a:r>
              <a:rPr lang="en-GB" sz="3600" b="1" i="1" dirty="0">
                <a:solidFill>
                  <a:schemeClr val="dk1"/>
                </a:solidFill>
                <a:latin typeface="Century Gothic"/>
                <a:ea typeface="+mn-lt"/>
                <a:cs typeface="+mn-lt"/>
              </a:rPr>
              <a:t>new creation</a:t>
            </a:r>
            <a:r>
              <a:rPr lang="en-GB" sz="3600" i="1" dirty="0">
                <a:solidFill>
                  <a:schemeClr val="dk1"/>
                </a:solidFill>
                <a:latin typeface="Century Gothic"/>
                <a:ea typeface="+mn-lt"/>
                <a:cs typeface="+mn-lt"/>
              </a:rPr>
              <a:t>; the old has gone, the new has come!’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72507413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‘Therefore, if anyone is in Christ, he is a </a:t>
            </a:r>
            <a:r>
              <a:rPr lang="en-GB" sz="3600" b="1" i="1" dirty="0">
                <a:solidFill>
                  <a:schemeClr val="dk1"/>
                </a:solidFill>
                <a:latin typeface="Century Gothic"/>
                <a:ea typeface="+mn-lt"/>
                <a:cs typeface="+mn-lt"/>
              </a:rPr>
              <a:t>new creation.</a:t>
            </a:r>
            <a:r>
              <a:rPr lang="en-GB" sz="3600" i="1" dirty="0">
                <a:solidFill>
                  <a:schemeClr val="dk1"/>
                </a:solidFill>
                <a:latin typeface="Century Gothic"/>
                <a:ea typeface="+mn-lt"/>
                <a:cs typeface="+mn-lt"/>
              </a:rPr>
              <a:t> Old things have disappeared, and – look! – all things have become new!’</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7224015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AF100F-D6BB-861E-C5E4-E109B1C1B009}"/>
              </a:ext>
            </a:extLst>
          </p:cNvPr>
          <p:cNvPicPr>
            <a:picLocks noChangeAspect="1"/>
          </p:cNvPicPr>
          <p:nvPr/>
        </p:nvPicPr>
        <p:blipFill rotWithShape="1">
          <a:blip r:embed="rId3"/>
          <a:srcRect b="461"/>
          <a:stretch/>
        </p:blipFill>
        <p:spPr>
          <a:xfrm>
            <a:off x="20" y="1282"/>
            <a:ext cx="12191980" cy="6856718"/>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85390322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‘En Crispus, die hoof van die sinagoge, het met sy hele huisgesin in die Here geglo; en ook baie van die Korinthiërs het, toe hulle hom hoor, gelowig geword en is gedoop.’ </a:t>
            </a:r>
            <a:r>
              <a:rPr lang="nl-NL" sz="3600" b="1" i="1" dirty="0">
                <a:solidFill>
                  <a:schemeClr val="dk1"/>
                </a:solidFill>
                <a:latin typeface="Century Gothic"/>
                <a:ea typeface="+mn-lt"/>
                <a:cs typeface="+mn-lt"/>
              </a:rPr>
              <a:t>(Hd 18:8)</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46023823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17484-7D44-2725-DF82-1EB89FE129A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A896650-FDD3-DE95-ED1E-9A0B6E75C5F0}"/>
              </a:ext>
            </a:extLst>
          </p:cNvPr>
          <p:cNvPicPr>
            <a:picLocks noChangeAspect="1"/>
          </p:cNvPicPr>
          <p:nvPr/>
        </p:nvPicPr>
        <p:blipFill rotWithShape="1">
          <a:blip r:embed="rId3"/>
          <a:srcRect b="461"/>
          <a:stretch/>
        </p:blipFill>
        <p:spPr>
          <a:xfrm>
            <a:off x="20" y="1282"/>
            <a:ext cx="12191980" cy="6856718"/>
          </a:xfrm>
          <a:prstGeom prst="rect">
            <a:avLst/>
          </a:prstGeom>
        </p:spPr>
      </p:pic>
      <p:sp>
        <p:nvSpPr>
          <p:cNvPr id="2" name="Title 2">
            <a:extLst>
              <a:ext uri="{FF2B5EF4-FFF2-40B4-BE49-F238E27FC236}">
                <a16:creationId xmlns:a16="http://schemas.microsoft.com/office/drawing/2014/main" id="{B7925663-9104-3FB4-6DCD-85889AF02658}"/>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35410814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761509-3B9A-49A6-A84B-C3D8681169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91DE43FD-EB47-414A-B0AB-169B0FFFA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272922" cy="6858000"/>
          </a:xfrm>
          <a:custGeom>
            <a:avLst/>
            <a:gdLst>
              <a:gd name="connsiteX0" fmla="*/ 0 w 9272922"/>
              <a:gd name="connsiteY0" fmla="*/ 0 h 6858000"/>
              <a:gd name="connsiteX1" fmla="*/ 1733417 w 9272922"/>
              <a:gd name="connsiteY1" fmla="*/ 0 h 6858000"/>
              <a:gd name="connsiteX2" fmla="*/ 3307976 w 9272922"/>
              <a:gd name="connsiteY2" fmla="*/ 0 h 6858000"/>
              <a:gd name="connsiteX3" fmla="*/ 8126249 w 9272922"/>
              <a:gd name="connsiteY3" fmla="*/ 0 h 6858000"/>
              <a:gd name="connsiteX4" fmla="*/ 8138896 w 9272922"/>
              <a:gd name="connsiteY4" fmla="*/ 31774 h 6858000"/>
              <a:gd name="connsiteX5" fmla="*/ 9193904 w 9272922"/>
              <a:gd name="connsiteY5" fmla="*/ 2682457 h 6858000"/>
              <a:gd name="connsiteX6" fmla="*/ 9193904 w 9272922"/>
              <a:gd name="connsiteY6" fmla="*/ 3752208 h 6858000"/>
              <a:gd name="connsiteX7" fmla="*/ 8036400 w 9272922"/>
              <a:gd name="connsiteY7" fmla="*/ 6660411 h 6858000"/>
              <a:gd name="connsiteX8" fmla="*/ 7957938 w 9272922"/>
              <a:gd name="connsiteY8" fmla="*/ 6857542 h 6858000"/>
              <a:gd name="connsiteX9" fmla="*/ 3307976 w 9272922"/>
              <a:gd name="connsiteY9" fmla="*/ 6857542 h 6858000"/>
              <a:gd name="connsiteX10" fmla="*/ 3307976 w 9272922"/>
              <a:gd name="connsiteY10" fmla="*/ 6858000 h 6858000"/>
              <a:gd name="connsiteX11" fmla="*/ 0 w 9272922"/>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52E6DBA7-133E-8CAE-95D4-AA6782E5A543}"/>
              </a:ext>
            </a:extLst>
          </p:cNvPr>
          <p:cNvPicPr>
            <a:picLocks noChangeAspect="1"/>
          </p:cNvPicPr>
          <p:nvPr/>
        </p:nvPicPr>
        <p:blipFill>
          <a:blip r:embed="rId3"/>
          <a:srcRect b="5792"/>
          <a:stretch/>
        </p:blipFill>
        <p:spPr>
          <a:xfrm>
            <a:off x="1471407" y="643466"/>
            <a:ext cx="5392042" cy="5566833"/>
          </a:xfrm>
          <a:prstGeom prst="rect">
            <a:avLst/>
          </a:prstGeom>
        </p:spPr>
      </p:pic>
      <p:grpSp>
        <p:nvGrpSpPr>
          <p:cNvPr id="13" name="Group 12">
            <a:extLst>
              <a:ext uri="{FF2B5EF4-FFF2-40B4-BE49-F238E27FC236}">
                <a16:creationId xmlns:a16="http://schemas.microsoft.com/office/drawing/2014/main" id="{58495BCC-CE77-4CC2-952E-846F41119F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160561" y="1075188"/>
            <a:ext cx="1562267" cy="1172973"/>
            <a:chOff x="9160561" y="1075188"/>
            <a:chExt cx="1562267" cy="1172973"/>
          </a:xfrm>
        </p:grpSpPr>
        <p:sp>
          <p:nvSpPr>
            <p:cNvPr id="14" name="Freeform 5">
              <a:extLst>
                <a:ext uri="{FF2B5EF4-FFF2-40B4-BE49-F238E27FC236}">
                  <a16:creationId xmlns:a16="http://schemas.microsoft.com/office/drawing/2014/main" id="{1B42538B-E30F-4967-A6C1-8EBA775F4D6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5" name="Freeform 5">
              <a:extLst>
                <a:ext uri="{FF2B5EF4-FFF2-40B4-BE49-F238E27FC236}">
                  <a16:creationId xmlns:a16="http://schemas.microsoft.com/office/drawing/2014/main" id="{9A6BD9AC-4DE7-4B20-8547-4E3B375C21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960661" y="107518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8504312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0B761509-3B9A-49A6-A84B-C3D8681169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Freeform: Shape 21">
            <a:extLst>
              <a:ext uri="{FF2B5EF4-FFF2-40B4-BE49-F238E27FC236}">
                <a16:creationId xmlns:a16="http://schemas.microsoft.com/office/drawing/2014/main" id="{91DE43FD-EB47-414A-B0AB-169B0FFFA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272922" cy="6858000"/>
          </a:xfrm>
          <a:custGeom>
            <a:avLst/>
            <a:gdLst>
              <a:gd name="connsiteX0" fmla="*/ 0 w 9272922"/>
              <a:gd name="connsiteY0" fmla="*/ 0 h 6858000"/>
              <a:gd name="connsiteX1" fmla="*/ 1733417 w 9272922"/>
              <a:gd name="connsiteY1" fmla="*/ 0 h 6858000"/>
              <a:gd name="connsiteX2" fmla="*/ 3307976 w 9272922"/>
              <a:gd name="connsiteY2" fmla="*/ 0 h 6858000"/>
              <a:gd name="connsiteX3" fmla="*/ 8126249 w 9272922"/>
              <a:gd name="connsiteY3" fmla="*/ 0 h 6858000"/>
              <a:gd name="connsiteX4" fmla="*/ 8138896 w 9272922"/>
              <a:gd name="connsiteY4" fmla="*/ 31774 h 6858000"/>
              <a:gd name="connsiteX5" fmla="*/ 9193904 w 9272922"/>
              <a:gd name="connsiteY5" fmla="*/ 2682457 h 6858000"/>
              <a:gd name="connsiteX6" fmla="*/ 9193904 w 9272922"/>
              <a:gd name="connsiteY6" fmla="*/ 3752208 h 6858000"/>
              <a:gd name="connsiteX7" fmla="*/ 8036400 w 9272922"/>
              <a:gd name="connsiteY7" fmla="*/ 6660411 h 6858000"/>
              <a:gd name="connsiteX8" fmla="*/ 7957938 w 9272922"/>
              <a:gd name="connsiteY8" fmla="*/ 6857542 h 6858000"/>
              <a:gd name="connsiteX9" fmla="*/ 3307976 w 9272922"/>
              <a:gd name="connsiteY9" fmla="*/ 6857542 h 6858000"/>
              <a:gd name="connsiteX10" fmla="*/ 3307976 w 9272922"/>
              <a:gd name="connsiteY10" fmla="*/ 6858000 h 6858000"/>
              <a:gd name="connsiteX11" fmla="*/ 0 w 9272922"/>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375AC994-8E34-CAE7-E3F9-1B8782721D5A}"/>
              </a:ext>
            </a:extLst>
          </p:cNvPr>
          <p:cNvPicPr>
            <a:picLocks noChangeAspect="1"/>
          </p:cNvPicPr>
          <p:nvPr/>
        </p:nvPicPr>
        <p:blipFill>
          <a:blip r:embed="rId3"/>
          <a:stretch>
            <a:fillRect/>
          </a:stretch>
        </p:blipFill>
        <p:spPr>
          <a:xfrm>
            <a:off x="257342" y="843303"/>
            <a:ext cx="7747406" cy="5171393"/>
          </a:xfrm>
          <a:prstGeom prst="rect">
            <a:avLst/>
          </a:prstGeom>
        </p:spPr>
      </p:pic>
      <p:grpSp>
        <p:nvGrpSpPr>
          <p:cNvPr id="24" name="Group 23">
            <a:extLst>
              <a:ext uri="{FF2B5EF4-FFF2-40B4-BE49-F238E27FC236}">
                <a16:creationId xmlns:a16="http://schemas.microsoft.com/office/drawing/2014/main" id="{58495BCC-CE77-4CC2-952E-846F41119F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160561" y="1075188"/>
            <a:ext cx="1562267" cy="1172973"/>
            <a:chOff x="9160561" y="1075188"/>
            <a:chExt cx="1562267" cy="1172973"/>
          </a:xfrm>
        </p:grpSpPr>
        <p:sp>
          <p:nvSpPr>
            <p:cNvPr id="25" name="Freeform 5">
              <a:extLst>
                <a:ext uri="{FF2B5EF4-FFF2-40B4-BE49-F238E27FC236}">
                  <a16:creationId xmlns:a16="http://schemas.microsoft.com/office/drawing/2014/main" id="{1B42538B-E30F-4967-A6C1-8EBA775F4D6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26" name="Freeform 5">
              <a:extLst>
                <a:ext uri="{FF2B5EF4-FFF2-40B4-BE49-F238E27FC236}">
                  <a16:creationId xmlns:a16="http://schemas.microsoft.com/office/drawing/2014/main" id="{9A6BD9AC-4DE7-4B20-8547-4E3B375C21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960661" y="107518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5836166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For anyone operating under the naïve presumption that joining a Christian church is a good way to meet all the best people and cultivate all the smooth satisfying social relations, a reading of Paul’s Corinthian correspondence is the prescribed cure.</a:t>
            </a: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15094211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4FFB0-4105-7A4D-67F6-1A1392C3AE7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734D319-4A53-647F-7083-7D1D4BF01EF7}"/>
              </a:ext>
            </a:extLst>
          </p:cNvPr>
          <p:cNvPicPr>
            <a:picLocks noChangeAspect="1"/>
          </p:cNvPicPr>
          <p:nvPr/>
        </p:nvPicPr>
        <p:blipFill rotWithShape="1">
          <a:blip r:embed="rId3"/>
          <a:srcRect b="461"/>
          <a:stretch/>
        </p:blipFill>
        <p:spPr>
          <a:xfrm>
            <a:off x="20" y="1282"/>
            <a:ext cx="12191980" cy="6856718"/>
          </a:xfrm>
          <a:prstGeom prst="rect">
            <a:avLst/>
          </a:prstGeom>
        </p:spPr>
      </p:pic>
      <p:sp>
        <p:nvSpPr>
          <p:cNvPr id="2" name="Title 2">
            <a:extLst>
              <a:ext uri="{FF2B5EF4-FFF2-40B4-BE49-F238E27FC236}">
                <a16:creationId xmlns:a16="http://schemas.microsoft.com/office/drawing/2014/main" id="{7CD4B1CD-468F-2AEE-0A4B-D88198F74878}"/>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34042449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2236747" y="13843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Hfs 1-7: </a:t>
            </a:r>
            <a:r>
              <a:rPr lang="nl-NL" sz="3600" b="1" i="1" dirty="0">
                <a:solidFill>
                  <a:schemeClr val="dk1"/>
                </a:solidFill>
                <a:latin typeface="Century Gothic"/>
                <a:ea typeface="+mn-lt"/>
                <a:cs typeface="+mn-lt"/>
              </a:rPr>
              <a:t>VERDEDIGING VAN HOMSELF.</a:t>
            </a:r>
          </a:p>
          <a:p>
            <a:pPr marL="0" indent="0">
              <a:spcBef>
                <a:spcPts val="1400"/>
              </a:spcBef>
              <a:buNone/>
            </a:pPr>
            <a:r>
              <a:rPr lang="nl-NL" sz="3600" i="1" dirty="0">
                <a:solidFill>
                  <a:schemeClr val="dk1"/>
                </a:solidFill>
                <a:latin typeface="Century Gothic"/>
                <a:ea typeface="+mn-lt"/>
                <a:cs typeface="+mn-lt"/>
              </a:rPr>
              <a:t>	Sagte aansoek</a:t>
            </a:r>
          </a:p>
          <a:p>
            <a:pPr marL="0" indent="0">
              <a:spcBef>
                <a:spcPts val="1400"/>
              </a:spcBef>
              <a:buNone/>
            </a:pPr>
            <a:r>
              <a:rPr lang="nl-NL" sz="3600" i="1" dirty="0">
                <a:solidFill>
                  <a:schemeClr val="dk1"/>
                </a:solidFill>
                <a:latin typeface="Century Gothic"/>
                <a:ea typeface="+mn-lt"/>
                <a:cs typeface="+mn-lt"/>
              </a:rPr>
              <a:t>	Opregtheid</a:t>
            </a:r>
          </a:p>
          <a:p>
            <a:pPr marL="0" indent="0">
              <a:spcBef>
                <a:spcPts val="1400"/>
              </a:spcBef>
              <a:buNone/>
            </a:pPr>
            <a:endParaRPr lang="nl-NL" sz="3600" i="1" dirty="0">
              <a:solidFill>
                <a:schemeClr val="dk1"/>
              </a:solidFill>
              <a:latin typeface="Century Gothic"/>
              <a:ea typeface="+mn-lt"/>
              <a:cs typeface="+mn-lt"/>
            </a:endParaRPr>
          </a:p>
          <a:p>
            <a:pPr marL="0" indent="0">
              <a:spcBef>
                <a:spcPts val="1400"/>
              </a:spcBef>
              <a:buNone/>
            </a:pPr>
            <a:r>
              <a:rPr lang="nl-NL" sz="3600" i="1" dirty="0">
                <a:solidFill>
                  <a:schemeClr val="dk1"/>
                </a:solidFill>
                <a:latin typeface="Century Gothic"/>
                <a:ea typeface="+mn-lt"/>
                <a:cs typeface="+mn-lt"/>
              </a:rPr>
              <a:t>Hfs 8-9: </a:t>
            </a:r>
            <a:r>
              <a:rPr lang="nl-NL" sz="3600" b="1" i="1" dirty="0">
                <a:solidFill>
                  <a:schemeClr val="dk1"/>
                </a:solidFill>
                <a:latin typeface="Century Gothic"/>
                <a:ea typeface="+mn-lt"/>
                <a:cs typeface="+mn-lt"/>
              </a:rPr>
              <a:t>FINANSIEëLE VERLIGTING.</a:t>
            </a:r>
          </a:p>
          <a:p>
            <a:pPr marL="0" indent="0">
              <a:spcBef>
                <a:spcPts val="1400"/>
              </a:spcBef>
              <a:buNone/>
            </a:pPr>
            <a:endParaRPr lang="nl-NL" sz="3600" i="1" dirty="0">
              <a:solidFill>
                <a:schemeClr val="dk1"/>
              </a:solidFill>
              <a:latin typeface="Century Gothic"/>
              <a:ea typeface="+mn-lt"/>
              <a:cs typeface="+mn-lt"/>
            </a:endParaRPr>
          </a:p>
          <a:p>
            <a:pPr marL="0" indent="0">
              <a:spcBef>
                <a:spcPts val="1400"/>
              </a:spcBef>
              <a:buNone/>
            </a:pPr>
            <a:r>
              <a:rPr lang="nl-NL" sz="3600" i="1" dirty="0">
                <a:solidFill>
                  <a:schemeClr val="dk1"/>
                </a:solidFill>
                <a:latin typeface="Century Gothic"/>
                <a:ea typeface="+mn-lt"/>
                <a:cs typeface="+mn-lt"/>
              </a:rPr>
              <a:t>Hfs 10-13: </a:t>
            </a:r>
            <a:r>
              <a:rPr lang="nl-NL" sz="3600" b="1" i="1" dirty="0">
                <a:solidFill>
                  <a:schemeClr val="dk1"/>
                </a:solidFill>
                <a:latin typeface="Century Gothic"/>
                <a:ea typeface="+mn-lt"/>
                <a:cs typeface="+mn-lt"/>
              </a:rPr>
              <a:t>AANVAL OP ‘APOSTELS’.</a:t>
            </a:r>
          </a:p>
          <a:p>
            <a:pPr marL="0" indent="0">
              <a:spcBef>
                <a:spcPts val="1400"/>
              </a:spcBef>
              <a:buNone/>
            </a:pPr>
            <a:r>
              <a:rPr lang="nl-NL" sz="3600" i="1" dirty="0">
                <a:solidFill>
                  <a:schemeClr val="dk1"/>
                </a:solidFill>
                <a:latin typeface="Century Gothic"/>
                <a:ea typeface="+mn-lt"/>
                <a:cs typeface="+mn-lt"/>
              </a:rPr>
              <a:t>	Harde aanslag</a:t>
            </a:r>
          </a:p>
          <a:p>
            <a:pPr marL="0" indent="0">
              <a:spcBef>
                <a:spcPts val="1400"/>
              </a:spcBef>
              <a:buNone/>
            </a:pPr>
            <a:r>
              <a:rPr lang="nl-NL" sz="3600" i="1" dirty="0">
                <a:solidFill>
                  <a:schemeClr val="dk1"/>
                </a:solidFill>
                <a:latin typeface="Century Gothic"/>
                <a:ea typeface="+mn-lt"/>
                <a:cs typeface="+mn-lt"/>
              </a:rPr>
              <a:t>	Sarkasties</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7012973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graphicFrame>
        <p:nvGraphicFramePr>
          <p:cNvPr id="3" name="Table 2">
            <a:extLst>
              <a:ext uri="{FF2B5EF4-FFF2-40B4-BE49-F238E27FC236}">
                <a16:creationId xmlns:a16="http://schemas.microsoft.com/office/drawing/2014/main" id="{45A2A8FF-51DE-A35A-05F5-373FD3C4D891}"/>
              </a:ext>
            </a:extLst>
          </p:cNvPr>
          <p:cNvGraphicFramePr>
            <a:graphicFrameLocks noGrp="1"/>
          </p:cNvGraphicFramePr>
          <p:nvPr>
            <p:extLst>
              <p:ext uri="{D42A27DB-BD31-4B8C-83A1-F6EECF244321}">
                <p14:modId xmlns:p14="http://schemas.microsoft.com/office/powerpoint/2010/main" val="1293373217"/>
              </p:ext>
            </p:extLst>
          </p:nvPr>
        </p:nvGraphicFramePr>
        <p:xfrm>
          <a:off x="674557" y="1499015"/>
          <a:ext cx="11152682" cy="4422100"/>
        </p:xfrm>
        <a:graphic>
          <a:graphicData uri="http://schemas.openxmlformats.org/drawingml/2006/table">
            <a:tbl>
              <a:tblPr firstRow="1" firstCol="1" bandRow="1"/>
              <a:tblGrid>
                <a:gridCol w="5576341">
                  <a:extLst>
                    <a:ext uri="{9D8B030D-6E8A-4147-A177-3AD203B41FA5}">
                      <a16:colId xmlns:a16="http://schemas.microsoft.com/office/drawing/2014/main" val="1169627736"/>
                    </a:ext>
                  </a:extLst>
                </a:gridCol>
                <a:gridCol w="5576341">
                  <a:extLst>
                    <a:ext uri="{9D8B030D-6E8A-4147-A177-3AD203B41FA5}">
                      <a16:colId xmlns:a16="http://schemas.microsoft.com/office/drawing/2014/main" val="53702475"/>
                    </a:ext>
                  </a:extLst>
                </a:gridCol>
              </a:tblGrid>
              <a:tr h="873282">
                <a:tc>
                  <a:txBody>
                    <a:bodyPr/>
                    <a:lstStyle/>
                    <a:p>
                      <a:pPr algn="ctr">
                        <a:lnSpc>
                          <a:spcPct val="115000"/>
                        </a:lnSpc>
                        <a:spcAft>
                          <a:spcPts val="800"/>
                        </a:spcAft>
                      </a:pPr>
                      <a:r>
                        <a:rPr lang="en-ZA" sz="3200" b="1" kern="100" dirty="0">
                          <a:effectLst/>
                          <a:latin typeface="Century Gothic" panose="020B0502020202020204" pitchFamily="34" charset="0"/>
                          <a:ea typeface="Aptos" panose="020B0004020202020204" pitchFamily="34" charset="0"/>
                          <a:cs typeface="Times New Roman" panose="02020603050405020304" pitchFamily="18" charset="0"/>
                        </a:rPr>
                        <a:t>EERSTE </a:t>
                      </a:r>
                      <a:r>
                        <a:rPr lang="en-ZA" sz="3200" b="1" kern="100" dirty="0" err="1">
                          <a:effectLst/>
                          <a:latin typeface="Century Gothic" panose="020B0502020202020204" pitchFamily="34" charset="0"/>
                          <a:ea typeface="Aptos" panose="020B0004020202020204" pitchFamily="34" charset="0"/>
                          <a:cs typeface="Times New Roman" panose="02020603050405020304" pitchFamily="18" charset="0"/>
                        </a:rPr>
                        <a:t>KORINTHIëRS</a:t>
                      </a:r>
                      <a:endParaRPr lang="en-Z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pPr>
                      <a:r>
                        <a:rPr lang="en-ZA" sz="3200" b="1" kern="100" dirty="0">
                          <a:effectLst/>
                          <a:latin typeface="Century Gothic" panose="020B0502020202020204" pitchFamily="34" charset="0"/>
                          <a:ea typeface="Aptos" panose="020B0004020202020204" pitchFamily="34" charset="0"/>
                          <a:cs typeface="Times New Roman" panose="02020603050405020304" pitchFamily="18" charset="0"/>
                        </a:rPr>
                        <a:t>TWEEDE </a:t>
                      </a:r>
                      <a:r>
                        <a:rPr lang="en-ZA" sz="3200" b="1" kern="100" dirty="0" err="1">
                          <a:effectLst/>
                          <a:latin typeface="Century Gothic" panose="020B0502020202020204" pitchFamily="34" charset="0"/>
                          <a:ea typeface="Aptos" panose="020B0004020202020204" pitchFamily="34" charset="0"/>
                          <a:cs typeface="Times New Roman" panose="02020603050405020304" pitchFamily="18" charset="0"/>
                        </a:rPr>
                        <a:t>KORINTHIëRS</a:t>
                      </a:r>
                      <a:endParaRPr lang="en-Z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2203959"/>
                  </a:ext>
                </a:extLst>
              </a:tr>
              <a:tr h="873762">
                <a:tc>
                  <a:txBody>
                    <a:bodyPr/>
                    <a:lstStyle/>
                    <a:p>
                      <a:pPr algn="ctr">
                        <a:lnSpc>
                          <a:spcPct val="115000"/>
                        </a:lnSpc>
                        <a:spcAft>
                          <a:spcPts val="800"/>
                        </a:spcAft>
                      </a:pPr>
                      <a:r>
                        <a:rPr lang="en-ZA" sz="3200" kern="100">
                          <a:effectLst/>
                          <a:latin typeface="Century Gothic" panose="020B0502020202020204" pitchFamily="34" charset="0"/>
                          <a:ea typeface="Aptos" panose="020B0004020202020204" pitchFamily="34" charset="0"/>
                          <a:cs typeface="Times New Roman" panose="02020603050405020304" pitchFamily="18" charset="0"/>
                        </a:rPr>
                        <a:t>Praktiese Kerksake</a:t>
                      </a:r>
                      <a:endParaRPr lang="en-ZA"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pPr>
                      <a:r>
                        <a:rPr lang="en-ZA" sz="3200" kern="100" dirty="0" err="1">
                          <a:effectLst/>
                          <a:latin typeface="Century Gothic" panose="020B0502020202020204" pitchFamily="34" charset="0"/>
                          <a:ea typeface="Aptos" panose="020B0004020202020204" pitchFamily="34" charset="0"/>
                          <a:cs typeface="Times New Roman" panose="02020603050405020304" pitchFamily="18" charset="0"/>
                        </a:rPr>
                        <a:t>Persoonlike</a:t>
                      </a:r>
                      <a:r>
                        <a:rPr lang="en-ZA" sz="3200" kern="100" dirty="0">
                          <a:effectLst/>
                          <a:latin typeface="Century Gothic" panose="020B0502020202020204" pitchFamily="34" charset="0"/>
                          <a:ea typeface="Aptos" panose="020B0004020202020204" pitchFamily="34" charset="0"/>
                          <a:cs typeface="Times New Roman" panose="02020603050405020304" pitchFamily="18" charset="0"/>
                        </a:rPr>
                        <a:t> </a:t>
                      </a:r>
                      <a:r>
                        <a:rPr lang="en-ZA" sz="3200" kern="100" dirty="0" err="1">
                          <a:effectLst/>
                          <a:latin typeface="Century Gothic" panose="020B0502020202020204" pitchFamily="34" charset="0"/>
                          <a:ea typeface="Aptos" panose="020B0004020202020204" pitchFamily="34" charset="0"/>
                          <a:cs typeface="Times New Roman" panose="02020603050405020304" pitchFamily="18" charset="0"/>
                        </a:rPr>
                        <a:t>Karaktersake</a:t>
                      </a:r>
                      <a:endParaRPr lang="en-Z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06192057"/>
                  </a:ext>
                </a:extLst>
              </a:tr>
              <a:tr h="1801294">
                <a:tc>
                  <a:txBody>
                    <a:bodyPr/>
                    <a:lstStyle/>
                    <a:p>
                      <a:pPr algn="ctr">
                        <a:lnSpc>
                          <a:spcPct val="115000"/>
                        </a:lnSpc>
                        <a:spcAft>
                          <a:spcPts val="800"/>
                        </a:spcAft>
                      </a:pPr>
                      <a:r>
                        <a:rPr lang="en-ZA" sz="3200" kern="100">
                          <a:effectLst/>
                          <a:latin typeface="Century Gothic" panose="020B0502020202020204" pitchFamily="34" charset="0"/>
                          <a:ea typeface="Aptos" panose="020B0004020202020204" pitchFamily="34" charset="0"/>
                          <a:cs typeface="Times New Roman" panose="02020603050405020304" pitchFamily="18" charset="0"/>
                        </a:rPr>
                        <a:t>Wat Paulus van mening was is verkeerd met die Gemeente</a:t>
                      </a:r>
                      <a:endParaRPr lang="en-ZA"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pPr>
                      <a:r>
                        <a:rPr lang="en-ZA" sz="3200" kern="100" dirty="0">
                          <a:effectLst/>
                          <a:latin typeface="Century Gothic" panose="020B0502020202020204" pitchFamily="34" charset="0"/>
                          <a:ea typeface="Aptos" panose="020B0004020202020204" pitchFamily="34" charset="0"/>
                          <a:cs typeface="Times New Roman" panose="02020603050405020304" pitchFamily="18" charset="0"/>
                        </a:rPr>
                        <a:t>Wat die </a:t>
                      </a:r>
                      <a:r>
                        <a:rPr lang="en-ZA" sz="3200" kern="100" dirty="0" err="1">
                          <a:effectLst/>
                          <a:latin typeface="Century Gothic" panose="020B0502020202020204" pitchFamily="34" charset="0"/>
                          <a:ea typeface="Aptos" panose="020B0004020202020204" pitchFamily="34" charset="0"/>
                          <a:cs typeface="Times New Roman" panose="02020603050405020304" pitchFamily="18" charset="0"/>
                        </a:rPr>
                        <a:t>Gemeente</a:t>
                      </a:r>
                      <a:r>
                        <a:rPr lang="en-ZA" sz="3200" kern="100" dirty="0">
                          <a:effectLst/>
                          <a:latin typeface="Century Gothic" panose="020B0502020202020204" pitchFamily="34" charset="0"/>
                          <a:ea typeface="Aptos" panose="020B0004020202020204" pitchFamily="34" charset="0"/>
                          <a:cs typeface="Times New Roman" panose="02020603050405020304" pitchFamily="18" charset="0"/>
                        </a:rPr>
                        <a:t> van </a:t>
                      </a:r>
                      <a:r>
                        <a:rPr lang="en-ZA" sz="3200" kern="100" dirty="0" err="1">
                          <a:effectLst/>
                          <a:latin typeface="Century Gothic" panose="020B0502020202020204" pitchFamily="34" charset="0"/>
                          <a:ea typeface="Aptos" panose="020B0004020202020204" pitchFamily="34" charset="0"/>
                          <a:cs typeface="Times New Roman" panose="02020603050405020304" pitchFamily="18" charset="0"/>
                        </a:rPr>
                        <a:t>mening</a:t>
                      </a:r>
                      <a:r>
                        <a:rPr lang="en-ZA" sz="3200" kern="100" dirty="0">
                          <a:effectLst/>
                          <a:latin typeface="Century Gothic" panose="020B0502020202020204" pitchFamily="34" charset="0"/>
                          <a:ea typeface="Aptos" panose="020B0004020202020204" pitchFamily="34" charset="0"/>
                          <a:cs typeface="Times New Roman" panose="02020603050405020304" pitchFamily="18" charset="0"/>
                        </a:rPr>
                        <a:t> was is </a:t>
                      </a:r>
                      <a:r>
                        <a:rPr lang="en-ZA" sz="3200" kern="100" dirty="0" err="1">
                          <a:effectLst/>
                          <a:latin typeface="Century Gothic" panose="020B0502020202020204" pitchFamily="34" charset="0"/>
                          <a:ea typeface="Aptos" panose="020B0004020202020204" pitchFamily="34" charset="0"/>
                          <a:cs typeface="Times New Roman" panose="02020603050405020304" pitchFamily="18" charset="0"/>
                        </a:rPr>
                        <a:t>verkeerd</a:t>
                      </a:r>
                      <a:r>
                        <a:rPr lang="en-ZA" sz="3200" kern="100" dirty="0">
                          <a:effectLst/>
                          <a:latin typeface="Century Gothic" panose="020B0502020202020204" pitchFamily="34" charset="0"/>
                          <a:ea typeface="Aptos" panose="020B0004020202020204" pitchFamily="34" charset="0"/>
                          <a:cs typeface="Times New Roman" panose="02020603050405020304" pitchFamily="18" charset="0"/>
                        </a:rPr>
                        <a:t> met Paulus</a:t>
                      </a:r>
                      <a:endParaRPr lang="en-Z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27368026"/>
                  </a:ext>
                </a:extLst>
              </a:tr>
              <a:tr h="873762">
                <a:tc>
                  <a:txBody>
                    <a:bodyPr/>
                    <a:lstStyle/>
                    <a:p>
                      <a:pPr algn="ctr">
                        <a:lnSpc>
                          <a:spcPct val="115000"/>
                        </a:lnSpc>
                        <a:spcAft>
                          <a:spcPts val="800"/>
                        </a:spcAft>
                      </a:pPr>
                      <a:r>
                        <a:rPr lang="en-ZA" sz="3200" kern="100">
                          <a:effectLst/>
                          <a:latin typeface="Century Gothic" panose="020B0502020202020204" pitchFamily="34" charset="0"/>
                          <a:ea typeface="Aptos" panose="020B0004020202020204" pitchFamily="34" charset="0"/>
                          <a:cs typeface="Times New Roman" panose="02020603050405020304" pitchFamily="18" charset="0"/>
                        </a:rPr>
                        <a:t>Fokus is op die Lidmate</a:t>
                      </a:r>
                      <a:endParaRPr lang="en-ZA"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pPr>
                      <a:r>
                        <a:rPr lang="en-ZA" sz="3200" kern="100" dirty="0" err="1">
                          <a:effectLst/>
                          <a:latin typeface="Century Gothic" panose="020B0502020202020204" pitchFamily="34" charset="0"/>
                          <a:ea typeface="Aptos" panose="020B0004020202020204" pitchFamily="34" charset="0"/>
                          <a:cs typeface="Times New Roman" panose="02020603050405020304" pitchFamily="18" charset="0"/>
                        </a:rPr>
                        <a:t>Fokus</a:t>
                      </a:r>
                      <a:r>
                        <a:rPr lang="en-ZA" sz="3200" kern="100" dirty="0">
                          <a:effectLst/>
                          <a:latin typeface="Century Gothic" panose="020B0502020202020204" pitchFamily="34" charset="0"/>
                          <a:ea typeface="Aptos" panose="020B0004020202020204" pitchFamily="34" charset="0"/>
                          <a:cs typeface="Times New Roman" panose="02020603050405020304" pitchFamily="18" charset="0"/>
                        </a:rPr>
                        <a:t> is op die </a:t>
                      </a:r>
                      <a:r>
                        <a:rPr lang="en-ZA" sz="3200" kern="100" dirty="0" err="1">
                          <a:effectLst/>
                          <a:latin typeface="Century Gothic" panose="020B0502020202020204" pitchFamily="34" charset="0"/>
                          <a:ea typeface="Aptos" panose="020B0004020202020204" pitchFamily="34" charset="0"/>
                          <a:cs typeface="Times New Roman" panose="02020603050405020304" pitchFamily="18" charset="0"/>
                        </a:rPr>
                        <a:t>Leiers</a:t>
                      </a:r>
                      <a:endParaRPr lang="en-ZA"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73196322"/>
                  </a:ext>
                </a:extLst>
              </a:tr>
            </a:tbl>
          </a:graphicData>
        </a:graphic>
      </p:graphicFrame>
    </p:spTree>
    <p:extLst>
      <p:ext uri="{BB962C8B-B14F-4D97-AF65-F5344CB8AC3E}">
        <p14:creationId xmlns:p14="http://schemas.microsoft.com/office/powerpoint/2010/main" val="221879127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1966924" y="467914"/>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#1, Paulus is ‘n LAFAARD…</a:t>
            </a:r>
          </a:p>
          <a:p>
            <a:pPr marL="0" indent="0">
              <a:spcBef>
                <a:spcPts val="1400"/>
              </a:spcBef>
              <a:buNone/>
            </a:pPr>
            <a:r>
              <a:rPr lang="nl-NL" sz="3600" i="1" dirty="0">
                <a:solidFill>
                  <a:schemeClr val="dk1"/>
                </a:solidFill>
                <a:latin typeface="Century Gothic"/>
                <a:ea typeface="+mn-lt"/>
                <a:cs typeface="+mn-lt"/>
              </a:rPr>
              <a:t>#2, Paulus is WISPELTURIG…</a:t>
            </a:r>
          </a:p>
          <a:p>
            <a:pPr marL="0" indent="0">
              <a:spcBef>
                <a:spcPts val="1400"/>
              </a:spcBef>
              <a:buNone/>
            </a:pPr>
            <a:r>
              <a:rPr lang="nl-NL" sz="3600" i="1" dirty="0">
                <a:solidFill>
                  <a:schemeClr val="dk1"/>
                </a:solidFill>
                <a:latin typeface="Century Gothic"/>
                <a:ea typeface="+mn-lt"/>
                <a:cs typeface="+mn-lt"/>
              </a:rPr>
              <a:t>#3, Paulus is BEDEES…</a:t>
            </a:r>
          </a:p>
          <a:p>
            <a:pPr marL="0" indent="0">
              <a:spcBef>
                <a:spcPts val="1400"/>
              </a:spcBef>
              <a:buNone/>
            </a:pPr>
            <a:r>
              <a:rPr lang="nl-NL" sz="3600" i="1" dirty="0">
                <a:solidFill>
                  <a:schemeClr val="dk1"/>
                </a:solidFill>
                <a:latin typeface="Century Gothic"/>
                <a:ea typeface="+mn-lt"/>
                <a:cs typeface="+mn-lt"/>
              </a:rPr>
              <a:t>#4, Paulus het nie GETUIGSKRIFTE nie…</a:t>
            </a:r>
          </a:p>
          <a:p>
            <a:pPr marL="0" indent="0">
              <a:spcBef>
                <a:spcPts val="1400"/>
              </a:spcBef>
              <a:buNone/>
            </a:pPr>
            <a:r>
              <a:rPr lang="nl-NL" sz="3600" i="1" dirty="0">
                <a:solidFill>
                  <a:schemeClr val="dk1"/>
                </a:solidFill>
                <a:latin typeface="Century Gothic"/>
                <a:ea typeface="+mn-lt"/>
                <a:cs typeface="+mn-lt"/>
              </a:rPr>
              <a:t>#5, Paulus is GEHEIMSINNIG…</a:t>
            </a:r>
          </a:p>
          <a:p>
            <a:pPr marL="0" indent="0">
              <a:spcBef>
                <a:spcPts val="1400"/>
              </a:spcBef>
              <a:buNone/>
            </a:pPr>
            <a:r>
              <a:rPr lang="nl-NL" sz="3600" i="1" dirty="0">
                <a:solidFill>
                  <a:schemeClr val="dk1"/>
                </a:solidFill>
                <a:latin typeface="Century Gothic"/>
                <a:ea typeface="+mn-lt"/>
                <a:cs typeface="+mn-lt"/>
              </a:rPr>
              <a:t>#6, Paulus is GEVOELLOOS…</a:t>
            </a:r>
          </a:p>
          <a:p>
            <a:pPr marL="0" indent="0">
              <a:spcBef>
                <a:spcPts val="1400"/>
              </a:spcBef>
              <a:buNone/>
            </a:pPr>
            <a:r>
              <a:rPr lang="nl-NL" sz="3600" i="1" dirty="0">
                <a:solidFill>
                  <a:schemeClr val="dk1"/>
                </a:solidFill>
                <a:latin typeface="Century Gothic"/>
                <a:ea typeface="+mn-lt"/>
                <a:cs typeface="+mn-lt"/>
              </a:rPr>
              <a:t>#7, Paulus is ‘n SWAK PUBLIEKE SPREKER…</a:t>
            </a:r>
          </a:p>
          <a:p>
            <a:pPr marL="0" indent="0">
              <a:spcBef>
                <a:spcPts val="1400"/>
              </a:spcBef>
              <a:buNone/>
            </a:pPr>
            <a:r>
              <a:rPr lang="nl-NL" sz="3600" i="1" dirty="0">
                <a:solidFill>
                  <a:schemeClr val="dk1"/>
                </a:solidFill>
                <a:latin typeface="Century Gothic"/>
                <a:ea typeface="+mn-lt"/>
                <a:cs typeface="+mn-lt"/>
              </a:rPr>
              <a:t>#8, Paulus vra nie VERGOEDING nie…</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7977595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 calcmode="lin" valueType="num">
                                      <p:cBhvr additive="base">
                                        <p:cTn id="4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
                                            <p:txEl>
                                              <p:pRg st="7" end="7"/>
                                            </p:txEl>
                                          </p:spTgt>
                                        </p:tgtEl>
                                        <p:attrNameLst>
                                          <p:attrName>style.visibility</p:attrName>
                                        </p:attrNameLst>
                                      </p:cBhvr>
                                      <p:to>
                                        <p:strVal val="visible"/>
                                      </p:to>
                                    </p:set>
                                    <p:anim calcmode="lin" valueType="num">
                                      <p:cBhvr additive="base">
                                        <p:cTn id="49"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‘Paulus, ‘n apostel van Jesus Christus deur die wil van God, en Timótheüs, die broeder, aan die gemeente van God wat in Korinthe is, saam met al die heiliges wat in die hele Acháje is: Genade vir julle en vrede van God, onse Vader, en die Here Jesus Christus.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Kor 1:1-24.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70407557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ED67E1EB-D0FB-6177-A238-58C956D1C6FC}"/>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435DBA9C-D07B-0D58-C5ED-6CD0A38F7BCF}"/>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Geseënd is die God en Vader van onse Here Jesus Christus, die Vader van ontferminge…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12B0E086-7469-31A1-A1C4-F4205B63F6E9}"/>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8E21C9C4-1135-3D59-B5FD-0D4ABACCF54A}"/>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Kor 1:1-24.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99723940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A30BAF7A-E260-9D5C-9AD8-EB342378C532}"/>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0DC95CA8-C7AE-99A8-A14F-61D5D0DBC67D}"/>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nl-NL" sz="3600" i="1" dirty="0">
              <a:solidFill>
                <a:schemeClr val="dk1"/>
              </a:solidFill>
              <a:latin typeface="Century Gothic"/>
              <a:ea typeface="+mn-lt"/>
              <a:cs typeface="+mn-lt"/>
            </a:endParaRPr>
          </a:p>
          <a:p>
            <a:pPr marL="0" indent="0">
              <a:spcBef>
                <a:spcPts val="1400"/>
              </a:spcBef>
              <a:buNone/>
            </a:pPr>
            <a:r>
              <a:rPr lang="nl-NL" sz="3600" i="1" dirty="0">
                <a:solidFill>
                  <a:schemeClr val="dk1"/>
                </a:solidFill>
                <a:latin typeface="Century Gothic"/>
                <a:ea typeface="+mn-lt"/>
                <a:cs typeface="+mn-lt"/>
              </a:rPr>
              <a:t>Gr: ontferminge: ‘oiktirmos’ (oyk-tir-mos) KOMPASSIE (compassion) wat begin met wanneer jy SIMPATIE &amp; EMPATIE saamsmelt.</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29CE9DE5-D47B-68F2-2600-D4030BDB4BA3}"/>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6336499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nl-NL" sz="3600" b="1" i="1" dirty="0">
              <a:solidFill>
                <a:schemeClr val="dk1"/>
              </a:solidFill>
              <a:latin typeface="Century Gothic"/>
              <a:ea typeface="+mn-lt"/>
              <a:cs typeface="+mn-lt"/>
            </a:endParaRPr>
          </a:p>
          <a:p>
            <a:pPr marL="0" indent="0">
              <a:spcBef>
                <a:spcPts val="1400"/>
              </a:spcBef>
              <a:buNone/>
            </a:pPr>
            <a:r>
              <a:rPr lang="nl-NL" sz="3600" b="1" i="1" dirty="0">
                <a:solidFill>
                  <a:schemeClr val="dk1"/>
                </a:solidFill>
                <a:latin typeface="Century Gothic"/>
                <a:ea typeface="+mn-lt"/>
                <a:cs typeface="+mn-lt"/>
              </a:rPr>
              <a:t>SIMPATIE</a:t>
            </a:r>
            <a:r>
              <a:rPr lang="nl-NL" sz="3600" i="1" dirty="0">
                <a:solidFill>
                  <a:schemeClr val="dk1"/>
                </a:solidFill>
                <a:latin typeface="Century Gothic"/>
                <a:ea typeface="+mn-lt"/>
                <a:cs typeface="+mn-lt"/>
              </a:rPr>
              <a:t> beteken my hart gaan uit na joune, </a:t>
            </a:r>
            <a:r>
              <a:rPr lang="nl-NL" sz="3600" b="1" i="1" dirty="0">
                <a:solidFill>
                  <a:schemeClr val="dk1"/>
                </a:solidFill>
                <a:latin typeface="Century Gothic"/>
                <a:ea typeface="+mn-lt"/>
                <a:cs typeface="+mn-lt"/>
              </a:rPr>
              <a:t>EMPATIE</a:t>
            </a:r>
            <a:r>
              <a:rPr lang="nl-NL" sz="3600" i="1" dirty="0">
                <a:solidFill>
                  <a:schemeClr val="dk1"/>
                </a:solidFill>
                <a:latin typeface="Century Gothic"/>
                <a:ea typeface="+mn-lt"/>
                <a:cs typeface="+mn-lt"/>
              </a:rPr>
              <a:t> beteken ek VOEL wat jy voel &amp; ek gaan iets doen om vir jou VERLIGTING te bring.</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9769806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nl-NL" sz="3600" b="1" i="1" dirty="0">
              <a:solidFill>
                <a:schemeClr val="dk1"/>
              </a:solidFill>
              <a:latin typeface="Century Gothic"/>
              <a:ea typeface="+mn-lt"/>
              <a:cs typeface="+mn-lt"/>
            </a:endParaRPr>
          </a:p>
          <a:p>
            <a:pPr marL="0" indent="0">
              <a:spcBef>
                <a:spcPts val="1400"/>
              </a:spcBef>
              <a:buNone/>
            </a:pPr>
            <a:r>
              <a:rPr lang="nl-NL" sz="3600" b="1" i="1" dirty="0">
                <a:solidFill>
                  <a:schemeClr val="dk1"/>
                </a:solidFill>
                <a:latin typeface="Century Gothic"/>
                <a:ea typeface="+mn-lt"/>
                <a:cs typeface="+mn-lt"/>
              </a:rPr>
              <a:t>ONTFERMING</a:t>
            </a:r>
            <a:r>
              <a:rPr lang="nl-NL" sz="3600" i="1" dirty="0">
                <a:solidFill>
                  <a:schemeClr val="dk1"/>
                </a:solidFill>
                <a:latin typeface="Century Gothic"/>
                <a:ea typeface="+mn-lt"/>
                <a:cs typeface="+mn-lt"/>
              </a:rPr>
              <a:t> beteken God weerhou WELVERDIENDE STRAF, Hy gee ons nie die straf wat ons verdien naamlik die hel nie.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08064037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nl-NL" sz="3600" b="1" i="1" dirty="0">
              <a:solidFill>
                <a:schemeClr val="dk1"/>
              </a:solidFill>
              <a:latin typeface="Century Gothic"/>
              <a:ea typeface="+mn-lt"/>
              <a:cs typeface="+mn-lt"/>
            </a:endParaRPr>
          </a:p>
          <a:p>
            <a:pPr marL="0" indent="0">
              <a:spcBef>
                <a:spcPts val="1400"/>
              </a:spcBef>
              <a:buNone/>
            </a:pPr>
            <a:r>
              <a:rPr lang="nl-NL" sz="3600" b="1" i="1" dirty="0">
                <a:solidFill>
                  <a:schemeClr val="dk1"/>
                </a:solidFill>
                <a:latin typeface="Century Gothic"/>
                <a:ea typeface="+mn-lt"/>
                <a:cs typeface="+mn-lt"/>
              </a:rPr>
              <a:t>GENADE</a:t>
            </a:r>
            <a:r>
              <a:rPr lang="nl-NL" sz="3600" i="1" dirty="0">
                <a:solidFill>
                  <a:schemeClr val="dk1"/>
                </a:solidFill>
                <a:latin typeface="Century Gothic"/>
                <a:ea typeface="+mn-lt"/>
                <a:cs typeface="+mn-lt"/>
              </a:rPr>
              <a:t> beteken God gee ONVERDIENDE GUNS, Hy gee ons wat ons nie verdien nie naamlik die heerlikheid van die hemel.</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2476814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But however much trouble the Corinthians were to each other and to Paul, they prove to be a wealth of blessings to us, for they triggered some of Paul’s most profound and vigorous writing.</a:t>
            </a: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03343622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5A3C0D06-3D3E-3F0F-1B2E-29AADD6E2F16}"/>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F267510B-A0F4-CA53-23A1-1A3888F90D77}"/>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‘Geseënd is die God en Vader van onse Here Jesus Christus, die Vader van ontferminge en die God van alle </a:t>
            </a:r>
            <a:r>
              <a:rPr lang="nl-NL" sz="3600" b="1" i="1" dirty="0">
                <a:solidFill>
                  <a:schemeClr val="dk1"/>
                </a:solidFill>
                <a:latin typeface="Century Gothic"/>
                <a:ea typeface="+mn-lt"/>
                <a:cs typeface="+mn-lt"/>
              </a:rPr>
              <a:t>vertroosting</a:t>
            </a:r>
            <a:r>
              <a:rPr lang="nl-NL" sz="3600" i="1" dirty="0">
                <a:solidFill>
                  <a:schemeClr val="dk1"/>
                </a:solidFill>
                <a:latin typeface="Century Gothic"/>
                <a:ea typeface="+mn-lt"/>
                <a:cs typeface="+mn-lt"/>
              </a:rPr>
              <a:t>, wat ons </a:t>
            </a:r>
            <a:r>
              <a:rPr lang="nl-NL" sz="3600" b="1" i="1" dirty="0">
                <a:solidFill>
                  <a:schemeClr val="dk1"/>
                </a:solidFill>
                <a:latin typeface="Century Gothic"/>
                <a:ea typeface="+mn-lt"/>
                <a:cs typeface="+mn-lt"/>
              </a:rPr>
              <a:t>troos</a:t>
            </a:r>
            <a:r>
              <a:rPr lang="nl-NL" sz="3600" i="1" dirty="0">
                <a:solidFill>
                  <a:schemeClr val="dk1"/>
                </a:solidFill>
                <a:latin typeface="Century Gothic"/>
                <a:ea typeface="+mn-lt"/>
                <a:cs typeface="+mn-lt"/>
              </a:rPr>
              <a:t> in al ons verdrukking, sodat ons die wat in allerhande verdrukking is, kan </a:t>
            </a:r>
            <a:r>
              <a:rPr lang="nl-NL" sz="3600" b="1" i="1" dirty="0">
                <a:solidFill>
                  <a:schemeClr val="dk1"/>
                </a:solidFill>
                <a:latin typeface="Century Gothic"/>
                <a:ea typeface="+mn-lt"/>
                <a:cs typeface="+mn-lt"/>
              </a:rPr>
              <a:t>troos</a:t>
            </a:r>
            <a:r>
              <a:rPr lang="nl-NL" sz="3600" i="1" dirty="0">
                <a:solidFill>
                  <a:schemeClr val="dk1"/>
                </a:solidFill>
                <a:latin typeface="Century Gothic"/>
                <a:ea typeface="+mn-lt"/>
                <a:cs typeface="+mn-lt"/>
              </a:rPr>
              <a:t> deur die </a:t>
            </a:r>
            <a:r>
              <a:rPr lang="nl-NL" sz="3600" b="1" i="1" dirty="0">
                <a:solidFill>
                  <a:schemeClr val="dk1"/>
                </a:solidFill>
                <a:latin typeface="Century Gothic"/>
                <a:ea typeface="+mn-lt"/>
                <a:cs typeface="+mn-lt"/>
              </a:rPr>
              <a:t>vertroosting</a:t>
            </a:r>
            <a:r>
              <a:rPr lang="nl-NL" sz="3600" i="1" dirty="0">
                <a:solidFill>
                  <a:schemeClr val="dk1"/>
                </a:solidFill>
                <a:latin typeface="Century Gothic"/>
                <a:ea typeface="+mn-lt"/>
                <a:cs typeface="+mn-lt"/>
              </a:rPr>
              <a:t> waarmee ons self deur God </a:t>
            </a:r>
            <a:r>
              <a:rPr lang="nl-NL" sz="3600" b="1" i="1" dirty="0">
                <a:solidFill>
                  <a:schemeClr val="dk1"/>
                </a:solidFill>
                <a:latin typeface="Century Gothic"/>
                <a:ea typeface="+mn-lt"/>
                <a:cs typeface="+mn-lt"/>
              </a:rPr>
              <a:t>getroos</a:t>
            </a:r>
            <a:r>
              <a:rPr lang="nl-NL" sz="3600" i="1" dirty="0">
                <a:solidFill>
                  <a:schemeClr val="dk1"/>
                </a:solidFill>
                <a:latin typeface="Century Gothic"/>
                <a:ea typeface="+mn-lt"/>
                <a:cs typeface="+mn-lt"/>
              </a:rPr>
              <a:t> word.</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56E5FED2-8259-B46C-7798-E7A9094BF4E9}"/>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D3E8A653-255E-B17A-A0BD-B20CE874E9E8}"/>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1:1-24. </a:t>
            </a:r>
          </a:p>
        </p:txBody>
      </p:sp>
    </p:spTree>
    <p:extLst>
      <p:ext uri="{BB962C8B-B14F-4D97-AF65-F5344CB8AC3E}">
        <p14:creationId xmlns:p14="http://schemas.microsoft.com/office/powerpoint/2010/main" val="141432598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nl-NL" sz="3600" i="1" dirty="0">
              <a:solidFill>
                <a:schemeClr val="dk1"/>
              </a:solidFill>
              <a:latin typeface="Century Gothic"/>
              <a:ea typeface="+mn-lt"/>
              <a:cs typeface="+mn-lt"/>
            </a:endParaRPr>
          </a:p>
          <a:p>
            <a:pPr marL="0" indent="0">
              <a:spcBef>
                <a:spcPts val="1400"/>
              </a:spcBef>
              <a:buNone/>
            </a:pPr>
            <a:r>
              <a:rPr lang="nl-NL" sz="3600" i="1" dirty="0">
                <a:solidFill>
                  <a:schemeClr val="dk1"/>
                </a:solidFill>
                <a:latin typeface="Century Gothic"/>
                <a:ea typeface="+mn-lt"/>
                <a:cs typeface="+mn-lt"/>
              </a:rPr>
              <a:t>Gr: troos of vertroosting: ‘paraklesis’ (par-ak-lay-sis) Selfde woord &amp; naam as vir die Heilige Gees.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83270734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‘En Ek sal die Vader bid, en Hy sal julle ‘n ander Trooster gee om by julle te bly tot in ewigheid:…’ </a:t>
            </a:r>
            <a:r>
              <a:rPr lang="nl-NL" sz="3600" b="1" i="1" dirty="0">
                <a:solidFill>
                  <a:schemeClr val="dk1"/>
                </a:solidFill>
                <a:latin typeface="Century Gothic"/>
                <a:ea typeface="+mn-lt"/>
                <a:cs typeface="+mn-lt"/>
              </a:rPr>
              <a:t>(Jh 14:16)</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99672150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‘…maar die Trooster, die Heilige Gees, wat die Vader in my Naam sal stuur, Hy sal julle alles leer en sal julle herinner aan alles wat Ek vir julle gesê het.’ </a:t>
            </a:r>
            <a:r>
              <a:rPr lang="nl-NL" sz="3600" b="1" i="1" dirty="0">
                <a:solidFill>
                  <a:schemeClr val="dk1"/>
                </a:solidFill>
                <a:latin typeface="Century Gothic"/>
                <a:ea typeface="+mn-lt"/>
                <a:cs typeface="+mn-lt"/>
              </a:rPr>
              <a:t>(Jh 14:26)</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40042520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‘Maar as die Trooster gekom het wat Ek vir julle van die Vader sal stuur, die Gees van die waarheid wat van die Vader uitgaan, sal Hy van My getuig.’ </a:t>
            </a:r>
            <a:r>
              <a:rPr lang="nl-NL" sz="3600" b="1" i="1" dirty="0">
                <a:solidFill>
                  <a:schemeClr val="dk1"/>
                </a:solidFill>
                <a:latin typeface="Century Gothic"/>
                <a:ea typeface="+mn-lt"/>
                <a:cs typeface="+mn-lt"/>
              </a:rPr>
              <a:t>(Jh 15:26)</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89208651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‘Maar Ek sê julle die waarheid: Dit is vir julle voordelig dat Ek weggaan; want as Ek nie weggaan nie, sal die Trooster nie na julle kom nie; maar as Ek weggaan, sal Ek Hom na julle stuur;…’ </a:t>
            </a:r>
            <a:r>
              <a:rPr lang="nl-NL" sz="3600" b="1" i="1" dirty="0">
                <a:solidFill>
                  <a:schemeClr val="dk1"/>
                </a:solidFill>
                <a:latin typeface="Century Gothic"/>
                <a:ea typeface="+mn-lt"/>
                <a:cs typeface="+mn-lt"/>
              </a:rPr>
              <a:t>(Jh 16:7)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6677045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a:solidFill>
                  <a:schemeClr val="dk1"/>
                </a:solidFill>
                <a:latin typeface="Century Gothic"/>
                <a:ea typeface="+mn-lt"/>
                <a:cs typeface="+mn-lt"/>
              </a:rPr>
              <a:t>‘All praise to the God and Father of our Master, Jesus! Father of all mercy! God of all healing counsel! He comes alongside us when we go through hard times, and before you know it, he brings us alongside someone else who is going through hard times so that we can be there for that person just as God was there for us.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8477233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A57094DD-7D2D-90B6-2E53-834AC9A2024C}"/>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50B81B4C-EB3C-AC5E-30D1-10654626D71B}"/>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a:solidFill>
                  <a:schemeClr val="dk1"/>
                </a:solidFill>
                <a:latin typeface="Century Gothic"/>
                <a:ea typeface="+mn-lt"/>
                <a:cs typeface="+mn-lt"/>
              </a:rPr>
              <a:t>We have plenty of hard times that come from following Jesus, but no more so than the good times of his healing comfort - we get a full measure of that, too. When we suffer for Jesus, it works out for your healing and salvation.</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AE3CC379-59C9-0F0E-F259-F33C34E71629}"/>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0DA7579A-B45B-F782-F635-2FDD90806EB9}"/>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60540808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a:solidFill>
                  <a:schemeClr val="dk1"/>
                </a:solidFill>
                <a:latin typeface="Century Gothic"/>
                <a:ea typeface="+mn-lt"/>
                <a:cs typeface="+mn-lt"/>
              </a:rPr>
              <a:t>If we are treated well, given a helping hand and encouraging word, that also works to your benefit, spurring you on, face forward, unflinching. Your hard times are also our hard times.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56299456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B134F3F2-5C54-3EF7-0A92-7152DE7102A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DE379816-DDEA-8FB7-E56A-EC3EECC2D965}"/>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Want soos die lyde van Christus oorvloedig is in ons, so is ons </a:t>
            </a:r>
            <a:r>
              <a:rPr lang="nl-NL" sz="3600" b="1" i="1" dirty="0">
                <a:solidFill>
                  <a:schemeClr val="dk1"/>
                </a:solidFill>
                <a:latin typeface="Century Gothic"/>
                <a:ea typeface="+mn-lt"/>
                <a:cs typeface="+mn-lt"/>
              </a:rPr>
              <a:t>troos</a:t>
            </a:r>
            <a:r>
              <a:rPr lang="nl-NL" sz="3600" i="1" dirty="0">
                <a:solidFill>
                  <a:schemeClr val="dk1"/>
                </a:solidFill>
                <a:latin typeface="Century Gothic"/>
                <a:ea typeface="+mn-lt"/>
                <a:cs typeface="+mn-lt"/>
              </a:rPr>
              <a:t> ook oorvloedig deur Christus. Maar of ons verdruk word, dit is julle tot </a:t>
            </a:r>
            <a:r>
              <a:rPr lang="nl-NL" sz="3600" b="1" i="1" dirty="0">
                <a:solidFill>
                  <a:schemeClr val="dk1"/>
                </a:solidFill>
                <a:latin typeface="Century Gothic"/>
                <a:ea typeface="+mn-lt"/>
                <a:cs typeface="+mn-lt"/>
              </a:rPr>
              <a:t>troos</a:t>
            </a:r>
            <a:r>
              <a:rPr lang="nl-NL" sz="3600" i="1" dirty="0">
                <a:solidFill>
                  <a:schemeClr val="dk1"/>
                </a:solidFill>
                <a:latin typeface="Century Gothic"/>
                <a:ea typeface="+mn-lt"/>
                <a:cs typeface="+mn-lt"/>
              </a:rPr>
              <a:t> en redding; en dit laat sy werking blyk deurdat julle dieselfde lyding verduur wat ons ook ondergaan; en of ons </a:t>
            </a:r>
            <a:r>
              <a:rPr lang="nl-NL" sz="3600" b="1" i="1" dirty="0">
                <a:solidFill>
                  <a:schemeClr val="dk1"/>
                </a:solidFill>
                <a:latin typeface="Century Gothic"/>
                <a:ea typeface="+mn-lt"/>
                <a:cs typeface="+mn-lt"/>
              </a:rPr>
              <a:t>getroos</a:t>
            </a:r>
            <a:r>
              <a:rPr lang="nl-NL" sz="3600" i="1" dirty="0">
                <a:solidFill>
                  <a:schemeClr val="dk1"/>
                </a:solidFill>
                <a:latin typeface="Century Gothic"/>
                <a:ea typeface="+mn-lt"/>
                <a:cs typeface="+mn-lt"/>
              </a:rPr>
              <a:t> word, dit is julle tot </a:t>
            </a:r>
            <a:r>
              <a:rPr lang="nl-NL" sz="3600" b="1" i="1" dirty="0">
                <a:solidFill>
                  <a:schemeClr val="dk1"/>
                </a:solidFill>
                <a:latin typeface="Century Gothic"/>
                <a:ea typeface="+mn-lt"/>
                <a:cs typeface="+mn-lt"/>
              </a:rPr>
              <a:t>troos</a:t>
            </a:r>
            <a:r>
              <a:rPr lang="nl-NL" sz="3600" i="1" dirty="0">
                <a:solidFill>
                  <a:schemeClr val="dk1"/>
                </a:solidFill>
                <a:latin typeface="Century Gothic"/>
                <a:ea typeface="+mn-lt"/>
                <a:cs typeface="+mn-lt"/>
              </a:rPr>
              <a:t> en redding.</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90D5A638-38C5-C9BA-BCD3-A78F3BEA99B4}"/>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512171F1-CCE7-CDAE-E7C2-72258A73C8A8}"/>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Kor 1:1-24.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58043975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97B17AC2-E573-4F65-7F06-7CCDEA0FE98C}"/>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9782318-1DE5-6779-C39F-F28EC28BB559}"/>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The provocation for Paul’s second letter to the believers at Corinth was an attack on his leadership. In his first letter, though he wrote most kindly and sympathetically, he didn’t mince words. </a:t>
            </a: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865BB824-6646-C11E-6885-5904FB3F78E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A10D60CC-A5EC-2CDE-4CAE-DBD9729531F5}"/>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37524789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EE5F1A0A-FF8C-ED60-8E9E-8DA238FC073B}"/>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F03F80FB-7900-E437-EAA5-9F9599F5C578}"/>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En ons hoop vir julle is vas, omdat ons weet dat net soos julle deelgenote is aan die lyding, so ook aan die </a:t>
            </a:r>
            <a:r>
              <a:rPr lang="nl-NL" sz="3600" b="1" i="1" dirty="0">
                <a:solidFill>
                  <a:schemeClr val="dk1"/>
                </a:solidFill>
                <a:latin typeface="Century Gothic"/>
                <a:ea typeface="+mn-lt"/>
                <a:cs typeface="+mn-lt"/>
              </a:rPr>
              <a:t>troos</a:t>
            </a:r>
            <a:r>
              <a:rPr lang="nl-NL" sz="3600" i="1" dirty="0">
                <a:solidFill>
                  <a:schemeClr val="dk1"/>
                </a:solidFill>
                <a:latin typeface="Century Gothic"/>
                <a:ea typeface="+mn-lt"/>
                <a:cs typeface="+mn-lt"/>
              </a:rPr>
              <a:t>. Want ons wil nie hê, broeders, dat julle onbekend moet wees met ons verdrukking wat oor ons in Asië gekom het nie, dat ons dit bo ons krag uitermate swaar gehad het, sodat ons selfs aan ons lewe gewanhoop het.</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6B8F80D4-AF75-0BD0-8445-4AA961F2EA48}"/>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3A64C0C9-2F8F-C3E1-F6C2-69061D535A0A}"/>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Kor 1:1-24.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16852762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54123DDC-BE25-E8C6-EA02-DC6A07094CF6}"/>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CCDC2724-F35C-1F63-7130-821508330022}"/>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400" i="1">
                <a:solidFill>
                  <a:schemeClr val="dk1"/>
                </a:solidFill>
                <a:latin typeface="Century Gothic"/>
                <a:ea typeface="+mn-lt"/>
                <a:cs typeface="+mn-lt"/>
              </a:rPr>
              <a:t>Ja, ons het al self by onsself die doodvonnis oor ons gehad, sodat ons nie op onsself sou vertrou nie, maar op God wat die dode opwek; wat ons verlos het uit so ‘n groot doodsgevaar en nog verlos; op wie ons hoop dat Hy ook nog sal verlos, terwyl julle ook vir ons saamwerk deur die gebed, sodat daar vir die genadegawe aan ons deur baie persone op baie maniere vir ons gedank mag word.</a:t>
            </a:r>
            <a:endParaRPr lang="nl-NL" sz="34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EA16924C-0D22-0A8B-0595-54A5EAE2E4D3}"/>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014EE73A-C1DC-709D-E526-8939AF8BA823}"/>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Kor 1:1-24.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8649999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3A125FAD-D85B-C652-AFAD-6DD848FD99FF}"/>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62AEC1C0-4049-EC06-27C4-5E45D75FFB3E}"/>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400" i="1">
                <a:solidFill>
                  <a:schemeClr val="dk1"/>
                </a:solidFill>
                <a:latin typeface="Century Gothic"/>
                <a:ea typeface="+mn-lt"/>
                <a:cs typeface="+mn-lt"/>
              </a:rPr>
              <a:t>Want ons roem is dit: die getuienis van ons gewete dat ons in eenvoudigheid en reinheid van God, nie in vleeslike wysheid nie, maar in die genade van God in die wêreld verkeer het, en veral by julle.</a:t>
            </a:r>
            <a:endParaRPr lang="nl-NL" sz="34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63EF1869-C8BB-3BD8-4373-6012782C896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8395B0D0-52FB-FA69-CDE8-2F727A565D24}"/>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Kor 1:1-24.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73376853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AFAC890A-6824-F35D-77C1-AA7B8ACC0EBD}"/>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8CA4F821-602A-EEC1-6DD0-BC9619326668}"/>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400" i="1">
                <a:solidFill>
                  <a:schemeClr val="dk1"/>
                </a:solidFill>
                <a:latin typeface="Century Gothic"/>
                <a:ea typeface="+mn-lt"/>
                <a:cs typeface="+mn-lt"/>
              </a:rPr>
              <a:t>Want ons skryf aan julle niks anders as wat julle lees of ook verstaan nie, en ek hoop dat julle dit ook tot die einde toe sal verstaan, soos julle ook gedeeltelik van ons verstaan het dat ons julle roem is, net soos julle ook ons roem is in die dag van die Here Jesus.</a:t>
            </a:r>
            <a:endParaRPr lang="nl-NL" sz="34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CE60EA22-F156-C2BC-B288-4315DDB0228B}"/>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8B7E9B14-F36C-5FEE-D1EE-F89CD8EA591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Kor 1:1-24.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32238455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5028DBB5-376E-E479-0272-DFE47A04F8B6}"/>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57F26B0B-1EDF-96CE-387F-001D115016BE}"/>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400" i="1">
                <a:solidFill>
                  <a:schemeClr val="dk1"/>
                </a:solidFill>
                <a:latin typeface="Century Gothic"/>
                <a:ea typeface="+mn-lt"/>
                <a:cs typeface="+mn-lt"/>
              </a:rPr>
              <a:t>En in hierdie vertroue wou ek vroeër na julle kom, dat julle ‘n tweede genade kan ontvang, en by julle langs deurgaan na Macedónië, om weer van Macedónië af by julle te kom en deur julle voortgehelp te word na Judéa.</a:t>
            </a:r>
            <a:endParaRPr lang="nl-NL" sz="34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CF717CDB-363B-1314-9795-4AA43E87B330}"/>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68186BD1-371E-1956-88C2-B8C429C1678A}"/>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Kor 1:1-24.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420719568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3285A955-12D0-AD50-0691-0B8EB6BA370E}"/>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6FE5926A-53AD-D223-E775-561CA2480D97}"/>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400" i="1">
                <a:solidFill>
                  <a:schemeClr val="dk1"/>
                </a:solidFill>
                <a:latin typeface="Century Gothic"/>
                <a:ea typeface="+mn-lt"/>
                <a:cs typeface="+mn-lt"/>
              </a:rPr>
              <a:t>Het ek dan miskien ligsinnig gehandel toe ek my dit voorgeneem het? Of wat ek my voorneem, neem ek my dit voor na die vlees sodat by my tegelyk is: ja ja, en nee nee?</a:t>
            </a:r>
            <a:endParaRPr lang="nl-NL" sz="34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D7A63D81-36D1-6822-DECD-A5CAA38D2756}"/>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BA664DEC-9742-6F38-D10C-386B50194BC2}"/>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Kor 1:1-24.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77930280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B0A63860-4C49-8130-9AFA-7FCBC4F26D23}"/>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92CC035F-207F-64DF-DC38-AA24E2ED29A5}"/>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400" i="1">
                <a:solidFill>
                  <a:schemeClr val="dk1"/>
                </a:solidFill>
                <a:latin typeface="Century Gothic"/>
                <a:ea typeface="+mn-lt"/>
                <a:cs typeface="+mn-lt"/>
              </a:rPr>
              <a:t>So waar as God getrou is - ons woord tot julle was nie ja en nee nie! Want die Seun van God, Jesus Christus, wat deur ons onder julle verkondig is, deur my en Silvánus en Timótheüs, was nie ja en nee nie, maar was ja in Hom.</a:t>
            </a:r>
            <a:endParaRPr lang="nl-NL" sz="34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3203777-B0C0-113B-5918-33B2E0B167ED}"/>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C9FC083-42D1-CFBB-5391-60D0C9147360}"/>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Kor 1:1-24.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63334320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3F3780A0-BCBC-D7A4-594F-9BC30ED7C99E}"/>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4455BA2F-B6B8-025E-FBBA-B46FCCD3175F}"/>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400" i="1">
                <a:solidFill>
                  <a:schemeClr val="dk1"/>
                </a:solidFill>
                <a:latin typeface="Century Gothic"/>
                <a:ea typeface="+mn-lt"/>
                <a:cs typeface="+mn-lt"/>
              </a:rPr>
              <a:t>Want hoeveel beloftes van God daar ook mag wees, in Hom is hulle ja en in Hom amen, tot heerlikheid van God deur ons.</a:t>
            </a:r>
            <a:endParaRPr lang="nl-NL" sz="34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E7BA1615-4D5D-3AF7-4B16-4F27C8CC6D2B}"/>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D6C8EB3F-5152-EBA0-373C-811B5744595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Kor 1:1-24.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93516864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AE64F5DA-2910-3D79-804A-CCFB45EC9621}"/>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CA262229-23A6-50D1-A904-8CB5A34DABB3}"/>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400" i="1">
                <a:solidFill>
                  <a:schemeClr val="dk1"/>
                </a:solidFill>
                <a:latin typeface="Century Gothic"/>
                <a:ea typeface="+mn-lt"/>
                <a:cs typeface="+mn-lt"/>
              </a:rPr>
              <a:t>Maar Hy wat ons saam met julle bevestig in Christus en ons gesalf het, is God, wat ons ook verseël het en die Gees as onderpand in ons harte gegee het.</a:t>
            </a:r>
            <a:endParaRPr lang="nl-NL" sz="34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5BCDEA1-C375-D995-6483-20513F32B7DB}"/>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3AB20022-42D9-AEFE-334E-5163B4DE1CC7}"/>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1:1-24. </a:t>
            </a:r>
          </a:p>
        </p:txBody>
      </p:sp>
    </p:spTree>
    <p:extLst>
      <p:ext uri="{BB962C8B-B14F-4D97-AF65-F5344CB8AC3E}">
        <p14:creationId xmlns:p14="http://schemas.microsoft.com/office/powerpoint/2010/main" val="107056181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479716" y="745466"/>
            <a:ext cx="561563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nl-NL" sz="3400" i="1" dirty="0">
              <a:solidFill>
                <a:schemeClr val="dk1"/>
              </a:solidFill>
              <a:latin typeface="Century Gothic"/>
              <a:ea typeface="+mn-lt"/>
              <a:cs typeface="+mn-lt"/>
            </a:endParaRPr>
          </a:p>
          <a:p>
            <a:pPr marL="0" indent="0">
              <a:spcBef>
                <a:spcPts val="1400"/>
              </a:spcBef>
              <a:buNone/>
            </a:pPr>
            <a:r>
              <a:rPr lang="nl-NL" sz="3400" i="1" dirty="0">
                <a:solidFill>
                  <a:schemeClr val="dk1"/>
                </a:solidFill>
                <a:latin typeface="Century Gothic"/>
                <a:ea typeface="+mn-lt"/>
                <a:cs typeface="+mn-lt"/>
              </a:rPr>
              <a:t>Gr: Onderpand: arrhabon (ar-hrab-ohn) Besigheids term wat beteken ‘n deposito...part of the purchase money or property given in advance as security for the rest…Maar ook die woord vir ‘n verloofring…</a:t>
            </a:r>
            <a:endParaRPr lang="nl-NL" sz="34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3" name="Picture 2">
            <a:extLst>
              <a:ext uri="{FF2B5EF4-FFF2-40B4-BE49-F238E27FC236}">
                <a16:creationId xmlns:a16="http://schemas.microsoft.com/office/drawing/2014/main" id="{21DD478C-811B-CBC5-CC4B-DA1075FBAC0A}"/>
              </a:ext>
            </a:extLst>
          </p:cNvPr>
          <p:cNvPicPr>
            <a:picLocks noChangeAspect="1"/>
          </p:cNvPicPr>
          <p:nvPr/>
        </p:nvPicPr>
        <p:blipFill>
          <a:blip r:embed="rId5"/>
          <a:srcRect b="3590"/>
          <a:stretch/>
        </p:blipFill>
        <p:spPr>
          <a:xfrm>
            <a:off x="5849590" y="2959726"/>
            <a:ext cx="3361501" cy="3384837"/>
          </a:xfrm>
          <a:prstGeom prst="rect">
            <a:avLst/>
          </a:prstGeom>
        </p:spPr>
      </p:pic>
      <p:pic>
        <p:nvPicPr>
          <p:cNvPr id="5" name="Picture 4">
            <a:extLst>
              <a:ext uri="{FF2B5EF4-FFF2-40B4-BE49-F238E27FC236}">
                <a16:creationId xmlns:a16="http://schemas.microsoft.com/office/drawing/2014/main" id="{8675B132-632E-C3F9-E101-BD0694499159}"/>
              </a:ext>
            </a:extLst>
          </p:cNvPr>
          <p:cNvPicPr>
            <a:picLocks noChangeAspect="1"/>
          </p:cNvPicPr>
          <p:nvPr/>
        </p:nvPicPr>
        <p:blipFill>
          <a:blip r:embed="rId6"/>
          <a:stretch>
            <a:fillRect/>
          </a:stretch>
        </p:blipFill>
        <p:spPr>
          <a:xfrm>
            <a:off x="8664836" y="513437"/>
            <a:ext cx="2942105" cy="3677631"/>
          </a:xfrm>
          <a:prstGeom prst="rect">
            <a:avLst/>
          </a:prstGeom>
        </p:spPr>
      </p:pic>
    </p:spTree>
    <p:extLst>
      <p:ext uri="{BB962C8B-B14F-4D97-AF65-F5344CB8AC3E}">
        <p14:creationId xmlns:p14="http://schemas.microsoft.com/office/powerpoint/2010/main" val="390916042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AE989845-2136-2C2B-B45F-ADDCF7F36671}"/>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7F79849A-B58E-4AD6-A744-1933424EB226}"/>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He wrote with the confident authority of a pastor who understands the ways God’s salvation works and the kind of community that comes into being as a result of that. At least some of what he wrote to them was hard to hear and hard to take.</a:t>
            </a: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9A567881-CEAC-C009-0F2B-927BE65FCE4D}"/>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1BFBD453-9A33-DB1E-6AB7-5E0D1F3BCAC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411599117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Maar ek roep God as getuie aan oor my siel dat ek om julle te spaar nog nie na Korinthe gekom het nie - nie dat ons heers oor julle geloof nie, maar ons is medewerkers aan julle blydskap; want in die geloof staan julle vas.’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1:1-24. </a:t>
            </a:r>
          </a:p>
        </p:txBody>
      </p:sp>
    </p:spTree>
    <p:extLst>
      <p:ext uri="{BB962C8B-B14F-4D97-AF65-F5344CB8AC3E}">
        <p14:creationId xmlns:p14="http://schemas.microsoft.com/office/powerpoint/2010/main" val="61507738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14FC71-0D38-F7FE-2467-27FB54491694}"/>
            </a:ext>
          </a:extLst>
        </p:cNvPr>
        <p:cNvGrpSpPr/>
        <p:nvPr/>
      </p:nvGrpSpPr>
      <p:grpSpPr>
        <a:xfrm>
          <a:off x="0" y="0"/>
          <a:ext cx="0" cy="0"/>
          <a:chOff x="0" y="0"/>
          <a:chExt cx="0" cy="0"/>
        </a:xfrm>
      </p:grpSpPr>
      <p:sp useBgFill="1">
        <p:nvSpPr>
          <p:cNvPr id="109" name="Rectangle 108">
            <a:extLst>
              <a:ext uri="{FF2B5EF4-FFF2-40B4-BE49-F238E27FC236}">
                <a16:creationId xmlns:a16="http://schemas.microsoft.com/office/drawing/2014/main" id="{33497397-1689-501E-B6E9-7CC1C02EA6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a:extLst>
              <a:ext uri="{FF2B5EF4-FFF2-40B4-BE49-F238E27FC236}">
                <a16:creationId xmlns:a16="http://schemas.microsoft.com/office/drawing/2014/main" id="{D2ED4E5F-A297-F3D7-F72A-73E19905E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5135971" cy="687164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hand pouring water onto a small plant&#10;&#10;Description automatically generated">
            <a:extLst>
              <a:ext uri="{FF2B5EF4-FFF2-40B4-BE49-F238E27FC236}">
                <a16:creationId xmlns:a16="http://schemas.microsoft.com/office/drawing/2014/main" id="{CA3F200A-2D15-9D6D-9368-4C41EB275542}"/>
              </a:ext>
            </a:extLst>
          </p:cNvPr>
          <p:cNvPicPr>
            <a:picLocks noChangeAspect="1"/>
          </p:cNvPicPr>
          <p:nvPr/>
        </p:nvPicPr>
        <p:blipFill>
          <a:blip r:embed="rId3"/>
          <a:srcRect r="18501" b="-1"/>
          <a:stretch/>
        </p:blipFill>
        <p:spPr>
          <a:xfrm>
            <a:off x="2915455" y="10"/>
            <a:ext cx="9276545"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6" name="Content Placeholder 1">
            <a:extLst>
              <a:ext uri="{FF2B5EF4-FFF2-40B4-BE49-F238E27FC236}">
                <a16:creationId xmlns:a16="http://schemas.microsoft.com/office/drawing/2014/main" id="{19C33142-F19C-74C2-D6BC-7D48A6BF7AB7}"/>
              </a:ext>
            </a:extLst>
          </p:cNvPr>
          <p:cNvSpPr txBox="1">
            <a:spLocks/>
          </p:cNvSpPr>
          <p:nvPr/>
        </p:nvSpPr>
        <p:spPr>
          <a:xfrm>
            <a:off x="521699" y="2108876"/>
            <a:ext cx="3161940" cy="2640247"/>
          </a:xfrm>
          <a:prstGeom prst="rect">
            <a:avLst/>
          </a:prstGeom>
        </p:spPr>
        <p:txBody>
          <a:bodyPr vert="horz" lIns="91440" tIns="45720" rIns="91440" bIns="45720" rtlCol="0" anchor="b">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lnSpc>
                <a:spcPct val="90000"/>
              </a:lnSpc>
              <a:spcBef>
                <a:spcPct val="0"/>
              </a:spcBef>
              <a:spcAft>
                <a:spcPts val="600"/>
              </a:spcAft>
              <a:buNone/>
            </a:pPr>
            <a:r>
              <a:rPr lang="en-US" sz="4000" b="1" i="1" dirty="0">
                <a:solidFill>
                  <a:schemeClr val="tx1">
                    <a:lumMod val="85000"/>
                    <a:lumOff val="15000"/>
                  </a:schemeClr>
                </a:solidFill>
                <a:latin typeface="+mj-lt"/>
                <a:ea typeface="+mj-ea"/>
                <a:cs typeface="+mj-cs"/>
              </a:rPr>
              <a:t>CORINTHIANS – NEW CREATIONS I</a:t>
            </a:r>
          </a:p>
        </p:txBody>
      </p:sp>
      <p:pic>
        <p:nvPicPr>
          <p:cNvPr id="4" name="Picture 3" descr="A picture containing food&#10;&#10;Description automatically generated">
            <a:extLst>
              <a:ext uri="{FF2B5EF4-FFF2-40B4-BE49-F238E27FC236}">
                <a16:creationId xmlns:a16="http://schemas.microsoft.com/office/drawing/2014/main" id="{4C87B0E9-9DBD-677B-9CEF-4A3ECB9AAAA6}"/>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6290243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57C691A3-D9F6-FE01-8DE9-872E1E2BD1AE}"/>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6C025D1B-A183-A4B9-8C69-AC3D3F343A8E}"/>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So they bucked and challenged his authority – accused him of inconsistencies, doubted his motives, questioned his credentials. They didn’t argue with what he had written, they simply denied his right to tell them what to do.</a:t>
            </a: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A4FDABD0-9DB7-C066-66EF-07F5E9E0B3D6}"/>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EC209F06-BC92-523D-5461-B4BDE186FD44}"/>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52953384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D2C9865-1163-8388-CE16-69B45FC92D23}"/>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F518A28E-74F6-5235-FC59-8890092D0373}"/>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And so Paul was forced to defend his leadership. After mopping up a few details left over from the first letter, he confronted the challenge, and in the process probed the very nature of leadership in a community of believers.</a:t>
            </a: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B0B9EB52-077D-112F-429F-834164EE5DB9}"/>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89492859-AA8C-9A49-8A3A-C874400D1F06}"/>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57753500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20078C20-D91D-3903-CB25-886C1E20BEE6}"/>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CF15BE17-00C3-803E-701A-7FAEC9BF4789}"/>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Because leadership is necessarily an exercise of authority, it easily shifts into an exercise of power. But the minute it does that, it begins to inflict damage on both the leader and the led. Second Corinthians is therefore highly personal, practically painful &amp; precise.</a:t>
            </a: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4A0CA7B0-4905-C444-0040-FB33FAD9327D}"/>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3114F13C-4C9F-0212-C0F8-3E714859C042}"/>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56259602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1400A9FD-A2CD-CD0E-38C8-B197E3A0DF24}"/>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A24E52C-0BF9-DC46-A73F-145FB4929B9E}"/>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Paul, studying Jesus, had learned a kind of leadership in which he managed to stay out of the way so that precious brothers and sisters in Christ could deal with God without having to go through him.</a:t>
            </a: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FDCB434A-DFE3-81E1-7520-26E86A35A401}"/>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A68FEE34-3B33-D523-A3D7-9473AEC396B0}"/>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77307877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4007</TotalTime>
  <Words>1986</Words>
  <Application>Microsoft Office PowerPoint</Application>
  <PresentationFormat>Widescreen</PresentationFormat>
  <Paragraphs>140</Paragraphs>
  <Slides>51</Slides>
  <Notes>51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51</vt:i4>
      </vt:variant>
    </vt:vector>
  </HeadingPairs>
  <TitlesOfParts>
    <vt:vector size="57" baseType="lpstr">
      <vt:lpstr>Aptos</vt:lpstr>
      <vt:lpstr>Arial</vt:lpstr>
      <vt:lpstr>Calibri</vt:lpstr>
      <vt:lpstr>Calibri Light</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Safety (Cathtect)</cp:lastModifiedBy>
  <cp:revision>1465</cp:revision>
  <dcterms:created xsi:type="dcterms:W3CDTF">2020-05-26T13:44:35Z</dcterms:created>
  <dcterms:modified xsi:type="dcterms:W3CDTF">2025-01-10T19:13:00Z</dcterms:modified>
  <cp:contentStatus/>
</cp:coreProperties>
</file>